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5" r:id="rId2"/>
    <p:sldId id="257" r:id="rId3"/>
    <p:sldId id="262" r:id="rId4"/>
    <p:sldId id="264" r:id="rId5"/>
    <p:sldId id="263" r:id="rId6"/>
    <p:sldId id="320" r:id="rId7"/>
    <p:sldId id="266" r:id="rId8"/>
    <p:sldId id="267" r:id="rId9"/>
    <p:sldId id="321" r:id="rId10"/>
    <p:sldId id="268" r:id="rId11"/>
    <p:sldId id="275" r:id="rId12"/>
    <p:sldId id="270" r:id="rId13"/>
    <p:sldId id="271" r:id="rId14"/>
    <p:sldId id="272" r:id="rId15"/>
    <p:sldId id="274" r:id="rId16"/>
    <p:sldId id="322" r:id="rId17"/>
  </p:sldIdLst>
  <p:sldSz cx="12188825"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7" autoAdjust="0"/>
    <p:restoredTop sz="94629" autoAdjust="0"/>
  </p:normalViewPr>
  <p:slideViewPr>
    <p:cSldViewPr showGuides="1">
      <p:cViewPr varScale="1">
        <p:scale>
          <a:sx n="114" d="100"/>
          <a:sy n="114" d="100"/>
        </p:scale>
        <p:origin x="240" y="10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9/6/2023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9/6/2023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a:xfrm>
            <a:off x="1522413" y="6400800"/>
            <a:ext cx="6553199" cy="276228"/>
          </a:xfrm>
          <a:prstGeom prst="rect">
            <a:avLst/>
          </a:prstGeom>
        </p:spPr>
        <p:txBody>
          <a:bodyPr/>
          <a:lstStyle/>
          <a:p>
            <a:endParaRPr/>
          </a:p>
        </p:txBody>
      </p:sp>
      <p:sp>
        <p:nvSpPr>
          <p:cNvPr id="4" name="Date Placeholder 3"/>
          <p:cNvSpPr>
            <a:spLocks noGrp="1"/>
          </p:cNvSpPr>
          <p:nvPr>
            <p:ph type="dt" sz="half" idx="10"/>
          </p:nvPr>
        </p:nvSpPr>
        <p:spPr>
          <a:xfrm>
            <a:off x="8226422" y="6400800"/>
            <a:ext cx="1449389" cy="276228"/>
          </a:xfrm>
          <a:prstGeom prst="rect">
            <a:avLst/>
          </a:prstGeom>
        </p:spPr>
        <p:txBody>
          <a:bodyPr/>
          <a:lstStyle/>
          <a:p>
            <a:fld id="{03F41C87-7AD9-4845-A077-840E4A0F3F06}" type="datetimeFigureOut">
              <a:rPr lang="en-US"/>
              <a:t>9/6/2023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a:xfrm>
            <a:off x="1522413" y="6400800"/>
            <a:ext cx="6553199" cy="276228"/>
          </a:xfrm>
          <a:prstGeom prst="rect">
            <a:avLst/>
          </a:prstGeom>
        </p:spPr>
        <p:txBody>
          <a:bodyPr/>
          <a:lstStyle/>
          <a:p>
            <a:endParaRPr/>
          </a:p>
        </p:txBody>
      </p:sp>
      <p:sp>
        <p:nvSpPr>
          <p:cNvPr id="4" name="Date Placeholder 3"/>
          <p:cNvSpPr>
            <a:spLocks noGrp="1"/>
          </p:cNvSpPr>
          <p:nvPr>
            <p:ph type="dt" sz="half" idx="10"/>
          </p:nvPr>
        </p:nvSpPr>
        <p:spPr>
          <a:xfrm>
            <a:off x="8226422" y="6400800"/>
            <a:ext cx="1449389" cy="276228"/>
          </a:xfrm>
          <a:prstGeom prst="rect">
            <a:avLst/>
          </a:prstGeom>
        </p:spPr>
        <p:txBody>
          <a:bodyPr/>
          <a:lstStyle/>
          <a:p>
            <a:fld id="{03F41C87-7AD9-4845-A077-840E4A0F3F06}" type="datetimeFigureOut">
              <a:rPr lang="en-US"/>
              <a:t>9/6/2023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2812"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89012"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89012"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a:xfrm>
            <a:off x="1522413" y="6400800"/>
            <a:ext cx="6553199" cy="276228"/>
          </a:xfrm>
          <a:prstGeom prst="rect">
            <a:avLst/>
          </a:prstGeom>
        </p:spPr>
        <p:txBody>
          <a:bodyPr/>
          <a:lstStyle/>
          <a:p>
            <a:endParaRPr/>
          </a:p>
        </p:txBody>
      </p:sp>
      <p:sp>
        <p:nvSpPr>
          <p:cNvPr id="5" name="Date Placeholder 4"/>
          <p:cNvSpPr>
            <a:spLocks noGrp="1"/>
          </p:cNvSpPr>
          <p:nvPr>
            <p:ph type="dt" sz="half" idx="10"/>
          </p:nvPr>
        </p:nvSpPr>
        <p:spPr>
          <a:xfrm>
            <a:off x="8226422" y="6400800"/>
            <a:ext cx="1449389" cy="276228"/>
          </a:xfrm>
          <a:prstGeom prst="rect">
            <a:avLst/>
          </a:prstGeom>
        </p:spPr>
        <p:txBody>
          <a:bodyPr/>
          <a:lstStyle/>
          <a:p>
            <a:fld id="{03F41C87-7AD9-4845-A077-840E4A0F3F06}" type="datetimeFigureOut">
              <a:rPr lang="en-US"/>
              <a:t>9/6/2023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a:xfrm>
            <a:off x="1522413" y="6400800"/>
            <a:ext cx="6553199" cy="276228"/>
          </a:xfrm>
          <a:prstGeom prst="rect">
            <a:avLst/>
          </a:prstGeom>
        </p:spPr>
        <p:txBody>
          <a:bodyPr/>
          <a:lstStyle/>
          <a:p>
            <a:endParaRPr dirty="0"/>
          </a:p>
        </p:txBody>
      </p:sp>
      <p:sp>
        <p:nvSpPr>
          <p:cNvPr id="5" name="Date Placeholder 4"/>
          <p:cNvSpPr>
            <a:spLocks noGrp="1"/>
          </p:cNvSpPr>
          <p:nvPr>
            <p:ph type="dt" sz="half" idx="10"/>
          </p:nvPr>
        </p:nvSpPr>
        <p:spPr>
          <a:xfrm>
            <a:off x="8226422" y="6400800"/>
            <a:ext cx="1449389" cy="276228"/>
          </a:xfrm>
          <a:prstGeom prst="rect">
            <a:avLst/>
          </a:prstGeom>
        </p:spPr>
        <p:txBody>
          <a:bodyPr/>
          <a:lstStyle/>
          <a:p>
            <a:fld id="{03F41C87-7AD9-4845-A077-840E4A0F3F06}" type="datetimeFigureOut">
              <a:rPr lang="en-US"/>
              <a:pPr/>
              <a:t>9/6/2023</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2813" y="381000"/>
            <a:ext cx="9753602"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903203" y="1904999"/>
            <a:ext cx="975360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2812" y="609600"/>
            <a:ext cx="9601200" cy="2895600"/>
          </a:xfrm>
        </p:spPr>
        <p:txBody>
          <a:bodyPr>
            <a:noAutofit/>
          </a:bodyPr>
          <a:lstStyle/>
          <a:p>
            <a:r>
              <a:rPr lang="en-US" sz="4400" dirty="0"/>
              <a:t>The Future of the “Texas Two Step” </a:t>
            </a:r>
            <a:br>
              <a:rPr lang="en-US" sz="4400" dirty="0"/>
            </a:br>
            <a:r>
              <a:rPr lang="en-US" sz="4400" dirty="0"/>
              <a:t>After LTL Management and </a:t>
            </a:r>
            <a:r>
              <a:rPr lang="en-US" sz="4400" dirty="0" err="1"/>
              <a:t>Aearo</a:t>
            </a:r>
            <a:r>
              <a:rPr lang="en-US" sz="4400" dirty="0"/>
              <a:t> Technologies</a:t>
            </a:r>
          </a:p>
        </p:txBody>
      </p:sp>
      <p:sp>
        <p:nvSpPr>
          <p:cNvPr id="4" name="Subtitle 3"/>
          <p:cNvSpPr>
            <a:spLocks noGrp="1"/>
          </p:cNvSpPr>
          <p:nvPr>
            <p:ph type="subTitle" idx="1"/>
          </p:nvPr>
        </p:nvSpPr>
        <p:spPr>
          <a:xfrm>
            <a:off x="1065213" y="4419600"/>
            <a:ext cx="8229600" cy="1600200"/>
          </a:xfrm>
        </p:spPr>
        <p:txBody>
          <a:bodyPr>
            <a:normAutofit fontScale="92500" lnSpcReduction="10000"/>
          </a:bodyPr>
          <a:lstStyle/>
          <a:p>
            <a:r>
              <a:rPr lang="it-IT" sz="2300" dirty="0"/>
              <a:t>John Bae</a:t>
            </a:r>
          </a:p>
          <a:p>
            <a:r>
              <a:rPr lang="it-IT" sz="2300" dirty="0"/>
              <a:t>Alan Lepene</a:t>
            </a:r>
          </a:p>
          <a:p>
            <a:r>
              <a:rPr lang="it-IT" sz="2300" dirty="0"/>
              <a:t>Marc merklin</a:t>
            </a:r>
          </a:p>
          <a:p>
            <a:endParaRPr lang="it-IT" dirty="0"/>
          </a:p>
          <a:p>
            <a:r>
              <a:rPr lang="it-IT" dirty="0"/>
              <a:t>The American College of bankruptcy</a:t>
            </a:r>
          </a:p>
          <a:p>
            <a:r>
              <a:rPr lang="it-IT"/>
              <a:t>September 9, </a:t>
            </a:r>
            <a:r>
              <a:rPr lang="it-IT" dirty="0"/>
              <a:t>2023</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A32B-0D76-8738-12C4-5EAF12FB7F5F}"/>
              </a:ext>
            </a:extLst>
          </p:cNvPr>
          <p:cNvSpPr>
            <a:spLocks noGrp="1"/>
          </p:cNvSpPr>
          <p:nvPr>
            <p:ph type="title"/>
          </p:nvPr>
        </p:nvSpPr>
        <p:spPr/>
        <p:txBody>
          <a:bodyPr>
            <a:normAutofit fontScale="90000"/>
          </a:bodyPr>
          <a:lstStyle/>
          <a:p>
            <a:r>
              <a:rPr lang="en-US" dirty="0"/>
              <a:t>LTL Mgmt., LLC, 64 F.4th 84 (3d Cir. 2023)</a:t>
            </a:r>
            <a:br>
              <a:rPr lang="en-US" dirty="0"/>
            </a:br>
            <a:r>
              <a:rPr lang="en-US" dirty="0"/>
              <a:t>Recent Decision on Texas Two Step Bankruptcies</a:t>
            </a:r>
            <a:endParaRPr lang="en-US" i="1" dirty="0"/>
          </a:p>
        </p:txBody>
      </p:sp>
      <p:sp>
        <p:nvSpPr>
          <p:cNvPr id="3" name="Content Placeholder 2">
            <a:extLst>
              <a:ext uri="{FF2B5EF4-FFF2-40B4-BE49-F238E27FC236}">
                <a16:creationId xmlns:a16="http://schemas.microsoft.com/office/drawing/2014/main" id="{1A4BDE70-E620-B4DC-A73E-C844D2DE71F6}"/>
              </a:ext>
            </a:extLst>
          </p:cNvPr>
          <p:cNvSpPr>
            <a:spLocks noGrp="1"/>
          </p:cNvSpPr>
          <p:nvPr>
            <p:ph idx="1"/>
          </p:nvPr>
        </p:nvSpPr>
        <p:spPr>
          <a:xfrm>
            <a:off x="903203" y="1904999"/>
            <a:ext cx="9753601" cy="4495801"/>
          </a:xfrm>
        </p:spPr>
        <p:txBody>
          <a:bodyPr>
            <a:normAutofit fontScale="85000" lnSpcReduction="10000"/>
          </a:bodyPr>
          <a:lstStyle/>
          <a:p>
            <a:pPr marL="0" indent="0">
              <a:lnSpc>
                <a:spcPct val="120000"/>
              </a:lnSpc>
              <a:spcBef>
                <a:spcPts val="1000"/>
              </a:spcBef>
              <a:spcAft>
                <a:spcPts val="600"/>
              </a:spcAft>
              <a:buNone/>
            </a:pPr>
            <a:r>
              <a:rPr lang="en-US" sz="1800" b="1" dirty="0"/>
              <a:t>On July 28, 2023, Judge Kaplan dismissed the chapter 11 case for the following reasons.</a:t>
            </a:r>
          </a:p>
          <a:p>
            <a:pPr marL="285750" indent="-285750">
              <a:lnSpc>
                <a:spcPct val="120000"/>
              </a:lnSpc>
              <a:spcBef>
                <a:spcPts val="1000"/>
              </a:spcBef>
              <a:spcAft>
                <a:spcPts val="600"/>
              </a:spcAft>
              <a:buFont typeface="+mj-lt"/>
              <a:buAutoNum type="romanLcPeriod"/>
            </a:pPr>
            <a:r>
              <a:rPr lang="en-US" sz="1800" dirty="0"/>
              <a:t>LTL’s bankruptcy filing was not in good faith because it did not have “imminent financial distress.”</a:t>
            </a:r>
          </a:p>
          <a:p>
            <a:pPr marL="285750" indent="-285750">
              <a:lnSpc>
                <a:spcPct val="120000"/>
              </a:lnSpc>
              <a:spcBef>
                <a:spcPts val="1000"/>
              </a:spcBef>
              <a:spcAft>
                <a:spcPts val="600"/>
              </a:spcAft>
              <a:buFont typeface="+mj-lt"/>
              <a:buAutoNum type="romanLcPeriod"/>
            </a:pPr>
            <a:r>
              <a:rPr lang="en-US" sz="1800" dirty="0"/>
              <a:t>LTL had its own assets and receivables.</a:t>
            </a:r>
          </a:p>
          <a:p>
            <a:pPr marL="285750" indent="-285750">
              <a:lnSpc>
                <a:spcPct val="120000"/>
              </a:lnSpc>
              <a:spcBef>
                <a:spcPts val="1000"/>
              </a:spcBef>
              <a:spcAft>
                <a:spcPts val="600"/>
              </a:spcAft>
              <a:buFont typeface="+mj-lt"/>
              <a:buAutoNum type="romanLcPeriod"/>
            </a:pPr>
            <a:r>
              <a:rPr lang="en-US" sz="1800" dirty="0"/>
              <a:t>It had access to </a:t>
            </a:r>
            <a:r>
              <a:rPr lang="en-US" sz="1800" dirty="0" err="1"/>
              <a:t>HoldCo’s</a:t>
            </a:r>
            <a:r>
              <a:rPr lang="en-US" sz="1800" dirty="0"/>
              <a:t> assets under the 2023 Funding Agreement.</a:t>
            </a:r>
          </a:p>
          <a:p>
            <a:pPr marL="285750" indent="-285750">
              <a:lnSpc>
                <a:spcPct val="120000"/>
              </a:lnSpc>
              <a:spcBef>
                <a:spcPts val="1000"/>
              </a:spcBef>
              <a:spcAft>
                <a:spcPts val="600"/>
              </a:spcAft>
              <a:buFont typeface="+mj-lt"/>
              <a:buAutoNum type="romanLcPeriod"/>
            </a:pPr>
            <a:r>
              <a:rPr lang="en-US" sz="1800" dirty="0" err="1"/>
              <a:t>HoldCo’s</a:t>
            </a:r>
            <a:r>
              <a:rPr lang="en-US" sz="1800" dirty="0"/>
              <a:t> equity interests was valued at $29.9 billion.</a:t>
            </a:r>
          </a:p>
          <a:p>
            <a:pPr marL="285750" indent="-285750">
              <a:lnSpc>
                <a:spcPct val="120000"/>
              </a:lnSpc>
              <a:spcBef>
                <a:spcPts val="1000"/>
              </a:spcBef>
              <a:spcAft>
                <a:spcPts val="600"/>
              </a:spcAft>
              <a:buFont typeface="+mj-lt"/>
              <a:buAutoNum type="romanLcPeriod"/>
            </a:pPr>
            <a:r>
              <a:rPr lang="en-US" sz="1800" dirty="0"/>
              <a:t>Citing the Third Circuit’s reversal of the court’s prior denial of the motion to dismiss, court </a:t>
            </a:r>
            <a:r>
              <a:rPr lang="en-US" sz="1800"/>
              <a:t>stated the </a:t>
            </a:r>
            <a:r>
              <a:rPr lang="en-US" sz="1800" dirty="0"/>
              <a:t>“best interest of creditors” test under section 1112(b)(2) is not available if debtor is found not to be facing financial distress because such finding prevents debtor from satisfying the requirements of section 1112(b)(2) that there was a “reasonable justification”  for the filing, and that the  grounds for dismissal can be timely cured.</a:t>
            </a:r>
          </a:p>
          <a:p>
            <a:pPr marL="285750" indent="-285750">
              <a:lnSpc>
                <a:spcPct val="120000"/>
              </a:lnSpc>
              <a:spcBef>
                <a:spcPts val="1000"/>
              </a:spcBef>
              <a:spcAft>
                <a:spcPts val="600"/>
              </a:spcAft>
              <a:buFont typeface="+mj-lt"/>
              <a:buAutoNum type="romanLcPeriod"/>
            </a:pPr>
            <a:r>
              <a:rPr lang="en-US" sz="1800" dirty="0"/>
              <a:t>The court also declined to invoke section 1112(b)(1) that would allow the case to continue with the appointment of a trustee if such appointment is in the best interest of creditors.  The court held the appointment of a trustee “would result in little more headway” and would engender substantial litigation and extensive delay.</a:t>
            </a:r>
          </a:p>
          <a:p>
            <a:pPr marL="285750" indent="-285750">
              <a:lnSpc>
                <a:spcPct val="120000"/>
              </a:lnSpc>
              <a:spcBef>
                <a:spcPts val="1000"/>
              </a:spcBef>
              <a:spcAft>
                <a:spcPts val="600"/>
              </a:spcAft>
              <a:buFont typeface="+mj-lt"/>
              <a:buAutoNum type="romanLcPeriod"/>
            </a:pPr>
            <a:endParaRPr lang="en-US" sz="1800" dirty="0"/>
          </a:p>
        </p:txBody>
      </p:sp>
      <p:sp>
        <p:nvSpPr>
          <p:cNvPr id="5" name="Slide Number Placeholder 4">
            <a:extLst>
              <a:ext uri="{FF2B5EF4-FFF2-40B4-BE49-F238E27FC236}">
                <a16:creationId xmlns:a16="http://schemas.microsoft.com/office/drawing/2014/main" id="{BB6D1A3D-A421-0E0F-CC16-50429D652E67}"/>
              </a:ext>
            </a:extLst>
          </p:cNvPr>
          <p:cNvSpPr>
            <a:spLocks noGrp="1"/>
          </p:cNvSpPr>
          <p:nvPr>
            <p:ph type="sldNum" sz="quarter" idx="12"/>
          </p:nvPr>
        </p:nvSpPr>
        <p:spPr/>
        <p:txBody>
          <a:bodyPr/>
          <a:lstStyle/>
          <a:p>
            <a:fld id="{A02D8FE9-4ADC-4D3C-BAA0-2504630A5906}" type="slidenum">
              <a:rPr lang="en-US" smtClean="0"/>
              <a:pPr/>
              <a:t>10</a:t>
            </a:fld>
            <a:endParaRPr lang="en-US" dirty="0"/>
          </a:p>
        </p:txBody>
      </p:sp>
    </p:spTree>
    <p:extLst>
      <p:ext uri="{BB962C8B-B14F-4D97-AF65-F5344CB8AC3E}">
        <p14:creationId xmlns:p14="http://schemas.microsoft.com/office/powerpoint/2010/main" val="67607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7221A-2D73-6F46-BC5B-AE510E59DCD5}"/>
              </a:ext>
            </a:extLst>
          </p:cNvPr>
          <p:cNvSpPr>
            <a:spLocks noGrp="1"/>
          </p:cNvSpPr>
          <p:nvPr>
            <p:ph type="title"/>
          </p:nvPr>
        </p:nvSpPr>
        <p:spPr/>
        <p:txBody>
          <a:bodyPr>
            <a:normAutofit/>
          </a:bodyPr>
          <a:lstStyle/>
          <a:p>
            <a:r>
              <a:rPr lang="en-US" i="1" dirty="0"/>
              <a:t>In re </a:t>
            </a:r>
            <a:r>
              <a:rPr lang="en-US" i="1" dirty="0" err="1"/>
              <a:t>Aearo</a:t>
            </a:r>
            <a:r>
              <a:rPr lang="en-US" i="1" dirty="0"/>
              <a:t> Techs, LLC</a:t>
            </a:r>
            <a:br>
              <a:rPr lang="en-US" dirty="0"/>
            </a:br>
            <a:endParaRPr lang="en-US" dirty="0"/>
          </a:p>
        </p:txBody>
      </p:sp>
      <p:sp>
        <p:nvSpPr>
          <p:cNvPr id="3" name="Content Placeholder 2">
            <a:extLst>
              <a:ext uri="{FF2B5EF4-FFF2-40B4-BE49-F238E27FC236}">
                <a16:creationId xmlns:a16="http://schemas.microsoft.com/office/drawing/2014/main" id="{ED1DE1EA-FBCE-9647-001B-76771550475A}"/>
              </a:ext>
            </a:extLst>
          </p:cNvPr>
          <p:cNvSpPr>
            <a:spLocks noGrp="1"/>
          </p:cNvSpPr>
          <p:nvPr>
            <p:ph idx="1"/>
          </p:nvPr>
        </p:nvSpPr>
        <p:spPr/>
        <p:txBody>
          <a:bodyPr/>
          <a:lstStyle/>
          <a:p>
            <a:pPr marL="285750" indent="-285750">
              <a:spcAft>
                <a:spcPts val="600"/>
              </a:spcAft>
              <a:buFont typeface="+mj-lt"/>
              <a:buAutoNum type="romanLcPeriod"/>
            </a:pPr>
            <a:r>
              <a:rPr lang="en-US" sz="2800" dirty="0"/>
              <a:t>Not a Texas Two Step case.</a:t>
            </a:r>
          </a:p>
          <a:p>
            <a:pPr marL="285750" indent="-285750">
              <a:spcAft>
                <a:spcPts val="600"/>
              </a:spcAft>
              <a:buFont typeface="+mj-lt"/>
              <a:buAutoNum type="romanLcPeriod"/>
            </a:pPr>
            <a:r>
              <a:rPr lang="en-US" sz="2800" dirty="0"/>
              <a:t>Mass tort litigation against </a:t>
            </a:r>
            <a:r>
              <a:rPr lang="en-US" sz="2800" dirty="0" err="1"/>
              <a:t>Aearo</a:t>
            </a:r>
            <a:r>
              <a:rPr lang="en-US" sz="2800" dirty="0"/>
              <a:t> and its parent 3M arising from Combat Arms Earplug Version 2.</a:t>
            </a:r>
          </a:p>
          <a:p>
            <a:pPr marL="285750" indent="-285750">
              <a:spcAft>
                <a:spcPts val="600"/>
              </a:spcAft>
              <a:buFont typeface="+mj-lt"/>
              <a:buAutoNum type="romanLcPeriod"/>
            </a:pPr>
            <a:r>
              <a:rPr lang="en-US" sz="2800" dirty="0"/>
              <a:t>Court dismissed the chapter 11 case for, among other reasons, lack of a “valid reorganizational purpose” </a:t>
            </a:r>
            <a:r>
              <a:rPr lang="en-US" sz="2800"/>
              <a:t>because Aearo</a:t>
            </a:r>
            <a:r>
              <a:rPr lang="en-US" sz="2800" dirty="0"/>
              <a:t> is a valuable, operating company and it has a Funding Agreement with 3M where 3M pays for the defense and settlement of litigation.</a:t>
            </a:r>
          </a:p>
          <a:p>
            <a:endParaRPr lang="en-US" dirty="0"/>
          </a:p>
        </p:txBody>
      </p:sp>
      <p:sp>
        <p:nvSpPr>
          <p:cNvPr id="5" name="Slide Number Placeholder 4">
            <a:extLst>
              <a:ext uri="{FF2B5EF4-FFF2-40B4-BE49-F238E27FC236}">
                <a16:creationId xmlns:a16="http://schemas.microsoft.com/office/drawing/2014/main" id="{88A80C16-40B2-A869-45E2-617D597A839F}"/>
              </a:ext>
            </a:extLst>
          </p:cNvPr>
          <p:cNvSpPr>
            <a:spLocks noGrp="1"/>
          </p:cNvSpPr>
          <p:nvPr>
            <p:ph type="sldNum" sz="quarter" idx="12"/>
          </p:nvPr>
        </p:nvSpPr>
        <p:spPr/>
        <p:txBody>
          <a:bodyPr/>
          <a:lstStyle/>
          <a:p>
            <a:fld id="{A02D8FE9-4ADC-4D3C-BAA0-2504630A5906}" type="slidenum">
              <a:rPr lang="en-US" smtClean="0"/>
              <a:pPr/>
              <a:t>11</a:t>
            </a:fld>
            <a:endParaRPr lang="en-US" dirty="0"/>
          </a:p>
        </p:txBody>
      </p:sp>
    </p:spTree>
    <p:extLst>
      <p:ext uri="{BB962C8B-B14F-4D97-AF65-F5344CB8AC3E}">
        <p14:creationId xmlns:p14="http://schemas.microsoft.com/office/powerpoint/2010/main" val="175657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EEAF-310B-7154-6B4E-C8D566AD85B3}"/>
              </a:ext>
            </a:extLst>
          </p:cNvPr>
          <p:cNvSpPr>
            <a:spLocks noGrp="1"/>
          </p:cNvSpPr>
          <p:nvPr>
            <p:ph type="title"/>
          </p:nvPr>
        </p:nvSpPr>
        <p:spPr/>
        <p:txBody>
          <a:bodyPr/>
          <a:lstStyle/>
          <a:p>
            <a:r>
              <a:rPr lang="en-US" dirty="0"/>
              <a:t>Is Texas Two Step Still Viable?</a:t>
            </a:r>
          </a:p>
        </p:txBody>
      </p:sp>
      <p:sp>
        <p:nvSpPr>
          <p:cNvPr id="3" name="Content Placeholder 2">
            <a:extLst>
              <a:ext uri="{FF2B5EF4-FFF2-40B4-BE49-F238E27FC236}">
                <a16:creationId xmlns:a16="http://schemas.microsoft.com/office/drawing/2014/main" id="{D87A9541-0C9A-962A-D579-D2C5C3CF0111}"/>
              </a:ext>
            </a:extLst>
          </p:cNvPr>
          <p:cNvSpPr>
            <a:spLocks noGrp="1"/>
          </p:cNvSpPr>
          <p:nvPr>
            <p:ph idx="1"/>
          </p:nvPr>
        </p:nvSpPr>
        <p:spPr/>
        <p:txBody>
          <a:bodyPr>
            <a:normAutofit/>
          </a:bodyPr>
          <a:lstStyle/>
          <a:p>
            <a:pPr marL="227013" indent="-227013">
              <a:spcAft>
                <a:spcPts val="600"/>
              </a:spcAft>
              <a:buFont typeface="+mj-lt"/>
              <a:buAutoNum type="alphaLcPeriod"/>
            </a:pPr>
            <a:r>
              <a:rPr lang="en-US" dirty="0"/>
              <a:t>Is Texas Two Step available if funding agreement equal to the value of the good assets?</a:t>
            </a:r>
          </a:p>
          <a:p>
            <a:pPr marL="227013" indent="-227013">
              <a:spcAft>
                <a:spcPts val="600"/>
              </a:spcAft>
              <a:buFont typeface="+mj-lt"/>
              <a:buAutoNum type="alphaLcPeriod"/>
            </a:pPr>
            <a:r>
              <a:rPr lang="en-US" dirty="0"/>
              <a:t>Will eliminating the funding relationship address the bad faith filing problem?</a:t>
            </a:r>
          </a:p>
          <a:p>
            <a:pPr marL="687388" lvl="1" indent="-230188">
              <a:spcAft>
                <a:spcPts val="600"/>
              </a:spcAft>
              <a:buFont typeface="+mj-lt"/>
              <a:buAutoNum type="romanLcPeriod"/>
            </a:pPr>
            <a:r>
              <a:rPr lang="en-US" dirty="0"/>
              <a:t>Fraudulent transfer under Texas Law?</a:t>
            </a:r>
          </a:p>
          <a:p>
            <a:pPr marL="687388" lvl="1" indent="-230188">
              <a:spcAft>
                <a:spcPts val="600"/>
              </a:spcAft>
              <a:buFont typeface="+mj-lt"/>
              <a:buAutoNum type="romanLcPeriod"/>
            </a:pPr>
            <a:r>
              <a:rPr lang="en-US" dirty="0"/>
              <a:t>Fraudulent transfer under section 548 of the Bankruptcy Code?</a:t>
            </a:r>
          </a:p>
        </p:txBody>
      </p:sp>
      <p:sp>
        <p:nvSpPr>
          <p:cNvPr id="5" name="Slide Number Placeholder 4">
            <a:extLst>
              <a:ext uri="{FF2B5EF4-FFF2-40B4-BE49-F238E27FC236}">
                <a16:creationId xmlns:a16="http://schemas.microsoft.com/office/drawing/2014/main" id="{3A789A55-16CD-6C1D-BC52-7C719F72B278}"/>
              </a:ext>
            </a:extLst>
          </p:cNvPr>
          <p:cNvSpPr>
            <a:spLocks noGrp="1"/>
          </p:cNvSpPr>
          <p:nvPr>
            <p:ph type="sldNum" sz="quarter" idx="12"/>
          </p:nvPr>
        </p:nvSpPr>
        <p:spPr/>
        <p:txBody>
          <a:bodyPr/>
          <a:lstStyle/>
          <a:p>
            <a:fld id="{A02D8FE9-4ADC-4D3C-BAA0-2504630A5906}" type="slidenum">
              <a:rPr lang="en-US" smtClean="0"/>
              <a:pPr/>
              <a:t>12</a:t>
            </a:fld>
            <a:endParaRPr lang="en-US" dirty="0"/>
          </a:p>
        </p:txBody>
      </p:sp>
    </p:spTree>
    <p:extLst>
      <p:ext uri="{BB962C8B-B14F-4D97-AF65-F5344CB8AC3E}">
        <p14:creationId xmlns:p14="http://schemas.microsoft.com/office/powerpoint/2010/main" val="418647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EEAF-310B-7154-6B4E-C8D566AD85B3}"/>
              </a:ext>
            </a:extLst>
          </p:cNvPr>
          <p:cNvSpPr>
            <a:spLocks noGrp="1"/>
          </p:cNvSpPr>
          <p:nvPr>
            <p:ph type="title"/>
          </p:nvPr>
        </p:nvSpPr>
        <p:spPr/>
        <p:txBody>
          <a:bodyPr/>
          <a:lstStyle/>
          <a:p>
            <a:r>
              <a:rPr lang="en-US" dirty="0"/>
              <a:t>Is Texas Two Step Still Viable?</a:t>
            </a:r>
          </a:p>
        </p:txBody>
      </p:sp>
      <p:sp>
        <p:nvSpPr>
          <p:cNvPr id="3" name="Content Placeholder 2">
            <a:extLst>
              <a:ext uri="{FF2B5EF4-FFF2-40B4-BE49-F238E27FC236}">
                <a16:creationId xmlns:a16="http://schemas.microsoft.com/office/drawing/2014/main" id="{D87A9541-0C9A-962A-D579-D2C5C3CF0111}"/>
              </a:ext>
            </a:extLst>
          </p:cNvPr>
          <p:cNvSpPr>
            <a:spLocks noGrp="1"/>
          </p:cNvSpPr>
          <p:nvPr>
            <p:ph idx="1"/>
          </p:nvPr>
        </p:nvSpPr>
        <p:spPr/>
        <p:txBody>
          <a:bodyPr>
            <a:normAutofit fontScale="77500" lnSpcReduction="20000"/>
          </a:bodyPr>
          <a:lstStyle/>
          <a:p>
            <a:pPr marL="227013" indent="-227013">
              <a:spcAft>
                <a:spcPts val="600"/>
              </a:spcAft>
              <a:buFont typeface="+mj-lt"/>
              <a:buAutoNum type="alphaLcPeriod" startAt="3"/>
            </a:pPr>
            <a:r>
              <a:rPr lang="en-US" dirty="0"/>
              <a:t>Alternatives</a:t>
            </a:r>
          </a:p>
          <a:p>
            <a:pPr marL="687388" lvl="1" indent="-230188">
              <a:spcAft>
                <a:spcPts val="600"/>
              </a:spcAft>
              <a:buFont typeface="+mj-lt"/>
              <a:buAutoNum type="romanLcPeriod"/>
            </a:pPr>
            <a:r>
              <a:rPr lang="en-US" dirty="0"/>
              <a:t>Prepackaged chapter 11 of the company with operating businesses and liabilities.</a:t>
            </a:r>
          </a:p>
          <a:p>
            <a:pPr marL="1141413" lvl="2" indent="-227013">
              <a:spcAft>
                <a:spcPts val="600"/>
              </a:spcAft>
              <a:buFont typeface="+mj-lt"/>
              <a:buAutoNum type="romanLcPeriod"/>
            </a:pPr>
            <a:r>
              <a:rPr lang="en-US" dirty="0"/>
              <a:t>Negotiate restructuring plan.</a:t>
            </a:r>
          </a:p>
          <a:p>
            <a:pPr marL="1141413" lvl="2" indent="-227013">
              <a:spcAft>
                <a:spcPts val="600"/>
              </a:spcAft>
              <a:buFont typeface="+mj-lt"/>
              <a:buAutoNum type="romanLcPeriod"/>
            </a:pPr>
            <a:r>
              <a:rPr lang="en-US" dirty="0"/>
              <a:t>Vote on plan pre-filing.</a:t>
            </a:r>
          </a:p>
          <a:p>
            <a:pPr marL="1141413" lvl="2" indent="-227013">
              <a:spcAft>
                <a:spcPts val="600"/>
              </a:spcAft>
              <a:buFont typeface="+mj-lt"/>
              <a:buAutoNum type="romanLcPeriod"/>
            </a:pPr>
            <a:r>
              <a:rPr lang="en-US" dirty="0"/>
              <a:t>Quick in and out chapter 11.</a:t>
            </a:r>
          </a:p>
          <a:p>
            <a:pPr marL="687388" lvl="1" indent="-230188">
              <a:spcAft>
                <a:spcPts val="600"/>
              </a:spcAft>
              <a:buFont typeface="+mj-lt"/>
              <a:buAutoNum type="romanLcPeriod"/>
            </a:pPr>
            <a:r>
              <a:rPr lang="en-US" dirty="0"/>
              <a:t>Out of court restructuring</a:t>
            </a:r>
          </a:p>
          <a:p>
            <a:pPr marL="1141413" lvl="2" indent="-227013">
              <a:spcAft>
                <a:spcPts val="600"/>
              </a:spcAft>
              <a:buFont typeface="+mj-lt"/>
              <a:buAutoNum type="romanLcPeriod"/>
            </a:pPr>
            <a:r>
              <a:rPr lang="en-US" dirty="0"/>
              <a:t>Estimate present and future asbestos liabilities of company.</a:t>
            </a:r>
          </a:p>
          <a:p>
            <a:pPr marL="1141413" lvl="2" indent="-227013">
              <a:spcAft>
                <a:spcPts val="600"/>
              </a:spcAft>
              <a:buFont typeface="+mj-lt"/>
              <a:buAutoNum type="romanLcPeriod"/>
            </a:pPr>
            <a:r>
              <a:rPr lang="en-US" dirty="0"/>
              <a:t>Transfer all operating businesses out of company to new affiliate.</a:t>
            </a:r>
          </a:p>
          <a:p>
            <a:pPr marL="1141413" lvl="2" indent="-227013">
              <a:spcAft>
                <a:spcPts val="600"/>
              </a:spcAft>
              <a:buFont typeface="+mj-lt"/>
              <a:buAutoNum type="romanLcPeriod"/>
            </a:pPr>
            <a:r>
              <a:rPr lang="en-US" dirty="0"/>
              <a:t>Leave behind sufficient assets in company to continue to defend and settle cases.</a:t>
            </a:r>
          </a:p>
          <a:p>
            <a:pPr marL="1141413" lvl="2" indent="-227013">
              <a:spcAft>
                <a:spcPts val="600"/>
              </a:spcAft>
              <a:buFont typeface="+mj-lt"/>
              <a:buAutoNum type="romanLcPeriod"/>
            </a:pPr>
            <a:r>
              <a:rPr lang="en-US" dirty="0"/>
              <a:t>Obtain solvency opinion.</a:t>
            </a:r>
          </a:p>
          <a:p>
            <a:pPr marL="1141413" lvl="2" indent="-227013">
              <a:spcAft>
                <a:spcPts val="600"/>
              </a:spcAft>
              <a:buFont typeface="+mj-lt"/>
              <a:buAutoNum type="romanLcPeriod"/>
            </a:pPr>
            <a:r>
              <a:rPr lang="en-US" dirty="0"/>
              <a:t>Sell company to third party to manage the litigation and wind down the company.</a:t>
            </a:r>
          </a:p>
          <a:p>
            <a:pPr marL="227013" indent="-227013">
              <a:spcAft>
                <a:spcPts val="600"/>
              </a:spcAft>
              <a:buFont typeface="+mj-lt"/>
              <a:buAutoNum type="alphaLcPeriod" startAt="3"/>
            </a:pPr>
            <a:r>
              <a:rPr lang="en-US" dirty="0"/>
              <a:t>Other ideas</a:t>
            </a:r>
          </a:p>
          <a:p>
            <a:pPr marL="571500" indent="-571500">
              <a:buFont typeface="+mj-lt"/>
              <a:buAutoNum type="alphaLcPeriod" startAt="3"/>
            </a:pPr>
            <a:endParaRPr lang="en-US" dirty="0"/>
          </a:p>
        </p:txBody>
      </p:sp>
      <p:sp>
        <p:nvSpPr>
          <p:cNvPr id="5" name="Slide Number Placeholder 4">
            <a:extLst>
              <a:ext uri="{FF2B5EF4-FFF2-40B4-BE49-F238E27FC236}">
                <a16:creationId xmlns:a16="http://schemas.microsoft.com/office/drawing/2014/main" id="{3A789A55-16CD-6C1D-BC52-7C719F72B278}"/>
              </a:ext>
            </a:extLst>
          </p:cNvPr>
          <p:cNvSpPr>
            <a:spLocks noGrp="1"/>
          </p:cNvSpPr>
          <p:nvPr>
            <p:ph type="sldNum" sz="quarter" idx="12"/>
          </p:nvPr>
        </p:nvSpPr>
        <p:spPr/>
        <p:txBody>
          <a:bodyPr/>
          <a:lstStyle/>
          <a:p>
            <a:fld id="{A02D8FE9-4ADC-4D3C-BAA0-2504630A5906}" type="slidenum">
              <a:rPr lang="en-US" smtClean="0"/>
              <a:pPr/>
              <a:t>13</a:t>
            </a:fld>
            <a:endParaRPr lang="en-US" dirty="0"/>
          </a:p>
        </p:txBody>
      </p:sp>
    </p:spTree>
    <p:extLst>
      <p:ext uri="{BB962C8B-B14F-4D97-AF65-F5344CB8AC3E}">
        <p14:creationId xmlns:p14="http://schemas.microsoft.com/office/powerpoint/2010/main" val="279710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D48F73-F1EF-C4CF-7BD2-470F5314047B}"/>
              </a:ext>
            </a:extLst>
          </p:cNvPr>
          <p:cNvSpPr>
            <a:spLocks noGrp="1"/>
          </p:cNvSpPr>
          <p:nvPr>
            <p:ph type="title"/>
          </p:nvPr>
        </p:nvSpPr>
        <p:spPr/>
        <p:txBody>
          <a:bodyPr/>
          <a:lstStyle/>
          <a:p>
            <a:r>
              <a:rPr lang="en-US" dirty="0"/>
              <a:t>Questions</a:t>
            </a:r>
          </a:p>
        </p:txBody>
      </p:sp>
      <p:sp>
        <p:nvSpPr>
          <p:cNvPr id="4" name="Footer Placeholder 3">
            <a:extLst>
              <a:ext uri="{FF2B5EF4-FFF2-40B4-BE49-F238E27FC236}">
                <a16:creationId xmlns:a16="http://schemas.microsoft.com/office/drawing/2014/main" id="{D46564DB-F63F-20E3-DADA-61A73457B638}"/>
              </a:ext>
            </a:extLst>
          </p:cNvPr>
          <p:cNvSpPr>
            <a:spLocks noGrp="1"/>
          </p:cNvSpPr>
          <p:nvPr>
            <p:ph type="ftr" sz="quarter" idx="11"/>
          </p:nvPr>
        </p:nvSpPr>
        <p:spPr>
          <a:xfrm>
            <a:off x="3810000" y="6356350"/>
            <a:ext cx="4495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Copyright message or title</a:t>
            </a:r>
            <a:endParaRPr lang="en-US" dirty="0"/>
          </a:p>
        </p:txBody>
      </p:sp>
      <p:sp>
        <p:nvSpPr>
          <p:cNvPr id="5" name="Slide Number Placeholder 4">
            <a:extLst>
              <a:ext uri="{FF2B5EF4-FFF2-40B4-BE49-F238E27FC236}">
                <a16:creationId xmlns:a16="http://schemas.microsoft.com/office/drawing/2014/main" id="{83CC1B21-ABF4-3C12-606F-39A2453008A8}"/>
              </a:ext>
            </a:extLst>
          </p:cNvPr>
          <p:cNvSpPr>
            <a:spLocks noGrp="1"/>
          </p:cNvSpPr>
          <p:nvPr>
            <p:ph type="sldNum" sz="quarter" idx="12"/>
          </p:nvPr>
        </p:nvSpPr>
        <p:spPr/>
        <p:txBody>
          <a:bodyPr/>
          <a:lstStyle/>
          <a:p>
            <a:fld id="{A02D8FE9-4ADC-4D3C-BAA0-2504630A5906}" type="slidenum">
              <a:rPr lang="en-US" smtClean="0"/>
              <a:pPr/>
              <a:t>14</a:t>
            </a:fld>
            <a:endParaRPr lang="en-US" dirty="0"/>
          </a:p>
        </p:txBody>
      </p:sp>
    </p:spTree>
    <p:extLst>
      <p:ext uri="{BB962C8B-B14F-4D97-AF65-F5344CB8AC3E}">
        <p14:creationId xmlns:p14="http://schemas.microsoft.com/office/powerpoint/2010/main" val="204686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1551EE-C42C-26A2-624C-D4C2B1C9DD39}"/>
              </a:ext>
            </a:extLst>
          </p:cNvPr>
          <p:cNvSpPr>
            <a:spLocks noGrp="1"/>
          </p:cNvSpPr>
          <p:nvPr>
            <p:ph type="title"/>
          </p:nvPr>
        </p:nvSpPr>
        <p:spPr>
          <a:xfrm>
            <a:off x="1979612" y="274638"/>
            <a:ext cx="8229600" cy="1143000"/>
          </a:xfrm>
        </p:spPr>
        <p:txBody>
          <a:bodyPr anchor="ctr">
            <a:normAutofit/>
          </a:bodyPr>
          <a:lstStyle/>
          <a:p>
            <a:r>
              <a:rPr lang="en-US" dirty="0"/>
              <a:t>About the Presenters</a:t>
            </a:r>
          </a:p>
        </p:txBody>
      </p:sp>
      <p:sp>
        <p:nvSpPr>
          <p:cNvPr id="16" name="Content Placeholder 2">
            <a:extLst>
              <a:ext uri="{FF2B5EF4-FFF2-40B4-BE49-F238E27FC236}">
                <a16:creationId xmlns:a16="http://schemas.microsoft.com/office/drawing/2014/main" id="{5916C1BE-BF9B-024F-909C-75452B27ADDF}"/>
              </a:ext>
            </a:extLst>
          </p:cNvPr>
          <p:cNvSpPr>
            <a:spLocks noGrp="1"/>
          </p:cNvSpPr>
          <p:nvPr>
            <p:ph sz="half" idx="1"/>
          </p:nvPr>
        </p:nvSpPr>
        <p:spPr>
          <a:xfrm>
            <a:off x="3049736" y="1654926"/>
            <a:ext cx="4971253" cy="1307718"/>
          </a:xfrm>
        </p:spPr>
        <p:txBody>
          <a:bodyPr>
            <a:normAutofit lnSpcReduction="10000"/>
          </a:bodyPr>
          <a:lstStyle/>
          <a:p>
            <a:pPr marL="0" indent="0">
              <a:spcBef>
                <a:spcPts val="400"/>
              </a:spcBef>
              <a:buNone/>
            </a:pPr>
            <a:r>
              <a:rPr lang="en-US" sz="1600" b="1" dirty="0"/>
              <a:t>John Bae</a:t>
            </a:r>
          </a:p>
          <a:p>
            <a:pPr marL="0" indent="0">
              <a:spcBef>
                <a:spcPts val="400"/>
              </a:spcBef>
              <a:buNone/>
            </a:pPr>
            <a:r>
              <a:rPr lang="en-US" sz="1600" dirty="0"/>
              <a:t>Partner, Business Restructuring</a:t>
            </a:r>
          </a:p>
          <a:p>
            <a:pPr marL="0" indent="0">
              <a:spcBef>
                <a:spcPts val="400"/>
              </a:spcBef>
              <a:buNone/>
            </a:pPr>
            <a:r>
              <a:rPr lang="en-US" sz="1600" dirty="0"/>
              <a:t>Thompson Hine LLP</a:t>
            </a:r>
          </a:p>
          <a:p>
            <a:pPr marL="0" indent="0">
              <a:spcBef>
                <a:spcPts val="400"/>
              </a:spcBef>
              <a:buNone/>
            </a:pPr>
            <a:r>
              <a:rPr lang="en-US" sz="1600" dirty="0"/>
              <a:t>Direct: 212.908.3929 </a:t>
            </a:r>
          </a:p>
          <a:p>
            <a:pPr marL="0" indent="0">
              <a:spcBef>
                <a:spcPts val="400"/>
              </a:spcBef>
              <a:buNone/>
            </a:pPr>
            <a:r>
              <a:rPr lang="en-US" sz="1600" dirty="0"/>
              <a:t>John.Bae@ThompsonHine.com</a:t>
            </a:r>
          </a:p>
        </p:txBody>
      </p:sp>
      <p:pic>
        <p:nvPicPr>
          <p:cNvPr id="11" name="Content Placeholder 10" descr="A person in a suit and tie&#10;&#10;Description automatically generated">
            <a:extLst>
              <a:ext uri="{FF2B5EF4-FFF2-40B4-BE49-F238E27FC236}">
                <a16:creationId xmlns:a16="http://schemas.microsoft.com/office/drawing/2014/main" id="{225BA686-DB73-3AC3-5E13-17321A46A3FF}"/>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3" b="10349"/>
          <a:stretch/>
        </p:blipFill>
        <p:spPr>
          <a:xfrm>
            <a:off x="1825833" y="1591043"/>
            <a:ext cx="1223903" cy="1371600"/>
          </a:xfrm>
          <a:noFill/>
        </p:spPr>
      </p:pic>
      <p:sp>
        <p:nvSpPr>
          <p:cNvPr id="5" name="Slide Number Placeholder 4">
            <a:extLst>
              <a:ext uri="{FF2B5EF4-FFF2-40B4-BE49-F238E27FC236}">
                <a16:creationId xmlns:a16="http://schemas.microsoft.com/office/drawing/2014/main" id="{573ADF9E-72DE-AA1F-F3B2-CD5A3148C4D4}"/>
              </a:ext>
            </a:extLst>
          </p:cNvPr>
          <p:cNvSpPr>
            <a:spLocks noGrp="1"/>
          </p:cNvSpPr>
          <p:nvPr>
            <p:ph type="sldNum" sz="quarter" idx="12"/>
          </p:nvPr>
        </p:nvSpPr>
        <p:spPr>
          <a:xfrm>
            <a:off x="9828212" y="6356351"/>
            <a:ext cx="533400" cy="365125"/>
          </a:xfrm>
        </p:spPr>
        <p:txBody>
          <a:bodyPr anchor="ctr">
            <a:normAutofit/>
          </a:bodyPr>
          <a:lstStyle/>
          <a:p>
            <a:pPr>
              <a:spcAft>
                <a:spcPts val="600"/>
              </a:spcAft>
            </a:pPr>
            <a:fld id="{A02D8FE9-4ADC-4D3C-BAA0-2504630A5906}" type="slidenum">
              <a:rPr lang="en-US" smtClean="0"/>
              <a:pPr>
                <a:spcAft>
                  <a:spcPts val="600"/>
                </a:spcAft>
              </a:pPr>
              <a:t>15</a:t>
            </a:fld>
            <a:endParaRPr lang="en-US"/>
          </a:p>
        </p:txBody>
      </p:sp>
      <p:sp>
        <p:nvSpPr>
          <p:cNvPr id="2" name="Content Placeholder 2">
            <a:extLst>
              <a:ext uri="{FF2B5EF4-FFF2-40B4-BE49-F238E27FC236}">
                <a16:creationId xmlns:a16="http://schemas.microsoft.com/office/drawing/2014/main" id="{FF044599-4BE2-6EF5-FEC1-22D865C17DB5}"/>
              </a:ext>
            </a:extLst>
          </p:cNvPr>
          <p:cNvSpPr txBox="1">
            <a:spLocks/>
          </p:cNvSpPr>
          <p:nvPr/>
        </p:nvSpPr>
        <p:spPr>
          <a:xfrm>
            <a:off x="3049736" y="3393441"/>
            <a:ext cx="4971253" cy="1415418"/>
          </a:xfrm>
          <a:prstGeom prst="rect">
            <a:avLst/>
          </a:prstGeom>
        </p:spPr>
        <p:txBody>
          <a:bodyPr vert="horz" lIns="91440" tIns="45720" rIns="91440" bIns="45720" rtlCol="0">
            <a:normAutofit lnSpcReduction="10000"/>
          </a:bodyPr>
          <a:lstStyle>
            <a:lvl1pPr marL="457200" indent="-457200" algn="l" defTabSz="914400" rtl="0" eaLnBrk="1" latinLnBrk="0" hangingPunct="1">
              <a:spcBef>
                <a:spcPct val="20000"/>
              </a:spcBef>
              <a:spcAft>
                <a:spcPts val="1200"/>
              </a:spcAft>
              <a:buClr>
                <a:schemeClr val="tx2">
                  <a:lumMod val="50000"/>
                </a:schemeClr>
              </a:buClr>
              <a:buFont typeface="Wingdings" panose="05000000000000000000" pitchFamily="2" charset="2"/>
              <a:buChar char="v"/>
              <a:defRPr sz="2800" kern="1200">
                <a:solidFill>
                  <a:schemeClr val="tx1"/>
                </a:solidFill>
                <a:latin typeface="Candara" panose="020E0502030303020204" pitchFamily="34" charset="0"/>
                <a:ea typeface="+mn-ea"/>
                <a:cs typeface="Arial" panose="020B0604020202020204" pitchFamily="34" charset="0"/>
              </a:defRPr>
            </a:lvl1pPr>
            <a:lvl2pPr marL="914400" indent="-457200" algn="l" defTabSz="914400" rtl="0" eaLnBrk="1" latinLnBrk="0" hangingPunct="1">
              <a:spcBef>
                <a:spcPct val="20000"/>
              </a:spcBef>
              <a:spcAft>
                <a:spcPts val="1200"/>
              </a:spcAft>
              <a:buClr>
                <a:schemeClr val="tx2">
                  <a:lumMod val="75000"/>
                </a:schemeClr>
              </a:buClr>
              <a:buFont typeface="Wingdings" panose="05000000000000000000" pitchFamily="2" charset="2"/>
              <a:buChar char="v"/>
              <a:defRPr sz="2400" kern="1200">
                <a:solidFill>
                  <a:schemeClr val="tx1"/>
                </a:solidFill>
                <a:latin typeface="Candara" panose="020E0502030303020204" pitchFamily="34" charset="0"/>
                <a:ea typeface="+mn-ea"/>
                <a:cs typeface="Arial" panose="020B0604020202020204" pitchFamily="34" charset="0"/>
              </a:defRPr>
            </a:lvl2pPr>
            <a:lvl3pPr marL="1371600" indent="-457200" algn="l" defTabSz="914400" rtl="0" eaLnBrk="1" latinLnBrk="0" hangingPunct="1">
              <a:spcBef>
                <a:spcPct val="20000"/>
              </a:spcBef>
              <a:spcAft>
                <a:spcPts val="1200"/>
              </a:spcAft>
              <a:buClr>
                <a:schemeClr val="tx2">
                  <a:lumMod val="60000"/>
                  <a:lumOff val="40000"/>
                </a:schemeClr>
              </a:buClr>
              <a:buFont typeface="Wingdings" panose="05000000000000000000" pitchFamily="2" charset="2"/>
              <a:buChar char="v"/>
              <a:defRPr sz="2000" kern="1200">
                <a:solidFill>
                  <a:schemeClr val="tx1"/>
                </a:solidFill>
                <a:latin typeface="Candara" panose="020E0502030303020204" pitchFamily="34" charset="0"/>
                <a:ea typeface="+mn-ea"/>
                <a:cs typeface="Arial" panose="020B0604020202020204" pitchFamily="34" charset="0"/>
              </a:defRPr>
            </a:lvl3pPr>
            <a:lvl4pPr marL="1828800" indent="-457200" algn="l" defTabSz="914400" rtl="0" eaLnBrk="1" latinLnBrk="0" hangingPunct="1">
              <a:spcBef>
                <a:spcPct val="20000"/>
              </a:spcBef>
              <a:spcAft>
                <a:spcPts val="1200"/>
              </a:spcAft>
              <a:buClr>
                <a:schemeClr val="tx2">
                  <a:lumMod val="40000"/>
                  <a:lumOff val="60000"/>
                </a:schemeClr>
              </a:buClr>
              <a:buFont typeface="Wingdings" panose="05000000000000000000" pitchFamily="2" charset="2"/>
              <a:buChar char="v"/>
              <a:defRPr sz="1800" kern="1200">
                <a:solidFill>
                  <a:schemeClr val="tx1"/>
                </a:solidFill>
                <a:latin typeface="Candara" panose="020E0502030303020204" pitchFamily="34" charset="0"/>
                <a:ea typeface="+mn-ea"/>
                <a:cs typeface="Arial" panose="020B0604020202020204" pitchFamily="34" charset="0"/>
              </a:defRPr>
            </a:lvl4pPr>
            <a:lvl5pPr marL="2286000" indent="-457200" algn="l" defTabSz="914400" rtl="0" eaLnBrk="1" latinLnBrk="0" hangingPunct="1">
              <a:spcBef>
                <a:spcPct val="20000"/>
              </a:spcBef>
              <a:spcAft>
                <a:spcPts val="1200"/>
              </a:spcAft>
              <a:buClr>
                <a:schemeClr val="tx2"/>
              </a:buClr>
              <a:buFont typeface="Wingdings" panose="05000000000000000000" pitchFamily="2" charset="2"/>
              <a:buChar char="v"/>
              <a:defRPr sz="18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spcAft>
                <a:spcPts val="0"/>
              </a:spcAft>
              <a:buNone/>
            </a:pPr>
            <a:r>
              <a:rPr lang="en-US" sz="1600" b="1" dirty="0"/>
              <a:t>Alan Lepene</a:t>
            </a:r>
          </a:p>
          <a:p>
            <a:pPr marL="0" indent="0">
              <a:spcBef>
                <a:spcPts val="400"/>
              </a:spcBef>
              <a:spcAft>
                <a:spcPts val="0"/>
              </a:spcAft>
              <a:buNone/>
            </a:pPr>
            <a:r>
              <a:rPr lang="en-US" sz="1600" dirty="0"/>
              <a:t>Partner, Business Restructuring</a:t>
            </a:r>
          </a:p>
          <a:p>
            <a:pPr marL="0" indent="0">
              <a:spcBef>
                <a:spcPts val="400"/>
              </a:spcBef>
              <a:spcAft>
                <a:spcPts val="0"/>
              </a:spcAft>
              <a:buNone/>
            </a:pPr>
            <a:r>
              <a:rPr lang="en-US" sz="1600" dirty="0"/>
              <a:t>Thompson Hine LLP</a:t>
            </a:r>
          </a:p>
          <a:p>
            <a:pPr marL="0" indent="0">
              <a:spcBef>
                <a:spcPts val="400"/>
              </a:spcBef>
              <a:spcAft>
                <a:spcPts val="0"/>
              </a:spcAft>
              <a:buNone/>
            </a:pPr>
            <a:r>
              <a:rPr lang="en-US" sz="1600" dirty="0"/>
              <a:t>Direct: 216.566.5520 </a:t>
            </a:r>
          </a:p>
          <a:p>
            <a:pPr marL="0" indent="0">
              <a:spcBef>
                <a:spcPts val="400"/>
              </a:spcBef>
              <a:spcAft>
                <a:spcPts val="0"/>
              </a:spcAft>
              <a:buNone/>
            </a:pPr>
            <a:r>
              <a:rPr lang="en-US" sz="1600" dirty="0"/>
              <a:t>Alan.Lepene@ThompsonHine.com</a:t>
            </a:r>
            <a:endParaRPr lang="en-US" dirty="0"/>
          </a:p>
        </p:txBody>
      </p:sp>
      <p:pic>
        <p:nvPicPr>
          <p:cNvPr id="9" name="Picture 8" descr="A person in a suit and tie&#10;&#10;Description automatically generated">
            <a:extLst>
              <a:ext uri="{FF2B5EF4-FFF2-40B4-BE49-F238E27FC236}">
                <a16:creationId xmlns:a16="http://schemas.microsoft.com/office/drawing/2014/main" id="{D000E45C-FF29-460D-663C-F6B22D756A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832" y="3393440"/>
            <a:ext cx="1097280" cy="1371600"/>
          </a:xfrm>
          <a:prstGeom prst="rect">
            <a:avLst/>
          </a:prstGeom>
        </p:spPr>
      </p:pic>
      <p:sp>
        <p:nvSpPr>
          <p:cNvPr id="3" name="Content Placeholder 2">
            <a:extLst>
              <a:ext uri="{FF2B5EF4-FFF2-40B4-BE49-F238E27FC236}">
                <a16:creationId xmlns:a16="http://schemas.microsoft.com/office/drawing/2014/main" id="{5750302D-8BDC-E8A8-B750-4727AB83E5BA}"/>
              </a:ext>
            </a:extLst>
          </p:cNvPr>
          <p:cNvSpPr txBox="1">
            <a:spLocks/>
          </p:cNvSpPr>
          <p:nvPr/>
        </p:nvSpPr>
        <p:spPr>
          <a:xfrm>
            <a:off x="3049736" y="5150359"/>
            <a:ext cx="5787876" cy="1415418"/>
          </a:xfrm>
          <a:prstGeom prst="rect">
            <a:avLst/>
          </a:prstGeom>
        </p:spPr>
        <p:txBody>
          <a:bodyPr vert="horz" lIns="91440" tIns="45720" rIns="91440" bIns="45720" rtlCol="0">
            <a:normAutofit lnSpcReduction="10000"/>
          </a:bodyPr>
          <a:lstStyle>
            <a:lvl1pPr marL="457200" indent="-457200" algn="l" defTabSz="914400" rtl="0" eaLnBrk="1" latinLnBrk="0" hangingPunct="1">
              <a:spcBef>
                <a:spcPct val="20000"/>
              </a:spcBef>
              <a:spcAft>
                <a:spcPts val="1200"/>
              </a:spcAft>
              <a:buClr>
                <a:schemeClr val="tx2">
                  <a:lumMod val="50000"/>
                </a:schemeClr>
              </a:buClr>
              <a:buFont typeface="Wingdings" panose="05000000000000000000" pitchFamily="2" charset="2"/>
              <a:buChar char="v"/>
              <a:defRPr sz="2800" kern="1200">
                <a:solidFill>
                  <a:schemeClr val="tx1"/>
                </a:solidFill>
                <a:latin typeface="Candara" panose="020E0502030303020204" pitchFamily="34" charset="0"/>
                <a:ea typeface="+mn-ea"/>
                <a:cs typeface="Arial" panose="020B0604020202020204" pitchFamily="34" charset="0"/>
              </a:defRPr>
            </a:lvl1pPr>
            <a:lvl2pPr marL="914400" indent="-457200" algn="l" defTabSz="914400" rtl="0" eaLnBrk="1" latinLnBrk="0" hangingPunct="1">
              <a:spcBef>
                <a:spcPct val="20000"/>
              </a:spcBef>
              <a:spcAft>
                <a:spcPts val="1200"/>
              </a:spcAft>
              <a:buClr>
                <a:schemeClr val="tx2">
                  <a:lumMod val="75000"/>
                </a:schemeClr>
              </a:buClr>
              <a:buFont typeface="Wingdings" panose="05000000000000000000" pitchFamily="2" charset="2"/>
              <a:buChar char="v"/>
              <a:defRPr sz="2400" kern="1200">
                <a:solidFill>
                  <a:schemeClr val="tx1"/>
                </a:solidFill>
                <a:latin typeface="Candara" panose="020E0502030303020204" pitchFamily="34" charset="0"/>
                <a:ea typeface="+mn-ea"/>
                <a:cs typeface="Arial" panose="020B0604020202020204" pitchFamily="34" charset="0"/>
              </a:defRPr>
            </a:lvl2pPr>
            <a:lvl3pPr marL="1371600" indent="-457200" algn="l" defTabSz="914400" rtl="0" eaLnBrk="1" latinLnBrk="0" hangingPunct="1">
              <a:spcBef>
                <a:spcPct val="20000"/>
              </a:spcBef>
              <a:spcAft>
                <a:spcPts val="1200"/>
              </a:spcAft>
              <a:buClr>
                <a:schemeClr val="tx2">
                  <a:lumMod val="60000"/>
                  <a:lumOff val="40000"/>
                </a:schemeClr>
              </a:buClr>
              <a:buFont typeface="Wingdings" panose="05000000000000000000" pitchFamily="2" charset="2"/>
              <a:buChar char="v"/>
              <a:defRPr sz="2000" kern="1200">
                <a:solidFill>
                  <a:schemeClr val="tx1"/>
                </a:solidFill>
                <a:latin typeface="Candara" panose="020E0502030303020204" pitchFamily="34" charset="0"/>
                <a:ea typeface="+mn-ea"/>
                <a:cs typeface="Arial" panose="020B0604020202020204" pitchFamily="34" charset="0"/>
              </a:defRPr>
            </a:lvl3pPr>
            <a:lvl4pPr marL="1828800" indent="-457200" algn="l" defTabSz="914400" rtl="0" eaLnBrk="1" latinLnBrk="0" hangingPunct="1">
              <a:spcBef>
                <a:spcPct val="20000"/>
              </a:spcBef>
              <a:spcAft>
                <a:spcPts val="1200"/>
              </a:spcAft>
              <a:buClr>
                <a:schemeClr val="tx2">
                  <a:lumMod val="40000"/>
                  <a:lumOff val="60000"/>
                </a:schemeClr>
              </a:buClr>
              <a:buFont typeface="Wingdings" panose="05000000000000000000" pitchFamily="2" charset="2"/>
              <a:buChar char="v"/>
              <a:defRPr sz="1800" kern="1200">
                <a:solidFill>
                  <a:schemeClr val="tx1"/>
                </a:solidFill>
                <a:latin typeface="Candara" panose="020E0502030303020204" pitchFamily="34" charset="0"/>
                <a:ea typeface="+mn-ea"/>
                <a:cs typeface="Arial" panose="020B0604020202020204" pitchFamily="34" charset="0"/>
              </a:defRPr>
            </a:lvl4pPr>
            <a:lvl5pPr marL="2286000" indent="-457200" algn="l" defTabSz="914400" rtl="0" eaLnBrk="1" latinLnBrk="0" hangingPunct="1">
              <a:spcBef>
                <a:spcPct val="20000"/>
              </a:spcBef>
              <a:spcAft>
                <a:spcPts val="1200"/>
              </a:spcAft>
              <a:buClr>
                <a:schemeClr val="tx2"/>
              </a:buClr>
              <a:buFont typeface="Wingdings" panose="05000000000000000000" pitchFamily="2" charset="2"/>
              <a:buChar char="v"/>
              <a:defRPr sz="18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spcAft>
                <a:spcPts val="0"/>
              </a:spcAft>
              <a:buNone/>
            </a:pPr>
            <a:r>
              <a:rPr lang="en-US" sz="1600" b="1" dirty="0"/>
              <a:t>Marc </a:t>
            </a:r>
            <a:r>
              <a:rPr lang="en-US" sz="1600" b="1" dirty="0" err="1"/>
              <a:t>Marklin</a:t>
            </a:r>
            <a:endParaRPr lang="en-US" sz="1600" b="1" dirty="0"/>
          </a:p>
          <a:p>
            <a:pPr marL="0" indent="0">
              <a:spcBef>
                <a:spcPts val="400"/>
              </a:spcBef>
              <a:spcAft>
                <a:spcPts val="0"/>
              </a:spcAft>
              <a:buNone/>
            </a:pPr>
            <a:r>
              <a:rPr lang="en-US" sz="1600" dirty="0"/>
              <a:t>Partner, Business Restructuring, Bankruptcy &amp; Commercial Law</a:t>
            </a:r>
          </a:p>
          <a:p>
            <a:pPr marL="0" indent="0">
              <a:spcBef>
                <a:spcPts val="400"/>
              </a:spcBef>
              <a:spcAft>
                <a:spcPts val="0"/>
              </a:spcAft>
              <a:buNone/>
            </a:pPr>
            <a:r>
              <a:rPr lang="en-US" sz="1600" dirty="0" err="1"/>
              <a:t>Brouse</a:t>
            </a:r>
            <a:r>
              <a:rPr lang="en-US" sz="1600" dirty="0"/>
              <a:t> McDowell LPA</a:t>
            </a:r>
          </a:p>
          <a:p>
            <a:pPr marL="0" indent="0">
              <a:spcBef>
                <a:spcPts val="400"/>
              </a:spcBef>
              <a:spcAft>
                <a:spcPts val="0"/>
              </a:spcAft>
              <a:buNone/>
            </a:pPr>
            <a:r>
              <a:rPr lang="en-US" sz="1600" dirty="0"/>
              <a:t>Direct: 330-434.6919</a:t>
            </a:r>
          </a:p>
          <a:p>
            <a:pPr marL="0" indent="0">
              <a:spcBef>
                <a:spcPts val="400"/>
              </a:spcBef>
              <a:spcAft>
                <a:spcPts val="0"/>
              </a:spcAft>
              <a:buNone/>
            </a:pPr>
            <a:r>
              <a:rPr lang="en-US" sz="1600" dirty="0"/>
              <a:t>mmerklin@brouse.com</a:t>
            </a:r>
          </a:p>
        </p:txBody>
      </p:sp>
      <p:pic>
        <p:nvPicPr>
          <p:cNvPr id="1026" name="Picture 2">
            <a:extLst>
              <a:ext uri="{FF2B5EF4-FFF2-40B4-BE49-F238E27FC236}">
                <a16:creationId xmlns:a16="http://schemas.microsoft.com/office/drawing/2014/main" id="{8295C744-054E-0638-1F83-4DC22BBD8E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5856" y="4994661"/>
            <a:ext cx="1280160"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2812" y="609600"/>
            <a:ext cx="9601200" cy="2895600"/>
          </a:xfrm>
        </p:spPr>
        <p:txBody>
          <a:bodyPr>
            <a:noAutofit/>
          </a:bodyPr>
          <a:lstStyle/>
          <a:p>
            <a:r>
              <a:rPr lang="en-US" sz="4400" dirty="0"/>
              <a:t>The Future of the “Texas Two Step” </a:t>
            </a:r>
            <a:br>
              <a:rPr lang="en-US" sz="4400" dirty="0"/>
            </a:br>
            <a:r>
              <a:rPr lang="en-US" sz="4400" dirty="0"/>
              <a:t>After LTL Management and </a:t>
            </a:r>
            <a:r>
              <a:rPr lang="en-US" sz="4400" dirty="0" err="1"/>
              <a:t>Aearo</a:t>
            </a:r>
            <a:r>
              <a:rPr lang="en-US" sz="4400" dirty="0"/>
              <a:t> Technologies</a:t>
            </a:r>
          </a:p>
        </p:txBody>
      </p:sp>
    </p:spTree>
    <p:extLst>
      <p:ext uri="{BB962C8B-B14F-4D97-AF65-F5344CB8AC3E}">
        <p14:creationId xmlns:p14="http://schemas.microsoft.com/office/powerpoint/2010/main" val="207181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2412" y="274638"/>
            <a:ext cx="8229600" cy="1143000"/>
          </a:xfrm>
        </p:spPr>
        <p:txBody>
          <a:bodyPr anchor="ctr">
            <a:normAutofit/>
          </a:bodyPr>
          <a:lstStyle/>
          <a:p>
            <a:r>
              <a:rPr lang="en-US" dirty="0"/>
              <a:t>Texas Two Step</a:t>
            </a:r>
          </a:p>
        </p:txBody>
      </p:sp>
      <p:sp>
        <p:nvSpPr>
          <p:cNvPr id="5" name="Content Placeholder 4"/>
          <p:cNvSpPr>
            <a:spLocks noGrp="1"/>
          </p:cNvSpPr>
          <p:nvPr>
            <p:ph sz="half" idx="1"/>
          </p:nvPr>
        </p:nvSpPr>
        <p:spPr>
          <a:xfrm>
            <a:off x="1522412" y="1600201"/>
            <a:ext cx="5029200" cy="4525963"/>
          </a:xfrm>
        </p:spPr>
        <p:txBody>
          <a:bodyPr>
            <a:normAutofit/>
          </a:bodyPr>
          <a:lstStyle/>
          <a:p>
            <a:pPr>
              <a:spcAft>
                <a:spcPts val="1800"/>
              </a:spcAft>
            </a:pPr>
            <a:r>
              <a:rPr lang="en-US" sz="1800" dirty="0"/>
              <a:t>Texas law authorizes a “merger” by “the division of a [Texas] entity into two or more new . . . entities.”  </a:t>
            </a:r>
            <a:r>
              <a:rPr lang="en-US" sz="1800" i="1" dirty="0"/>
              <a:t>Tex. Bus. Orgs. Code Ann. §1.002(55)(A)</a:t>
            </a:r>
            <a:r>
              <a:rPr lang="en-US" sz="1800" dirty="0"/>
              <a:t>.</a:t>
            </a:r>
          </a:p>
          <a:p>
            <a:pPr>
              <a:spcAft>
                <a:spcPts val="1800"/>
              </a:spcAft>
            </a:pPr>
            <a:r>
              <a:rPr lang="en-US" sz="1800" dirty="0"/>
              <a:t>If the original entity does not survive the “merger”, the assets and liabilities of the original entity may be allocated among the new entities.  </a:t>
            </a:r>
            <a:r>
              <a:rPr lang="en-US" sz="1800" i="1" dirty="0"/>
              <a:t>§10.003, 10.008(a)(1).</a:t>
            </a:r>
          </a:p>
          <a:p>
            <a:pPr>
              <a:spcAft>
                <a:spcPts val="1800"/>
              </a:spcAft>
            </a:pPr>
            <a:r>
              <a:rPr lang="en-US" sz="1800" dirty="0"/>
              <a:t>No entity created in the merger is “liable for the debt or other obligation” that has been allocated to the other new entity. </a:t>
            </a:r>
            <a:r>
              <a:rPr lang="en-US" sz="1800" i="1" dirty="0"/>
              <a:t>§10.003, 10.008(a)(4).</a:t>
            </a:r>
            <a:endParaRPr lang="en-US" sz="1800" dirty="0"/>
          </a:p>
        </p:txBody>
      </p:sp>
      <p:pic>
        <p:nvPicPr>
          <p:cNvPr id="3" name="Picture 2" descr="Horseback rider on desert butte">
            <a:extLst>
              <a:ext uri="{FF2B5EF4-FFF2-40B4-BE49-F238E27FC236}">
                <a16:creationId xmlns:a16="http://schemas.microsoft.com/office/drawing/2014/main" id="{F4FC8728-7092-B053-8AFA-DD7DE0EA8D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4431" r="6937" b="-1"/>
          <a:stretch/>
        </p:blipFill>
        <p:spPr>
          <a:xfrm>
            <a:off x="7424246" y="1783080"/>
            <a:ext cx="2937366" cy="3291840"/>
          </a:xfrm>
          <a:prstGeom prst="rect">
            <a:avLst/>
          </a:prstGeom>
          <a:noFill/>
        </p:spPr>
      </p:pic>
      <p:sp>
        <p:nvSpPr>
          <p:cNvPr id="10" name="Slide Number Placeholder 9"/>
          <p:cNvSpPr>
            <a:spLocks noGrp="1"/>
          </p:cNvSpPr>
          <p:nvPr>
            <p:ph type="sldNum" sz="quarter" idx="12"/>
          </p:nvPr>
        </p:nvSpPr>
        <p:spPr>
          <a:xfrm>
            <a:off x="9828212" y="6356351"/>
            <a:ext cx="533400" cy="365125"/>
          </a:xfrm>
        </p:spPr>
        <p:txBody>
          <a:bodyPr anchor="ctr">
            <a:normAutofit/>
          </a:bodyPr>
          <a:lstStyle/>
          <a:p>
            <a:pPr>
              <a:spcAft>
                <a:spcPts val="600"/>
              </a:spcAft>
            </a:pPr>
            <a:fld id="{A02D8FE9-4ADC-4D3C-BAA0-2504630A5906}" type="slidenum">
              <a:rPr lang="en-US" smtClean="0"/>
              <a:pPr>
                <a:spcAft>
                  <a:spcPts val="600"/>
                </a:spcAft>
              </a:pPr>
              <a:t>2</a:t>
            </a:fld>
            <a:endParaRPr lang="en-US"/>
          </a:p>
        </p:txBody>
      </p:sp>
    </p:spTree>
    <p:extLst>
      <p:ext uri="{BB962C8B-B14F-4D97-AF65-F5344CB8AC3E}">
        <p14:creationId xmlns:p14="http://schemas.microsoft.com/office/powerpoint/2010/main" val="270576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6069CF4-0BC6-AE6F-3C2F-70F0DDC536F4}"/>
              </a:ext>
            </a:extLst>
          </p:cNvPr>
          <p:cNvSpPr>
            <a:spLocks noGrp="1"/>
          </p:cNvSpPr>
          <p:nvPr>
            <p:ph type="title"/>
          </p:nvPr>
        </p:nvSpPr>
        <p:spPr>
          <a:xfrm>
            <a:off x="1598612" y="274638"/>
            <a:ext cx="8229600" cy="1143000"/>
          </a:xfrm>
        </p:spPr>
        <p:txBody>
          <a:bodyPr anchor="ctr">
            <a:normAutofit/>
          </a:bodyPr>
          <a:lstStyle/>
          <a:p>
            <a:r>
              <a:rPr lang="en-US" dirty="0"/>
              <a:t>Mass Tort Litigation </a:t>
            </a:r>
          </a:p>
        </p:txBody>
      </p:sp>
      <p:pic>
        <p:nvPicPr>
          <p:cNvPr id="9" name="Picture 8" descr="A close-up of a scale&#10;&#10;Description automatically generated">
            <a:extLst>
              <a:ext uri="{FF2B5EF4-FFF2-40B4-BE49-F238E27FC236}">
                <a16:creationId xmlns:a16="http://schemas.microsoft.com/office/drawing/2014/main" id="{519254D9-48B0-A8A4-CFE3-950BA326EA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203" r="8351" b="2"/>
          <a:stretch/>
        </p:blipFill>
        <p:spPr>
          <a:xfrm>
            <a:off x="1674813" y="1676400"/>
            <a:ext cx="3100553" cy="3474720"/>
          </a:xfrm>
          <a:prstGeom prst="rect">
            <a:avLst/>
          </a:prstGeom>
          <a:noFill/>
        </p:spPr>
      </p:pic>
      <p:sp>
        <p:nvSpPr>
          <p:cNvPr id="14" name="Content Placeholder 2">
            <a:extLst>
              <a:ext uri="{FF2B5EF4-FFF2-40B4-BE49-F238E27FC236}">
                <a16:creationId xmlns:a16="http://schemas.microsoft.com/office/drawing/2014/main" id="{5AEDDDF0-2D5E-4B09-80F1-F885F4E91C52}"/>
              </a:ext>
            </a:extLst>
          </p:cNvPr>
          <p:cNvSpPr>
            <a:spLocks noGrp="1"/>
          </p:cNvSpPr>
          <p:nvPr>
            <p:ph sz="half" idx="2"/>
          </p:nvPr>
        </p:nvSpPr>
        <p:spPr>
          <a:xfrm>
            <a:off x="4951412" y="1600201"/>
            <a:ext cx="6629400" cy="4525963"/>
          </a:xfrm>
        </p:spPr>
        <p:txBody>
          <a:bodyPr>
            <a:normAutofit/>
          </a:bodyPr>
          <a:lstStyle/>
          <a:p>
            <a:pPr>
              <a:lnSpc>
                <a:spcPct val="90000"/>
              </a:lnSpc>
            </a:pPr>
            <a:r>
              <a:rPr lang="en-US" sz="1600" dirty="0"/>
              <a:t>Company with operating business with mass tort liabilities.</a:t>
            </a:r>
          </a:p>
          <a:p>
            <a:pPr>
              <a:lnSpc>
                <a:spcPct val="90000"/>
              </a:lnSpc>
            </a:pPr>
            <a:r>
              <a:rPr lang="en-US" sz="1600" dirty="0"/>
              <a:t>Separate company into “</a:t>
            </a:r>
            <a:r>
              <a:rPr lang="en-US" sz="1600" dirty="0" err="1"/>
              <a:t>Goodco</a:t>
            </a:r>
            <a:r>
              <a:rPr lang="en-US" sz="1600" dirty="0"/>
              <a:t>” and “</a:t>
            </a:r>
            <a:r>
              <a:rPr lang="en-US" sz="1600" dirty="0" err="1"/>
              <a:t>Badco</a:t>
            </a:r>
            <a:r>
              <a:rPr lang="en-US" sz="1600" dirty="0"/>
              <a:t>”.</a:t>
            </a:r>
          </a:p>
          <a:p>
            <a:pPr lvl="1">
              <a:lnSpc>
                <a:spcPct val="90000"/>
              </a:lnSpc>
            </a:pPr>
            <a:r>
              <a:rPr lang="en-US" sz="1600" dirty="0"/>
              <a:t>Operating assets in </a:t>
            </a:r>
            <a:r>
              <a:rPr lang="en-US" sz="1600" dirty="0" err="1"/>
              <a:t>Goodco</a:t>
            </a:r>
            <a:r>
              <a:rPr lang="en-US" sz="1600" dirty="0"/>
              <a:t>.</a:t>
            </a:r>
          </a:p>
          <a:p>
            <a:pPr lvl="1">
              <a:lnSpc>
                <a:spcPct val="90000"/>
              </a:lnSpc>
            </a:pPr>
            <a:r>
              <a:rPr lang="en-US" sz="1600" dirty="0"/>
              <a:t>Liabilities in </a:t>
            </a:r>
            <a:r>
              <a:rPr lang="en-US" sz="1600" dirty="0" err="1"/>
              <a:t>Badco</a:t>
            </a:r>
            <a:r>
              <a:rPr lang="en-US" sz="1600" dirty="0"/>
              <a:t>.</a:t>
            </a:r>
          </a:p>
          <a:p>
            <a:pPr lvl="1">
              <a:lnSpc>
                <a:spcPct val="90000"/>
              </a:lnSpc>
            </a:pPr>
            <a:r>
              <a:rPr lang="en-US" sz="1600" dirty="0"/>
              <a:t>Theoretically no fraudulent transfer liability</a:t>
            </a:r>
          </a:p>
          <a:p>
            <a:pPr>
              <a:lnSpc>
                <a:spcPct val="90000"/>
              </a:lnSpc>
            </a:pPr>
            <a:r>
              <a:rPr lang="en-US" sz="1600" dirty="0" err="1"/>
              <a:t>Badco</a:t>
            </a:r>
            <a:r>
              <a:rPr lang="en-US" sz="1600" dirty="0"/>
              <a:t> files for chapter 11.</a:t>
            </a:r>
          </a:p>
          <a:p>
            <a:pPr>
              <a:lnSpc>
                <a:spcPct val="90000"/>
              </a:lnSpc>
            </a:pPr>
            <a:r>
              <a:rPr lang="en-US" sz="1600" dirty="0"/>
              <a:t>Obtain extension of automatic stay of claims against </a:t>
            </a:r>
            <a:r>
              <a:rPr lang="en-US" sz="1600" dirty="0" err="1"/>
              <a:t>Goodco</a:t>
            </a:r>
            <a:r>
              <a:rPr lang="en-US" sz="1600" dirty="0"/>
              <a:t>.</a:t>
            </a:r>
          </a:p>
          <a:p>
            <a:pPr>
              <a:lnSpc>
                <a:spcPct val="90000"/>
              </a:lnSpc>
            </a:pPr>
            <a:r>
              <a:rPr lang="en-US" sz="1600" dirty="0"/>
              <a:t>Negotiate settlement with plaintiffs to confirm a plan of reorganization.</a:t>
            </a:r>
          </a:p>
          <a:p>
            <a:pPr lvl="1">
              <a:lnSpc>
                <a:spcPct val="90000"/>
              </a:lnSpc>
            </a:pPr>
            <a:r>
              <a:rPr lang="en-US" sz="1600" dirty="0"/>
              <a:t>Section 105(a) injunction.</a:t>
            </a:r>
          </a:p>
          <a:p>
            <a:pPr lvl="1">
              <a:lnSpc>
                <a:spcPct val="90000"/>
              </a:lnSpc>
            </a:pPr>
            <a:r>
              <a:rPr lang="en-US" sz="1600" dirty="0"/>
              <a:t>Section 524(g) channeling injunction.</a:t>
            </a:r>
          </a:p>
        </p:txBody>
      </p:sp>
      <p:sp>
        <p:nvSpPr>
          <p:cNvPr id="6" name="Slide Number Placeholder 5">
            <a:extLst>
              <a:ext uri="{FF2B5EF4-FFF2-40B4-BE49-F238E27FC236}">
                <a16:creationId xmlns:a16="http://schemas.microsoft.com/office/drawing/2014/main" id="{42C13805-A43E-467E-201C-0AA0DCFD137B}"/>
              </a:ext>
            </a:extLst>
          </p:cNvPr>
          <p:cNvSpPr>
            <a:spLocks noGrp="1"/>
          </p:cNvSpPr>
          <p:nvPr>
            <p:ph type="sldNum" sz="quarter" idx="12"/>
          </p:nvPr>
        </p:nvSpPr>
        <p:spPr>
          <a:xfrm>
            <a:off x="9828212" y="6356351"/>
            <a:ext cx="533400" cy="365125"/>
          </a:xfrm>
        </p:spPr>
        <p:txBody>
          <a:bodyPr anchor="ctr">
            <a:normAutofit/>
          </a:bodyPr>
          <a:lstStyle/>
          <a:p>
            <a:pPr>
              <a:spcAft>
                <a:spcPts val="600"/>
              </a:spcAft>
            </a:pPr>
            <a:fld id="{A02D8FE9-4ADC-4D3C-BAA0-2504630A5906}" type="slidenum">
              <a:rPr lang="en-US" smtClean="0"/>
              <a:pPr>
                <a:spcAft>
                  <a:spcPts val="600"/>
                </a:spcAft>
              </a:pPr>
              <a:t>3</a:t>
            </a:fld>
            <a:endParaRPr lang="en-US"/>
          </a:p>
        </p:txBody>
      </p:sp>
    </p:spTree>
    <p:extLst>
      <p:ext uri="{BB962C8B-B14F-4D97-AF65-F5344CB8AC3E}">
        <p14:creationId xmlns:p14="http://schemas.microsoft.com/office/powerpoint/2010/main" val="54190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C937-6F80-C2CE-BE70-A3D7439AD716}"/>
              </a:ext>
            </a:extLst>
          </p:cNvPr>
          <p:cNvSpPr>
            <a:spLocks noGrp="1"/>
          </p:cNvSpPr>
          <p:nvPr>
            <p:ph type="title"/>
          </p:nvPr>
        </p:nvSpPr>
        <p:spPr>
          <a:xfrm>
            <a:off x="1522412" y="274638"/>
            <a:ext cx="9982200" cy="1143000"/>
          </a:xfrm>
        </p:spPr>
        <p:txBody>
          <a:bodyPr anchor="ctr">
            <a:normAutofit/>
          </a:bodyPr>
          <a:lstStyle/>
          <a:p>
            <a:r>
              <a:rPr lang="en-US" dirty="0"/>
              <a:t>Cases where Texas Two Step has been attempted</a:t>
            </a:r>
          </a:p>
        </p:txBody>
      </p:sp>
      <p:sp>
        <p:nvSpPr>
          <p:cNvPr id="3" name="Content Placeholder 2">
            <a:extLst>
              <a:ext uri="{FF2B5EF4-FFF2-40B4-BE49-F238E27FC236}">
                <a16:creationId xmlns:a16="http://schemas.microsoft.com/office/drawing/2014/main" id="{24BC8D07-AADC-6D4A-1FD8-A6BAE026735A}"/>
              </a:ext>
            </a:extLst>
          </p:cNvPr>
          <p:cNvSpPr>
            <a:spLocks noGrp="1"/>
          </p:cNvSpPr>
          <p:nvPr>
            <p:ph sz="half" idx="1"/>
          </p:nvPr>
        </p:nvSpPr>
        <p:spPr>
          <a:xfrm>
            <a:off x="1598612" y="1600201"/>
            <a:ext cx="5867400" cy="4525963"/>
          </a:xfrm>
        </p:spPr>
        <p:txBody>
          <a:bodyPr>
            <a:normAutofit fontScale="92500" lnSpcReduction="20000"/>
          </a:bodyPr>
          <a:lstStyle/>
          <a:p>
            <a:pPr marL="0" indent="0">
              <a:buNone/>
            </a:pPr>
            <a:r>
              <a:rPr lang="en-US" sz="2000" b="1" dirty="0"/>
              <a:t>Georgia-Pacific and Bestwall, LLC</a:t>
            </a:r>
          </a:p>
          <a:p>
            <a:pPr>
              <a:lnSpc>
                <a:spcPct val="90000"/>
              </a:lnSpc>
            </a:pPr>
            <a:r>
              <a:rPr lang="en-US" sz="1600" dirty="0"/>
              <a:t>Georgia Pacific underwent a divisive merger. The surviving entities were Georgia-Pacific (new) and Bestwall, LLC. </a:t>
            </a:r>
          </a:p>
          <a:p>
            <a:pPr>
              <a:lnSpc>
                <a:spcPct val="90000"/>
              </a:lnSpc>
            </a:pPr>
            <a:r>
              <a:rPr lang="en-US" sz="1600" dirty="0"/>
              <a:t>Bestwall received some assets and all asbestos liabilities. </a:t>
            </a:r>
          </a:p>
          <a:p>
            <a:pPr>
              <a:lnSpc>
                <a:spcPct val="90000"/>
              </a:lnSpc>
            </a:pPr>
            <a:r>
              <a:rPr lang="en-US" sz="1600" dirty="0"/>
              <a:t>Georgia-Pacific and Bestwall entered into a funding agreement where Georgia-Pacific would fund Bestwall’s asbestos liabilities.</a:t>
            </a:r>
          </a:p>
          <a:p>
            <a:pPr>
              <a:lnSpc>
                <a:spcPct val="90000"/>
              </a:lnSpc>
            </a:pPr>
            <a:r>
              <a:rPr lang="en-US" sz="1600" dirty="0"/>
              <a:t>Georgia-Pacific executed an agreement to fund Bestwall’s operating costs and chapter 11 expenses and fund a Section 524(g) trust.</a:t>
            </a:r>
          </a:p>
          <a:p>
            <a:pPr>
              <a:lnSpc>
                <a:spcPct val="90000"/>
              </a:lnSpc>
            </a:pPr>
            <a:r>
              <a:rPr lang="en-US" sz="1600" dirty="0"/>
              <a:t>Bestwall filed for chapter 11 in the Western District of North Carolina.</a:t>
            </a:r>
          </a:p>
          <a:p>
            <a:pPr>
              <a:lnSpc>
                <a:spcPct val="90000"/>
              </a:lnSpc>
            </a:pPr>
            <a:r>
              <a:rPr lang="en-US" sz="1600" dirty="0"/>
              <a:t>Obtained a preliminary injunction of asbestos cases against Georgia-Pacific, which was affirmed by the Fourth Circuit in June 2023.</a:t>
            </a:r>
          </a:p>
          <a:p>
            <a:pPr>
              <a:lnSpc>
                <a:spcPct val="90000"/>
              </a:lnSpc>
            </a:pPr>
            <a:r>
              <a:rPr lang="en-US" sz="1600" dirty="0"/>
              <a:t>Motion to dismiss not based on lack of financial distress, but rather that Bestwall could not fund the asbestos trust.</a:t>
            </a:r>
          </a:p>
          <a:p>
            <a:pPr>
              <a:lnSpc>
                <a:spcPct val="90000"/>
              </a:lnSpc>
            </a:pPr>
            <a:r>
              <a:rPr lang="en-US" sz="1600" dirty="0"/>
              <a:t>Motion to dismissed denied because Georgia Pacific can fund the 524(g) trust through the funding agreement.</a:t>
            </a:r>
          </a:p>
        </p:txBody>
      </p:sp>
      <p:pic>
        <p:nvPicPr>
          <p:cNvPr id="1026" name="Picture 2" descr="Media Library | Georgia-Pacific">
            <a:extLst>
              <a:ext uri="{FF2B5EF4-FFF2-40B4-BE49-F238E27FC236}">
                <a16:creationId xmlns:a16="http://schemas.microsoft.com/office/drawing/2014/main" id="{DA1BFCE4-0416-8EB1-8FBE-CD4D72CC32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938452" y="1647825"/>
            <a:ext cx="2804160" cy="2103120"/>
          </a:xfrm>
          <a:prstGeom prst="rect">
            <a:avLst/>
          </a:prstGeom>
          <a:solidFill>
            <a:srgbClr val="FFFFFF"/>
          </a:solidFill>
        </p:spPr>
      </p:pic>
      <p:sp>
        <p:nvSpPr>
          <p:cNvPr id="6" name="Slide Number Placeholder 5">
            <a:extLst>
              <a:ext uri="{FF2B5EF4-FFF2-40B4-BE49-F238E27FC236}">
                <a16:creationId xmlns:a16="http://schemas.microsoft.com/office/drawing/2014/main" id="{9899CE4B-BA7D-35CC-8A33-10676D4AFDB8}"/>
              </a:ext>
            </a:extLst>
          </p:cNvPr>
          <p:cNvSpPr>
            <a:spLocks noGrp="1"/>
          </p:cNvSpPr>
          <p:nvPr>
            <p:ph type="sldNum" sz="quarter" idx="12"/>
          </p:nvPr>
        </p:nvSpPr>
        <p:spPr>
          <a:xfrm>
            <a:off x="9828212" y="6356351"/>
            <a:ext cx="533400" cy="365125"/>
          </a:xfrm>
        </p:spPr>
        <p:txBody>
          <a:bodyPr anchor="ctr">
            <a:normAutofit/>
          </a:bodyPr>
          <a:lstStyle/>
          <a:p>
            <a:pPr>
              <a:spcAft>
                <a:spcPts val="600"/>
              </a:spcAft>
            </a:pPr>
            <a:fld id="{A02D8FE9-4ADC-4D3C-BAA0-2504630A5906}" type="slidenum">
              <a:rPr lang="en-US" smtClean="0"/>
              <a:pPr>
                <a:spcAft>
                  <a:spcPts val="600"/>
                </a:spcAft>
              </a:pPr>
              <a:t>4</a:t>
            </a:fld>
            <a:endParaRPr lang="en-US"/>
          </a:p>
        </p:txBody>
      </p:sp>
      <p:pic>
        <p:nvPicPr>
          <p:cNvPr id="1028" name="Picture 4" descr="Georgia-Pacific">
            <a:extLst>
              <a:ext uri="{FF2B5EF4-FFF2-40B4-BE49-F238E27FC236}">
                <a16:creationId xmlns:a16="http://schemas.microsoft.com/office/drawing/2014/main" id="{9FAFE370-117C-448F-60D2-179056C78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743" y="4310969"/>
            <a:ext cx="26670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83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C937-6F80-C2CE-BE70-A3D7439AD716}"/>
              </a:ext>
            </a:extLst>
          </p:cNvPr>
          <p:cNvSpPr>
            <a:spLocks noGrp="1"/>
          </p:cNvSpPr>
          <p:nvPr>
            <p:ph type="title"/>
          </p:nvPr>
        </p:nvSpPr>
        <p:spPr>
          <a:xfrm>
            <a:off x="912812" y="228600"/>
            <a:ext cx="10515599" cy="1371600"/>
          </a:xfrm>
        </p:spPr>
        <p:txBody>
          <a:bodyPr>
            <a:normAutofit/>
          </a:bodyPr>
          <a:lstStyle/>
          <a:p>
            <a:r>
              <a:rPr lang="en-US" dirty="0"/>
              <a:t>Cases where Texas Two Step has been attempted</a:t>
            </a:r>
          </a:p>
        </p:txBody>
      </p:sp>
      <p:sp>
        <p:nvSpPr>
          <p:cNvPr id="3" name="Content Placeholder 2">
            <a:extLst>
              <a:ext uri="{FF2B5EF4-FFF2-40B4-BE49-F238E27FC236}">
                <a16:creationId xmlns:a16="http://schemas.microsoft.com/office/drawing/2014/main" id="{24BC8D07-AADC-6D4A-1FD8-A6BAE026735A}"/>
              </a:ext>
            </a:extLst>
          </p:cNvPr>
          <p:cNvSpPr>
            <a:spLocks noGrp="1"/>
          </p:cNvSpPr>
          <p:nvPr>
            <p:ph idx="1"/>
          </p:nvPr>
        </p:nvSpPr>
        <p:spPr>
          <a:xfrm>
            <a:off x="1065212" y="1951037"/>
            <a:ext cx="5789023" cy="4525963"/>
          </a:xfrm>
        </p:spPr>
        <p:txBody>
          <a:bodyPr>
            <a:normAutofit fontScale="62500" lnSpcReduction="20000"/>
          </a:bodyPr>
          <a:lstStyle/>
          <a:p>
            <a:pPr marL="0" indent="0">
              <a:buNone/>
            </a:pPr>
            <a:r>
              <a:rPr lang="en-US" sz="3300" b="1" dirty="0"/>
              <a:t>CertainTeed Corp.</a:t>
            </a:r>
          </a:p>
          <a:p>
            <a:r>
              <a:rPr lang="en-US" sz="2900" dirty="0"/>
              <a:t>Converted to a Texas LLC and effectuated a divisive merger.</a:t>
            </a:r>
          </a:p>
          <a:p>
            <a:r>
              <a:rPr lang="en-US" sz="2900" dirty="0"/>
              <a:t>CertainTeed LLC with 97% of all assets and no asbestos liabilities</a:t>
            </a:r>
          </a:p>
          <a:p>
            <a:r>
              <a:rPr lang="en-US" sz="2900" dirty="0"/>
              <a:t>DBMP LCC inherited all the asbestos liabilities.</a:t>
            </a:r>
          </a:p>
          <a:p>
            <a:r>
              <a:rPr lang="en-US" sz="2900" dirty="0"/>
              <a:t>CertainTeed LLC agreed to an uncapped funding agreement, and agreed to fund asbestos litigation trust in exchange for DBMP’s agreement to reimburse CertainTeed for future asbestos liability.</a:t>
            </a:r>
          </a:p>
          <a:p>
            <a:r>
              <a:rPr lang="en-US" sz="2900" dirty="0"/>
              <a:t>DBMP filed for chapter 11 in Western District of North Carolina.</a:t>
            </a:r>
          </a:p>
          <a:p>
            <a:r>
              <a:rPr lang="en-US" sz="2900" dirty="0"/>
              <a:t>Obtained preliminary injunction for CertainTeed.</a:t>
            </a:r>
          </a:p>
          <a:p>
            <a:r>
              <a:rPr lang="en-US" sz="2900" dirty="0"/>
              <a:t>No pending motion to dismiss chapter 11 case.</a:t>
            </a:r>
          </a:p>
          <a:p>
            <a:endParaRPr lang="en-US" dirty="0"/>
          </a:p>
        </p:txBody>
      </p:sp>
      <p:sp>
        <p:nvSpPr>
          <p:cNvPr id="6" name="Slide Number Placeholder 5">
            <a:extLst>
              <a:ext uri="{FF2B5EF4-FFF2-40B4-BE49-F238E27FC236}">
                <a16:creationId xmlns:a16="http://schemas.microsoft.com/office/drawing/2014/main" id="{9899CE4B-BA7D-35CC-8A33-10676D4AFDB8}"/>
              </a:ext>
            </a:extLst>
          </p:cNvPr>
          <p:cNvSpPr>
            <a:spLocks noGrp="1"/>
          </p:cNvSpPr>
          <p:nvPr>
            <p:ph type="sldNum" sz="quarter" idx="12"/>
          </p:nvPr>
        </p:nvSpPr>
        <p:spPr/>
        <p:txBody>
          <a:bodyPr/>
          <a:lstStyle/>
          <a:p>
            <a:fld id="{A02D8FE9-4ADC-4D3C-BAA0-2504630A5906}" type="slidenum">
              <a:rPr lang="en-US" smtClean="0"/>
              <a:pPr/>
              <a:t>5</a:t>
            </a:fld>
            <a:endParaRPr lang="en-US" dirty="0"/>
          </a:p>
        </p:txBody>
      </p:sp>
      <p:pic>
        <p:nvPicPr>
          <p:cNvPr id="2054" name="Picture 6" descr="Monsma | Certainteed">
            <a:extLst>
              <a:ext uri="{FF2B5EF4-FFF2-40B4-BE49-F238E27FC236}">
                <a16:creationId xmlns:a16="http://schemas.microsoft.com/office/drawing/2014/main" id="{FAFE085E-9074-69F2-5CB9-E66D76ED0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684" y="1828800"/>
            <a:ext cx="242016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28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C937-6F80-C2CE-BE70-A3D7439AD716}"/>
              </a:ext>
            </a:extLst>
          </p:cNvPr>
          <p:cNvSpPr>
            <a:spLocks noGrp="1"/>
          </p:cNvSpPr>
          <p:nvPr>
            <p:ph type="title"/>
          </p:nvPr>
        </p:nvSpPr>
        <p:spPr>
          <a:xfrm>
            <a:off x="1293812" y="-65769"/>
            <a:ext cx="10363200" cy="1371600"/>
          </a:xfrm>
        </p:spPr>
        <p:txBody>
          <a:bodyPr>
            <a:normAutofit/>
          </a:bodyPr>
          <a:lstStyle/>
          <a:p>
            <a:r>
              <a:rPr lang="en-US" dirty="0"/>
              <a:t>Cases where Texas Two Step has been attempted</a:t>
            </a:r>
          </a:p>
        </p:txBody>
      </p:sp>
      <p:sp>
        <p:nvSpPr>
          <p:cNvPr id="3" name="Content Placeholder 2">
            <a:extLst>
              <a:ext uri="{FF2B5EF4-FFF2-40B4-BE49-F238E27FC236}">
                <a16:creationId xmlns:a16="http://schemas.microsoft.com/office/drawing/2014/main" id="{24BC8D07-AADC-6D4A-1FD8-A6BAE026735A}"/>
              </a:ext>
            </a:extLst>
          </p:cNvPr>
          <p:cNvSpPr>
            <a:spLocks noGrp="1"/>
          </p:cNvSpPr>
          <p:nvPr>
            <p:ph idx="1"/>
          </p:nvPr>
        </p:nvSpPr>
        <p:spPr>
          <a:xfrm>
            <a:off x="1293812" y="1602252"/>
            <a:ext cx="7265492" cy="5408148"/>
          </a:xfrm>
        </p:spPr>
        <p:txBody>
          <a:bodyPr>
            <a:normAutofit fontScale="25000" lnSpcReduction="20000"/>
          </a:bodyPr>
          <a:lstStyle/>
          <a:p>
            <a:pPr marL="0" indent="0">
              <a:buNone/>
            </a:pPr>
            <a:r>
              <a:rPr lang="en-US" sz="6400" b="1" dirty="0" err="1"/>
              <a:t>Ingersol</a:t>
            </a:r>
            <a:r>
              <a:rPr lang="en-US" sz="6400" b="1" dirty="0"/>
              <a:t>-Rand/Aldrich Pump</a:t>
            </a:r>
          </a:p>
          <a:p>
            <a:pPr>
              <a:spcBef>
                <a:spcPts val="1200"/>
              </a:spcBef>
              <a:spcAft>
                <a:spcPts val="1000"/>
              </a:spcAft>
            </a:pPr>
            <a:r>
              <a:rPr lang="en-US" sz="6400" dirty="0" err="1"/>
              <a:t>Ingersol</a:t>
            </a:r>
            <a:r>
              <a:rPr lang="en-US" sz="6400" dirty="0"/>
              <a:t>-Rand owned two entities “Old Trane” and “Old IRNJ” that manufactured equipment containing asbestos. </a:t>
            </a:r>
          </a:p>
          <a:p>
            <a:pPr>
              <a:spcBef>
                <a:spcPts val="1200"/>
              </a:spcBef>
              <a:spcAft>
                <a:spcPts val="1000"/>
              </a:spcAft>
            </a:pPr>
            <a:r>
              <a:rPr lang="en-US" sz="6400" dirty="0"/>
              <a:t>Both companies converted from Delaware to Texas corporations and both entities performed divisive mergers.</a:t>
            </a:r>
          </a:p>
          <a:p>
            <a:pPr>
              <a:spcBef>
                <a:spcPts val="1200"/>
              </a:spcBef>
              <a:spcAft>
                <a:spcPts val="1000"/>
              </a:spcAft>
            </a:pPr>
            <a:r>
              <a:rPr lang="en-US" sz="6400" dirty="0"/>
              <a:t>Each split into a new daughter corporation and daughter LLC. </a:t>
            </a:r>
          </a:p>
          <a:p>
            <a:pPr>
              <a:spcBef>
                <a:spcPts val="1200"/>
              </a:spcBef>
              <a:spcAft>
                <a:spcPts val="1000"/>
              </a:spcAft>
            </a:pPr>
            <a:r>
              <a:rPr lang="en-US" sz="6400" dirty="0"/>
              <a:t>The corporations received 98% of its respective progenitor’s assets and the LLCs received the remaining 2% of assets and all asbestos liabilities. </a:t>
            </a:r>
          </a:p>
          <a:p>
            <a:pPr>
              <a:spcBef>
                <a:spcPts val="1200"/>
              </a:spcBef>
              <a:spcAft>
                <a:spcPts val="1000"/>
              </a:spcAft>
            </a:pPr>
            <a:r>
              <a:rPr lang="en-US" sz="6400" dirty="0"/>
              <a:t>That same day, the daughter corporations converted to Delaware corporations and the LLCs converted to North Carolina LLCs. On June 18, 2020, the Old Trane’s daughter LLC “Murray Boiler” and Old IRNJ’s daughter LLC “Aldrich LLC” both filed separate chapter 11 bankruptcy petitions in the Western District of North Carolina.</a:t>
            </a:r>
          </a:p>
          <a:p>
            <a:pPr>
              <a:spcBef>
                <a:spcPts val="1200"/>
              </a:spcBef>
              <a:spcAft>
                <a:spcPts val="1000"/>
              </a:spcAft>
            </a:pPr>
            <a:r>
              <a:rPr lang="en-US" sz="6400" dirty="0"/>
              <a:t>Soon after filing, the debtors each filed a complaint and motion to enjoin asbestos claims against several entities, including their sister corporations formed in the divisive mergers. The court found, despite objections, that only the bankrupt debtors were liable on the asbestos claims pursuant to the divisive merger statute in Texas and the claims should be stayed by the automatic stay.</a:t>
            </a:r>
          </a:p>
          <a:p>
            <a:pPr>
              <a:spcBef>
                <a:spcPts val="1200"/>
              </a:spcBef>
              <a:spcAft>
                <a:spcPts val="1000"/>
              </a:spcAft>
            </a:pPr>
            <a:r>
              <a:rPr lang="en-US" sz="6400" dirty="0"/>
              <a:t>The corporations entered into funding  agreement, and motion to dismiss the chapter 11 case for lack of financial distress is being litigated.</a:t>
            </a:r>
          </a:p>
        </p:txBody>
      </p:sp>
      <p:sp>
        <p:nvSpPr>
          <p:cNvPr id="6" name="Slide Number Placeholder 5">
            <a:extLst>
              <a:ext uri="{FF2B5EF4-FFF2-40B4-BE49-F238E27FC236}">
                <a16:creationId xmlns:a16="http://schemas.microsoft.com/office/drawing/2014/main" id="{9899CE4B-BA7D-35CC-8A33-10676D4AFDB8}"/>
              </a:ext>
            </a:extLst>
          </p:cNvPr>
          <p:cNvSpPr>
            <a:spLocks noGrp="1"/>
          </p:cNvSpPr>
          <p:nvPr>
            <p:ph type="sldNum" sz="quarter" idx="12"/>
          </p:nvPr>
        </p:nvSpPr>
        <p:spPr/>
        <p:txBody>
          <a:bodyPr/>
          <a:lstStyle/>
          <a:p>
            <a:fld id="{A02D8FE9-4ADC-4D3C-BAA0-2504630A5906}" type="slidenum">
              <a:rPr lang="en-US" smtClean="0"/>
              <a:pPr/>
              <a:t>6</a:t>
            </a:fld>
            <a:endParaRPr lang="en-US" dirty="0"/>
          </a:p>
        </p:txBody>
      </p:sp>
      <p:pic>
        <p:nvPicPr>
          <p:cNvPr id="9" name="Picture 8">
            <a:extLst>
              <a:ext uri="{FF2B5EF4-FFF2-40B4-BE49-F238E27FC236}">
                <a16:creationId xmlns:a16="http://schemas.microsoft.com/office/drawing/2014/main" id="{D8DE7658-349C-8897-71A0-3206A70AA4FE}"/>
              </a:ext>
            </a:extLst>
          </p:cNvPr>
          <p:cNvPicPr>
            <a:picLocks noChangeAspect="1"/>
          </p:cNvPicPr>
          <p:nvPr/>
        </p:nvPicPr>
        <p:blipFill rotWithShape="1">
          <a:blip r:embed="rId2"/>
          <a:srcRect t="26621" b="27083"/>
          <a:stretch/>
        </p:blipFill>
        <p:spPr>
          <a:xfrm>
            <a:off x="9323249" y="1981200"/>
            <a:ext cx="2105163" cy="731520"/>
          </a:xfrm>
          <a:prstGeom prst="rect">
            <a:avLst/>
          </a:prstGeom>
        </p:spPr>
      </p:pic>
      <p:pic>
        <p:nvPicPr>
          <p:cNvPr id="3078" name="Picture 6" descr="ALDRICH Reciprocating Pumps">
            <a:extLst>
              <a:ext uri="{FF2B5EF4-FFF2-40B4-BE49-F238E27FC236}">
                <a16:creationId xmlns:a16="http://schemas.microsoft.com/office/drawing/2014/main" id="{2E9333C2-4970-4F20-D44C-DA3F899F4C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7739" y="3819343"/>
            <a:ext cx="1641231"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9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A32B-0D76-8738-12C4-5EAF12FB7F5F}"/>
              </a:ext>
            </a:extLst>
          </p:cNvPr>
          <p:cNvSpPr>
            <a:spLocks noGrp="1"/>
          </p:cNvSpPr>
          <p:nvPr>
            <p:ph type="title"/>
          </p:nvPr>
        </p:nvSpPr>
        <p:spPr/>
        <p:txBody>
          <a:bodyPr>
            <a:normAutofit fontScale="90000"/>
          </a:bodyPr>
          <a:lstStyle/>
          <a:p>
            <a:r>
              <a:rPr lang="en-US" dirty="0"/>
              <a:t>LTL Mgmt., LLC, 64 F.4th 84 (3d Cir. 2023)</a:t>
            </a:r>
            <a:br>
              <a:rPr lang="en-US" dirty="0"/>
            </a:br>
            <a:r>
              <a:rPr lang="en-US" dirty="0"/>
              <a:t>Recent Decision on Texas Two Step Bankruptcies</a:t>
            </a:r>
          </a:p>
        </p:txBody>
      </p:sp>
      <p:sp>
        <p:nvSpPr>
          <p:cNvPr id="3" name="Content Placeholder 2">
            <a:extLst>
              <a:ext uri="{FF2B5EF4-FFF2-40B4-BE49-F238E27FC236}">
                <a16:creationId xmlns:a16="http://schemas.microsoft.com/office/drawing/2014/main" id="{1A4BDE70-E620-B4DC-A73E-C844D2DE71F6}"/>
              </a:ext>
            </a:extLst>
          </p:cNvPr>
          <p:cNvSpPr>
            <a:spLocks noGrp="1"/>
          </p:cNvSpPr>
          <p:nvPr>
            <p:ph idx="1"/>
          </p:nvPr>
        </p:nvSpPr>
        <p:spPr/>
        <p:txBody>
          <a:bodyPr>
            <a:normAutofit lnSpcReduction="10000"/>
          </a:bodyPr>
          <a:lstStyle/>
          <a:p>
            <a:pPr marL="571500" indent="-571500">
              <a:spcAft>
                <a:spcPts val="600"/>
              </a:spcAft>
              <a:buFont typeface="+mj-lt"/>
              <a:buAutoNum type="romanLcPeriod"/>
            </a:pPr>
            <a:r>
              <a:rPr lang="en-US" sz="1400" dirty="0"/>
              <a:t>Johnson &amp; Johnson Consumer Inc. (“Old Consumer”) had valuable operating businesses and liability arising from traces of asbestos contained in Johnson’s Baby Powder.  The businesses assets valued at $61.5 billion.</a:t>
            </a:r>
          </a:p>
          <a:p>
            <a:pPr marL="571500" indent="-571500">
              <a:spcAft>
                <a:spcPts val="600"/>
              </a:spcAft>
              <a:buFont typeface="+mj-lt"/>
              <a:buAutoNum type="romanLcPeriod"/>
            </a:pPr>
            <a:r>
              <a:rPr lang="en-US" sz="1400" dirty="0"/>
              <a:t>Old Consumer effectuated a divisive merger under Texas law.</a:t>
            </a:r>
          </a:p>
          <a:p>
            <a:pPr marL="571500" indent="-571500">
              <a:spcAft>
                <a:spcPts val="600"/>
              </a:spcAft>
              <a:buFont typeface="+mj-lt"/>
              <a:buAutoNum type="romanLcPeriod"/>
            </a:pPr>
            <a:r>
              <a:rPr lang="en-US" sz="1400" dirty="0"/>
              <a:t>LTL Management LLC (“LTL”) to absorb all of Old Consumer’s asbestos liabilities.</a:t>
            </a:r>
          </a:p>
          <a:p>
            <a:pPr marL="571500" indent="-571500">
              <a:spcAft>
                <a:spcPts val="600"/>
              </a:spcAft>
              <a:buFont typeface="+mj-lt"/>
              <a:buAutoNum type="romanLcPeriod"/>
            </a:pPr>
            <a:r>
              <a:rPr lang="en-US" sz="1400" dirty="0"/>
              <a:t>Johnson &amp; Johnson Consumer Inc. (“New Consumer”) to hold all productive business assets of Old Consumer.</a:t>
            </a:r>
          </a:p>
          <a:p>
            <a:pPr marL="571500" indent="-571500">
              <a:spcAft>
                <a:spcPts val="600"/>
              </a:spcAft>
              <a:buFont typeface="+mj-lt"/>
              <a:buAutoNum type="romanLcPeriod"/>
            </a:pPr>
            <a:r>
              <a:rPr lang="en-US" sz="1400" dirty="0"/>
              <a:t>LTL and New Consumer entered into a Funding Agreement which gave LTL rights to receive funding from New Consumer and J&amp;J to satisfy all talc-related costs up to the value of New Consumer ($61.5 billion).</a:t>
            </a:r>
          </a:p>
          <a:p>
            <a:pPr marL="571500" indent="-571500">
              <a:spcAft>
                <a:spcPts val="600"/>
              </a:spcAft>
              <a:buFont typeface="+mj-lt"/>
              <a:buAutoNum type="romanLcPeriod"/>
            </a:pPr>
            <a:r>
              <a:rPr lang="en-US" sz="1400" dirty="0"/>
              <a:t>LTL filed for bankruptcy in the Western District of North Carolina and successfully sought to extend the automatic stay to affiliates, including J&amp;J and New Consumer.</a:t>
            </a:r>
          </a:p>
          <a:p>
            <a:pPr marL="571500" indent="-571500">
              <a:spcAft>
                <a:spcPts val="600"/>
              </a:spcAft>
              <a:buFont typeface="+mj-lt"/>
              <a:buAutoNum type="romanLcPeriod"/>
            </a:pPr>
            <a:r>
              <a:rPr lang="en-US" sz="1400" dirty="0"/>
              <a:t>The case was transferred to the bankruptcy court for the District of New Jersey.</a:t>
            </a:r>
          </a:p>
          <a:p>
            <a:pPr marL="571500" indent="-571500">
              <a:spcAft>
                <a:spcPts val="600"/>
              </a:spcAft>
              <a:buFont typeface="+mj-lt"/>
              <a:buAutoNum type="romanLcPeriod"/>
            </a:pPr>
            <a:r>
              <a:rPr lang="en-US" sz="1400" dirty="0"/>
              <a:t>Motion to dismiss under section 1112(b) of the Bankruptcy Code.</a:t>
            </a:r>
            <a:endParaRPr lang="en-US" sz="1200" dirty="0"/>
          </a:p>
        </p:txBody>
      </p:sp>
      <p:sp>
        <p:nvSpPr>
          <p:cNvPr id="5" name="Slide Number Placeholder 4">
            <a:extLst>
              <a:ext uri="{FF2B5EF4-FFF2-40B4-BE49-F238E27FC236}">
                <a16:creationId xmlns:a16="http://schemas.microsoft.com/office/drawing/2014/main" id="{BB6D1A3D-A421-0E0F-CC16-50429D652E67}"/>
              </a:ext>
            </a:extLst>
          </p:cNvPr>
          <p:cNvSpPr>
            <a:spLocks noGrp="1"/>
          </p:cNvSpPr>
          <p:nvPr>
            <p:ph type="sldNum" sz="quarter" idx="12"/>
          </p:nvPr>
        </p:nvSpPr>
        <p:spPr/>
        <p:txBody>
          <a:bodyPr/>
          <a:lstStyle/>
          <a:p>
            <a:fld id="{A02D8FE9-4ADC-4D3C-BAA0-2504630A5906}" type="slidenum">
              <a:rPr lang="en-US" smtClean="0"/>
              <a:pPr/>
              <a:t>7</a:t>
            </a:fld>
            <a:endParaRPr lang="en-US" dirty="0"/>
          </a:p>
        </p:txBody>
      </p:sp>
    </p:spTree>
    <p:extLst>
      <p:ext uri="{BB962C8B-B14F-4D97-AF65-F5344CB8AC3E}">
        <p14:creationId xmlns:p14="http://schemas.microsoft.com/office/powerpoint/2010/main" val="289049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A32B-0D76-8738-12C4-5EAF12FB7F5F}"/>
              </a:ext>
            </a:extLst>
          </p:cNvPr>
          <p:cNvSpPr>
            <a:spLocks noGrp="1"/>
          </p:cNvSpPr>
          <p:nvPr>
            <p:ph type="title"/>
          </p:nvPr>
        </p:nvSpPr>
        <p:spPr/>
        <p:txBody>
          <a:bodyPr>
            <a:normAutofit fontScale="90000"/>
          </a:bodyPr>
          <a:lstStyle/>
          <a:p>
            <a:r>
              <a:rPr lang="en-US" dirty="0"/>
              <a:t>LTL Mgmt., LLC, 64 F.4th 84 (3d Cir. 2023)</a:t>
            </a:r>
            <a:br>
              <a:rPr lang="en-US" dirty="0"/>
            </a:br>
            <a:r>
              <a:rPr lang="en-US" dirty="0"/>
              <a:t>Recent Decision on Texas Two Step Bankruptcies</a:t>
            </a:r>
          </a:p>
        </p:txBody>
      </p:sp>
      <p:sp>
        <p:nvSpPr>
          <p:cNvPr id="3" name="Content Placeholder 2">
            <a:extLst>
              <a:ext uri="{FF2B5EF4-FFF2-40B4-BE49-F238E27FC236}">
                <a16:creationId xmlns:a16="http://schemas.microsoft.com/office/drawing/2014/main" id="{1A4BDE70-E620-B4DC-A73E-C844D2DE71F6}"/>
              </a:ext>
            </a:extLst>
          </p:cNvPr>
          <p:cNvSpPr>
            <a:spLocks noGrp="1"/>
          </p:cNvSpPr>
          <p:nvPr>
            <p:ph idx="1"/>
          </p:nvPr>
        </p:nvSpPr>
        <p:spPr>
          <a:xfrm>
            <a:off x="903203" y="1904999"/>
            <a:ext cx="10372809" cy="4772029"/>
          </a:xfrm>
        </p:spPr>
        <p:txBody>
          <a:bodyPr>
            <a:normAutofit fontScale="92500" lnSpcReduction="10000"/>
          </a:bodyPr>
          <a:lstStyle/>
          <a:p>
            <a:pPr marL="571500" indent="-571500">
              <a:spcBef>
                <a:spcPts val="1000"/>
              </a:spcBef>
              <a:spcAft>
                <a:spcPts val="1000"/>
              </a:spcAft>
              <a:buFont typeface="+mj-lt"/>
              <a:buAutoNum type="romanLcPeriod" startAt="9"/>
            </a:pPr>
            <a:r>
              <a:rPr lang="en-US" sz="1700" dirty="0"/>
              <a:t>Bankruptcy Court denied the motion to dismiss.</a:t>
            </a:r>
          </a:p>
          <a:p>
            <a:pPr marL="971550" lvl="1" indent="-514350">
              <a:spcBef>
                <a:spcPts val="1000"/>
              </a:spcBef>
              <a:spcAft>
                <a:spcPts val="1000"/>
              </a:spcAft>
              <a:buFont typeface="+mj-lt"/>
              <a:buAutoNum type="arabicPeriod"/>
            </a:pPr>
            <a:r>
              <a:rPr lang="en-US" sz="1300" dirty="0"/>
              <a:t>The bankruptcy filing served bankruptcy purpose, since purpose was to address talc liability through section 524(g).</a:t>
            </a:r>
          </a:p>
          <a:p>
            <a:pPr marL="971550" lvl="1" indent="-514350">
              <a:spcBef>
                <a:spcPts val="1000"/>
              </a:spcBef>
              <a:spcAft>
                <a:spcPts val="1000"/>
              </a:spcAft>
              <a:buFont typeface="+mj-lt"/>
              <a:buAutoNum type="arabicPeriod"/>
            </a:pPr>
            <a:r>
              <a:rPr lang="en-US" sz="1300" dirty="0"/>
              <a:t>LTL and all J&amp;J companies faced financial distress due to the future talc liability.</a:t>
            </a:r>
          </a:p>
          <a:p>
            <a:pPr marL="971550" lvl="1" indent="-514350">
              <a:spcBef>
                <a:spcPts val="1000"/>
              </a:spcBef>
              <a:spcAft>
                <a:spcPts val="1000"/>
              </a:spcAft>
              <a:buFont typeface="+mj-lt"/>
              <a:buAutoNum type="arabicPeriod"/>
            </a:pPr>
            <a:r>
              <a:rPr lang="en-US" sz="1300" dirty="0"/>
              <a:t>Restructuring and bankruptcy were not undertaken to secure an unfair litigation advantage.</a:t>
            </a:r>
          </a:p>
          <a:p>
            <a:pPr marL="571500" indent="-571500">
              <a:spcBef>
                <a:spcPts val="1000"/>
              </a:spcBef>
              <a:spcAft>
                <a:spcPts val="1000"/>
              </a:spcAft>
              <a:buFont typeface="+mj-lt"/>
              <a:buAutoNum type="romanLcPeriod" startAt="9"/>
            </a:pPr>
            <a:r>
              <a:rPr lang="en-US" sz="1700" dirty="0"/>
              <a:t>Third Circuit reversal.</a:t>
            </a:r>
          </a:p>
          <a:p>
            <a:pPr marL="685800" lvl="1" indent="-228600">
              <a:spcBef>
                <a:spcPts val="1000"/>
              </a:spcBef>
              <a:spcAft>
                <a:spcPts val="1000"/>
              </a:spcAft>
              <a:buFont typeface="+mj-lt"/>
              <a:buAutoNum type="arabicPeriod"/>
            </a:pPr>
            <a:r>
              <a:rPr lang="en-US" sz="1300" dirty="0"/>
              <a:t>Only look at assets and liabilities of LTL and not Old Consumer.</a:t>
            </a:r>
          </a:p>
          <a:p>
            <a:pPr marL="685800" lvl="1" indent="-228600">
              <a:spcBef>
                <a:spcPts val="1000"/>
              </a:spcBef>
              <a:spcAft>
                <a:spcPts val="1000"/>
              </a:spcAft>
              <a:buFont typeface="+mj-lt"/>
              <a:buAutoNum type="arabicPeriod"/>
            </a:pPr>
            <a:r>
              <a:rPr lang="en-US" sz="1300" dirty="0"/>
              <a:t>The Funding Agreement establishes LTL does not have financial distress.</a:t>
            </a:r>
          </a:p>
          <a:p>
            <a:pPr marL="685800" lvl="1" indent="-228600">
              <a:spcBef>
                <a:spcPts val="1000"/>
              </a:spcBef>
              <a:spcAft>
                <a:spcPts val="1000"/>
              </a:spcAft>
              <a:buFont typeface="+mj-lt"/>
              <a:buAutoNum type="arabicPeriod"/>
            </a:pPr>
            <a:r>
              <a:rPr lang="en-US" sz="1300" dirty="0"/>
              <a:t>“No one doubts that the state-law divisional merger passed talc liabilities to LTL.  Why in bankruptcy would we recognize the effectiveness of this state-law transaction, but at the same time ignore others that augment LTL’s assets, such as its birth gift of the Funding Agreement?”</a:t>
            </a:r>
          </a:p>
          <a:p>
            <a:pPr marL="685800" lvl="1" indent="-228600">
              <a:spcBef>
                <a:spcPts val="1000"/>
              </a:spcBef>
              <a:spcAft>
                <a:spcPts val="1000"/>
              </a:spcAft>
              <a:buFont typeface="+mj-lt"/>
              <a:buAutoNum type="arabicPeriod"/>
            </a:pPr>
            <a:r>
              <a:rPr lang="en-US" sz="1300" dirty="0"/>
              <a:t>In 5 years of talc litigation, the aggregate cost had reached $4.5 billion – less than 7.5% of the $61.5 billion value of New Consumer.</a:t>
            </a:r>
          </a:p>
          <a:p>
            <a:pPr marL="685800" lvl="1" indent="-228600">
              <a:spcBef>
                <a:spcPts val="1000"/>
              </a:spcBef>
              <a:spcAft>
                <a:spcPts val="1000"/>
              </a:spcAft>
              <a:buFont typeface="+mj-lt"/>
              <a:buAutoNum type="arabicPeriod"/>
            </a:pPr>
            <a:r>
              <a:rPr lang="en-US" sz="1300" dirty="0"/>
              <a:t>At the time of bankruptcy filing, LTL was solvent with access to cash to “meet comfortably” its liabilities for the foreseeable future.</a:t>
            </a:r>
          </a:p>
          <a:p>
            <a:pPr marL="685800" lvl="1" indent="-228600">
              <a:spcBef>
                <a:spcPts val="1000"/>
              </a:spcBef>
              <a:spcAft>
                <a:spcPts val="1000"/>
              </a:spcAft>
              <a:buFont typeface="+mj-lt"/>
              <a:buAutoNum type="arabicPeriod"/>
            </a:pPr>
            <a:r>
              <a:rPr lang="en-US" sz="1300" dirty="0"/>
              <a:t>“While LTL inherited massive liabilities, its call on assets to fund them exceeded any reasonable projection available on the record before us.  The ‘attenuated possibility’ that talc litigation may require it to file for bankruptcy in the future does not establish its good faith as of this petition date.”</a:t>
            </a:r>
          </a:p>
        </p:txBody>
      </p:sp>
      <p:sp>
        <p:nvSpPr>
          <p:cNvPr id="5" name="Slide Number Placeholder 4">
            <a:extLst>
              <a:ext uri="{FF2B5EF4-FFF2-40B4-BE49-F238E27FC236}">
                <a16:creationId xmlns:a16="http://schemas.microsoft.com/office/drawing/2014/main" id="{BB6D1A3D-A421-0E0F-CC16-50429D652E67}"/>
              </a:ext>
            </a:extLst>
          </p:cNvPr>
          <p:cNvSpPr>
            <a:spLocks noGrp="1"/>
          </p:cNvSpPr>
          <p:nvPr>
            <p:ph type="sldNum" sz="quarter" idx="12"/>
          </p:nvPr>
        </p:nvSpPr>
        <p:spPr/>
        <p:txBody>
          <a:bodyPr/>
          <a:lstStyle/>
          <a:p>
            <a:fld id="{A02D8FE9-4ADC-4D3C-BAA0-2504630A5906}" type="slidenum">
              <a:rPr lang="en-US" smtClean="0"/>
              <a:pPr/>
              <a:t>8</a:t>
            </a:fld>
            <a:endParaRPr lang="en-US" dirty="0"/>
          </a:p>
        </p:txBody>
      </p:sp>
    </p:spTree>
    <p:extLst>
      <p:ext uri="{BB962C8B-B14F-4D97-AF65-F5344CB8AC3E}">
        <p14:creationId xmlns:p14="http://schemas.microsoft.com/office/powerpoint/2010/main" val="281257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A32B-0D76-8738-12C4-5EAF12FB7F5F}"/>
              </a:ext>
            </a:extLst>
          </p:cNvPr>
          <p:cNvSpPr>
            <a:spLocks noGrp="1"/>
          </p:cNvSpPr>
          <p:nvPr>
            <p:ph type="title"/>
          </p:nvPr>
        </p:nvSpPr>
        <p:spPr/>
        <p:txBody>
          <a:bodyPr>
            <a:normAutofit fontScale="90000"/>
          </a:bodyPr>
          <a:lstStyle/>
          <a:p>
            <a:r>
              <a:rPr lang="en-US" dirty="0"/>
              <a:t>LTL Mgmt., LLC, 64 F.4th 84 (3d Cir. 2023)</a:t>
            </a:r>
            <a:br>
              <a:rPr lang="en-US" dirty="0"/>
            </a:br>
            <a:r>
              <a:rPr lang="en-US" dirty="0"/>
              <a:t>Recent Decision on Texas Two Step Bankruptcies</a:t>
            </a:r>
            <a:endParaRPr lang="en-US" i="1" dirty="0"/>
          </a:p>
        </p:txBody>
      </p:sp>
      <p:sp>
        <p:nvSpPr>
          <p:cNvPr id="3" name="Content Placeholder 2">
            <a:extLst>
              <a:ext uri="{FF2B5EF4-FFF2-40B4-BE49-F238E27FC236}">
                <a16:creationId xmlns:a16="http://schemas.microsoft.com/office/drawing/2014/main" id="{1A4BDE70-E620-B4DC-A73E-C844D2DE71F6}"/>
              </a:ext>
            </a:extLst>
          </p:cNvPr>
          <p:cNvSpPr>
            <a:spLocks noGrp="1"/>
          </p:cNvSpPr>
          <p:nvPr>
            <p:ph idx="1"/>
          </p:nvPr>
        </p:nvSpPr>
        <p:spPr>
          <a:xfrm>
            <a:off x="903203" y="1904999"/>
            <a:ext cx="9753601" cy="4495801"/>
          </a:xfrm>
        </p:spPr>
        <p:txBody>
          <a:bodyPr>
            <a:normAutofit lnSpcReduction="10000"/>
          </a:bodyPr>
          <a:lstStyle/>
          <a:p>
            <a:pPr marL="0" indent="0">
              <a:lnSpc>
                <a:spcPct val="120000"/>
              </a:lnSpc>
              <a:spcBef>
                <a:spcPts val="1000"/>
              </a:spcBef>
              <a:spcAft>
                <a:spcPts val="600"/>
              </a:spcAft>
              <a:buNone/>
            </a:pPr>
            <a:r>
              <a:rPr lang="en-US" sz="1800" b="1" dirty="0"/>
              <a:t>LTL Management, LLC on Remand</a:t>
            </a:r>
          </a:p>
          <a:p>
            <a:pPr marL="285750" indent="-285750">
              <a:lnSpc>
                <a:spcPct val="120000"/>
              </a:lnSpc>
              <a:spcBef>
                <a:spcPts val="1000"/>
              </a:spcBef>
              <a:spcAft>
                <a:spcPts val="600"/>
              </a:spcAft>
              <a:buFont typeface="+mj-lt"/>
              <a:buAutoNum type="romanLcPeriod"/>
            </a:pPr>
            <a:r>
              <a:rPr lang="en-US" sz="1800" dirty="0"/>
              <a:t>On April 4, 2023, the bankruptcy court (D.N.J.) dismissed the chapter 11 case pursuant to the Third Circuit’s reversal.</a:t>
            </a:r>
          </a:p>
          <a:p>
            <a:pPr marL="285750" indent="-285750">
              <a:lnSpc>
                <a:spcPct val="120000"/>
              </a:lnSpc>
              <a:spcBef>
                <a:spcPts val="1000"/>
              </a:spcBef>
              <a:spcAft>
                <a:spcPts val="600"/>
              </a:spcAft>
              <a:buFont typeface="+mj-lt"/>
              <a:buAutoNum type="romanLcPeriod"/>
            </a:pPr>
            <a:r>
              <a:rPr lang="en-US" sz="1800" dirty="0"/>
              <a:t>Two hours later, LTL re-filed the bankruptcy case with a plan support agreement supported by 60% of the claimants.</a:t>
            </a:r>
          </a:p>
          <a:p>
            <a:pPr marL="285750" indent="-285750">
              <a:lnSpc>
                <a:spcPct val="120000"/>
              </a:lnSpc>
              <a:spcBef>
                <a:spcPts val="1000"/>
              </a:spcBef>
              <a:spcAft>
                <a:spcPts val="600"/>
              </a:spcAft>
              <a:buFont typeface="+mj-lt"/>
              <a:buAutoNum type="romanLcPeriod"/>
            </a:pPr>
            <a:r>
              <a:rPr lang="en-US" sz="1800" dirty="0"/>
              <a:t>LTL asserted that the parties had terminated the  existing Funding Agreement and agreed to a new Funding Agreement.</a:t>
            </a:r>
          </a:p>
          <a:p>
            <a:pPr marL="285750" indent="-285750">
              <a:lnSpc>
                <a:spcPct val="120000"/>
              </a:lnSpc>
              <a:spcBef>
                <a:spcPts val="1000"/>
              </a:spcBef>
              <a:spcAft>
                <a:spcPts val="600"/>
              </a:spcAft>
              <a:buFont typeface="+mj-lt"/>
              <a:buAutoNum type="romanLcPeriod"/>
            </a:pPr>
            <a:r>
              <a:rPr lang="en-US" sz="1800" dirty="0"/>
              <a:t>Under the new Funding Agreement, Johnson &amp; Johnson </a:t>
            </a:r>
            <a:r>
              <a:rPr lang="en-US" sz="1800" dirty="0" err="1"/>
              <a:t>HoldCo</a:t>
            </a:r>
            <a:r>
              <a:rPr lang="en-US" sz="1800" dirty="0"/>
              <a:t> (NA) Inc. (“</a:t>
            </a:r>
            <a:r>
              <a:rPr lang="en-US" sz="1800" dirty="0" err="1"/>
              <a:t>HoldCo</a:t>
            </a:r>
            <a:r>
              <a:rPr lang="en-US" sz="1800" dirty="0"/>
              <a:t>”) was the primary obligor to provide funds to satisfy LTL’s obligations outside of bankruptcy, and to fund the plan trusts in bankruptcy.  J&amp;J was only obligated to backstop </a:t>
            </a:r>
            <a:r>
              <a:rPr lang="en-US" sz="1800" dirty="0" err="1"/>
              <a:t>HoldCo’s</a:t>
            </a:r>
            <a:r>
              <a:rPr lang="en-US" sz="1800" dirty="0"/>
              <a:t> obligations to fund  the plan trusts in bankruptcy.</a:t>
            </a:r>
          </a:p>
          <a:p>
            <a:pPr marL="0" indent="0">
              <a:lnSpc>
                <a:spcPct val="120000"/>
              </a:lnSpc>
              <a:spcBef>
                <a:spcPts val="1000"/>
              </a:spcBef>
              <a:spcAft>
                <a:spcPts val="600"/>
              </a:spcAft>
              <a:buNone/>
            </a:pPr>
            <a:endParaRPr lang="en-US" sz="900" dirty="0"/>
          </a:p>
        </p:txBody>
      </p:sp>
      <p:sp>
        <p:nvSpPr>
          <p:cNvPr id="5" name="Slide Number Placeholder 4">
            <a:extLst>
              <a:ext uri="{FF2B5EF4-FFF2-40B4-BE49-F238E27FC236}">
                <a16:creationId xmlns:a16="http://schemas.microsoft.com/office/drawing/2014/main" id="{BB6D1A3D-A421-0E0F-CC16-50429D652E67}"/>
              </a:ext>
            </a:extLst>
          </p:cNvPr>
          <p:cNvSpPr>
            <a:spLocks noGrp="1"/>
          </p:cNvSpPr>
          <p:nvPr>
            <p:ph type="sldNum" sz="quarter" idx="12"/>
          </p:nvPr>
        </p:nvSpPr>
        <p:spPr/>
        <p:txBody>
          <a:bodyPr/>
          <a:lstStyle/>
          <a:p>
            <a:fld id="{A02D8FE9-4ADC-4D3C-BAA0-2504630A5906}" type="slidenum">
              <a:rPr lang="en-US" smtClean="0"/>
              <a:pPr/>
              <a:t>9</a:t>
            </a:fld>
            <a:endParaRPr lang="en-US" dirty="0"/>
          </a:p>
        </p:txBody>
      </p:sp>
    </p:spTree>
    <p:extLst>
      <p:ext uri="{BB962C8B-B14F-4D97-AF65-F5344CB8AC3E}">
        <p14:creationId xmlns:p14="http://schemas.microsoft.com/office/powerpoint/2010/main" val="264270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125</TotalTime>
  <Words>1906</Words>
  <Application>Microsoft Office PowerPoint</Application>
  <PresentationFormat>Custom</PresentationFormat>
  <Paragraphs>140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Candara</vt:lpstr>
      <vt:lpstr>Corbel</vt:lpstr>
      <vt:lpstr>Wingdings</vt:lpstr>
      <vt:lpstr>Digital Blue Tunnel 16x9</vt:lpstr>
      <vt:lpstr>The Future of the “Texas Two Step”  After LTL Management and Aearo Technologies</vt:lpstr>
      <vt:lpstr>Texas Two Step</vt:lpstr>
      <vt:lpstr>Mass Tort Litigation </vt:lpstr>
      <vt:lpstr>Cases where Texas Two Step has been attempted</vt:lpstr>
      <vt:lpstr>Cases where Texas Two Step has been attempted</vt:lpstr>
      <vt:lpstr>Cases where Texas Two Step has been attempted</vt:lpstr>
      <vt:lpstr>LTL Mgmt., LLC, 64 F.4th 84 (3d Cir. 2023) Recent Decision on Texas Two Step Bankruptcies</vt:lpstr>
      <vt:lpstr>LTL Mgmt., LLC, 64 F.4th 84 (3d Cir. 2023) Recent Decision on Texas Two Step Bankruptcies</vt:lpstr>
      <vt:lpstr>LTL Mgmt., LLC, 64 F.4th 84 (3d Cir. 2023) Recent Decision on Texas Two Step Bankruptcies</vt:lpstr>
      <vt:lpstr>LTL Mgmt., LLC, 64 F.4th 84 (3d Cir. 2023) Recent Decision on Texas Two Step Bankruptcies</vt:lpstr>
      <vt:lpstr>In re Aearo Techs, LLC </vt:lpstr>
      <vt:lpstr>Is Texas Two Step Still Viable?</vt:lpstr>
      <vt:lpstr>Is Texas Two Step Still Viable?</vt:lpstr>
      <vt:lpstr>Questions</vt:lpstr>
      <vt:lpstr>About the Presenters</vt:lpstr>
      <vt:lpstr>The Future of the “Texas Two Step”  After LTL Management and Aearo Technologies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the “Texas Two Step”  After LTL Management and Aearo Technologies</dc:title>
  <dc:creator>Model, Justin</dc:creator>
  <cp:lastModifiedBy>Bae, John</cp:lastModifiedBy>
  <cp:revision>9</cp:revision>
  <dcterms:created xsi:type="dcterms:W3CDTF">2023-08-09T17:12:43Z</dcterms:created>
  <dcterms:modified xsi:type="dcterms:W3CDTF">2023-09-06T14:32:46Z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