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5" r:id="rId3"/>
    <p:sldId id="271" r:id="rId4"/>
    <p:sldId id="277" r:id="rId5"/>
    <p:sldId id="283" r:id="rId6"/>
    <p:sldId id="284" r:id="rId7"/>
    <p:sldId id="285" r:id="rId8"/>
    <p:sldId id="286" r:id="rId9"/>
    <p:sldId id="287" r:id="rId10"/>
    <p:sldId id="280" r:id="rId11"/>
    <p:sldId id="262" r:id="rId12"/>
    <p:sldId id="259" r:id="rId13"/>
    <p:sldId id="274" r:id="rId14"/>
    <p:sldId id="276" r:id="rId15"/>
    <p:sldId id="275" r:id="rId16"/>
    <p:sldId id="281" r:id="rId17"/>
    <p:sldId id="282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38" d="100"/>
          <a:sy n="38" d="100"/>
        </p:scale>
        <p:origin x="8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C013B-23CB-4FC8-9C9E-F7CE9B3E8B6A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8AFAF-397C-4510-AE29-BB33AB438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4F792-7CF6-48F0-90B2-295C520FBD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99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4F792-7CF6-48F0-90B2-295C520FBD3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7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2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1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3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3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5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7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1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0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6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3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197C3-63DB-4A8A-AD1C-1CCA5FF9F999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87721-2209-4021-ACEE-364306A93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3103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AMERICAN COLLEGE OF BANKRUPTCY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10</a:t>
            </a:r>
            <a:r>
              <a:rPr lang="en-US" b="1" baseline="30000" dirty="0" smtClean="0">
                <a:solidFill>
                  <a:schemeClr val="accent2"/>
                </a:solidFill>
              </a:rPr>
              <a:t>TH</a:t>
            </a:r>
            <a:r>
              <a:rPr lang="en-US" b="1" dirty="0" smtClean="0">
                <a:solidFill>
                  <a:schemeClr val="accent2"/>
                </a:solidFill>
              </a:rPr>
              <a:t> CIRCUIT EDUCATIONAL PROGRAM– SANTA FE NEW MEXICO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CHAPTER 15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</a:t>
            </a:r>
            <a:r>
              <a:rPr lang="en-US" dirty="0" smtClean="0"/>
              <a:t>imitations </a:t>
            </a:r>
            <a:r>
              <a:rPr lang="en-US" dirty="0"/>
              <a:t>of Chapter 15</a:t>
            </a:r>
          </a:p>
          <a:p>
            <a:r>
              <a:rPr lang="en-US" dirty="0"/>
              <a:t>Public Policy Exception</a:t>
            </a:r>
          </a:p>
          <a:p>
            <a:r>
              <a:rPr lang="en-US" dirty="0"/>
              <a:t>Limitations on granting additional assistance consistent with US Bankruptcy law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Limited by debtor eligibility</a:t>
            </a:r>
          </a:p>
          <a:p>
            <a:r>
              <a:rPr lang="en-US" dirty="0" smtClean="0"/>
              <a:t>Provisional relief can be granted to protect assets while a petition for recognition is pending</a:t>
            </a:r>
          </a:p>
          <a:p>
            <a:r>
              <a:rPr lang="en-US" dirty="0" smtClean="0"/>
              <a:t>With recognition of a foreign representative in a foreign </a:t>
            </a:r>
            <a:r>
              <a:rPr lang="en-US" dirty="0"/>
              <a:t>main </a:t>
            </a:r>
            <a:r>
              <a:rPr lang="en-US" dirty="0" smtClean="0"/>
              <a:t>proceeding, </a:t>
            </a:r>
            <a:r>
              <a:rPr lang="en-US" dirty="0"/>
              <a:t>there is automatic application of sections 361, 362 and 363, among other sections, but only with respect to property within the territorial jurisdiction of the United States</a:t>
            </a:r>
          </a:p>
          <a:p>
            <a:r>
              <a:rPr lang="en-US" dirty="0"/>
              <a:t>U. S. Courts may allow discovery and  extend the application of other sections of the bankruptcy code to the foreign representative in a foreign main proceeding or may provide protections to a foreign representative in a foreign non-main proceeding upon request, except that avoidance powers may not be granted to a foreign representative in a chapter 15</a:t>
            </a:r>
          </a:p>
          <a:p>
            <a:r>
              <a:rPr lang="en-US" dirty="0"/>
              <a:t>A foreign representative, once recognized, may also commence a Chapter 11 proceeding by a voluntary filing by a foreign representative in a foreign main proceeding or by an involuntary filing by a foreign representative in a foreign non-main proceeding</a:t>
            </a:r>
          </a:p>
          <a:p>
            <a:r>
              <a:rPr lang="en-US" dirty="0"/>
              <a:t>Rules of cooperation are included with respect to foreign courts and with respect to concurrent Chapter 11 and Chapter 15 cases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448" y="1825625"/>
            <a:ext cx="9993351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Mexico, Canada and the U.S. </a:t>
            </a:r>
          </a:p>
          <a:p>
            <a:pPr lvl="1"/>
            <a:r>
              <a:rPr lang="en-CA" dirty="0" smtClean="0"/>
              <a:t>COMI Factors</a:t>
            </a:r>
          </a:p>
          <a:p>
            <a:pPr lvl="1"/>
            <a:r>
              <a:rPr lang="en-CA" dirty="0" smtClean="0"/>
              <a:t>Venue factors in the U.S.</a:t>
            </a:r>
          </a:p>
          <a:p>
            <a:pPr lvl="2"/>
            <a:r>
              <a:rPr lang="en-CA" dirty="0" smtClean="0"/>
              <a:t>Location and types of assets or claims</a:t>
            </a:r>
          </a:p>
          <a:p>
            <a:pPr lvl="2"/>
            <a:r>
              <a:rPr lang="en-CA" dirty="0" smtClean="0"/>
              <a:t>Relative experience of bankruptcy bench/practitioners</a:t>
            </a:r>
          </a:p>
          <a:p>
            <a:pPr lvl="1"/>
            <a:r>
              <a:rPr lang="en-CA" dirty="0" smtClean="0"/>
              <a:t>Jurisdictional considerations within Mexico and the U.S.</a:t>
            </a:r>
          </a:p>
          <a:p>
            <a:pPr lvl="2"/>
            <a:r>
              <a:rPr lang="en-CA" dirty="0" smtClean="0"/>
              <a:t>Location of assets and restructuring mechanisms</a:t>
            </a:r>
          </a:p>
          <a:p>
            <a:pPr lvl="2"/>
            <a:r>
              <a:rPr lang="en-CA" dirty="0" smtClean="0"/>
              <a:t>Timing of relief needed</a:t>
            </a:r>
          </a:p>
          <a:p>
            <a:pPr lvl="2"/>
            <a:r>
              <a:rPr lang="en-CA" dirty="0" smtClean="0"/>
              <a:t>Type of relief needed</a:t>
            </a:r>
            <a:endParaRPr lang="en-US" dirty="0"/>
          </a:p>
          <a:p>
            <a:pPr lvl="1"/>
            <a:r>
              <a:rPr lang="en-CA" dirty="0"/>
              <a:t>Jurisdictional considerations within Canada and the U.S.</a:t>
            </a:r>
            <a:endParaRPr lang="en-US" dirty="0"/>
          </a:p>
          <a:p>
            <a:pPr lvl="2"/>
            <a:r>
              <a:rPr lang="en-CA" dirty="0"/>
              <a:t>Relative experience of bankruptcy/commercial bench in state/province </a:t>
            </a:r>
            <a:endParaRPr lang="en-US" dirty="0"/>
          </a:p>
          <a:p>
            <a:pPr lvl="2"/>
            <a:r>
              <a:rPr lang="en-CA" dirty="0"/>
              <a:t>Availability of court resources</a:t>
            </a:r>
            <a:endParaRPr lang="en-US" dirty="0"/>
          </a:p>
          <a:p>
            <a:pPr lvl="2"/>
            <a:r>
              <a:rPr lang="en-CA" dirty="0"/>
              <a:t>Location of sales and restructuring mechanisms 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VENUE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FORUM SHOPPING AND SELECTION OF COUNTRY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CASE STUDY #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CA" sz="5100" b="1" i="1" dirty="0"/>
              <a:t>HSBC Bank Canada v </a:t>
            </a:r>
            <a:r>
              <a:rPr lang="en-CA" sz="5100" b="1" i="1" dirty="0" err="1"/>
              <a:t>Calmena</a:t>
            </a:r>
            <a:r>
              <a:rPr lang="en-CA" sz="5100" b="1" i="1" dirty="0"/>
              <a:t> Energy Services Inc.</a:t>
            </a:r>
            <a:endParaRPr lang="en-US" sz="5100" dirty="0"/>
          </a:p>
          <a:p>
            <a:pPr lvl="1"/>
            <a:r>
              <a:rPr lang="en-CA" dirty="0"/>
              <a:t>Canada – head office (2 employees)</a:t>
            </a:r>
            <a:endParaRPr lang="en-US" dirty="0"/>
          </a:p>
          <a:p>
            <a:pPr lvl="1"/>
            <a:r>
              <a:rPr lang="en-CA" dirty="0"/>
              <a:t>Mexico – conventional drilling business (rigs owned by Luxembourg entity and leased to Mexico entity) (114 employees);</a:t>
            </a:r>
            <a:endParaRPr lang="en-US" dirty="0"/>
          </a:p>
          <a:p>
            <a:pPr lvl="1"/>
            <a:r>
              <a:rPr lang="en-CA" dirty="0"/>
              <a:t>United States – directional drilling business with locations in Oklahoma and Texas (directional assets owned by US and Luxembourg entities) (4 employees)</a:t>
            </a:r>
            <a:endParaRPr lang="en-US" dirty="0"/>
          </a:p>
          <a:p>
            <a:pPr lvl="1"/>
            <a:r>
              <a:rPr lang="en-CA" dirty="0"/>
              <a:t>Libya – conventional drilling business (suspended in April 2014) (none as at filing date)</a:t>
            </a:r>
            <a:endParaRPr lang="en-US" dirty="0"/>
          </a:p>
          <a:p>
            <a:r>
              <a:rPr lang="en-CA" dirty="0"/>
              <a:t> </a:t>
            </a:r>
            <a:endParaRPr lang="en-US" dirty="0"/>
          </a:p>
          <a:p>
            <a:pPr lvl="0"/>
            <a:r>
              <a:rPr lang="en-CA" dirty="0"/>
              <a:t>Process / Selection of Jurisdiction</a:t>
            </a:r>
            <a:endParaRPr lang="en-US" dirty="0"/>
          </a:p>
          <a:p>
            <a:pPr lvl="1"/>
            <a:r>
              <a:rPr lang="en-CA" dirty="0"/>
              <a:t>Receivership proceeding in Canada (main proceeding)</a:t>
            </a:r>
            <a:endParaRPr lang="en-US" dirty="0"/>
          </a:p>
          <a:p>
            <a:pPr lvl="1"/>
            <a:r>
              <a:rPr lang="en-CA" dirty="0"/>
              <a:t>Chapter 15 in the U.S. (Receiver appointed as foreign representative)</a:t>
            </a:r>
            <a:endParaRPr lang="en-US" dirty="0"/>
          </a:p>
          <a:p>
            <a:pPr lvl="1"/>
            <a:r>
              <a:rPr lang="en-CA" dirty="0"/>
              <a:t>No formal process in Mexico / Luxembourg / Libya</a:t>
            </a:r>
            <a:endParaRPr lang="en-US" dirty="0"/>
          </a:p>
          <a:p>
            <a:r>
              <a:rPr lang="en-CA" dirty="0"/>
              <a:t> </a:t>
            </a:r>
            <a:endParaRPr lang="en-US" dirty="0"/>
          </a:p>
          <a:p>
            <a:pPr lvl="0"/>
            <a:r>
              <a:rPr lang="en-CA" dirty="0"/>
              <a:t>Realization of Assets</a:t>
            </a:r>
            <a:endParaRPr lang="en-US" dirty="0"/>
          </a:p>
          <a:p>
            <a:pPr lvl="1"/>
            <a:r>
              <a:rPr lang="en-CA" dirty="0"/>
              <a:t>Receiver conducted sales process for assets in U.S., Mexico and Libya</a:t>
            </a:r>
            <a:endParaRPr lang="en-US" dirty="0"/>
          </a:p>
          <a:p>
            <a:pPr lvl="1"/>
            <a:r>
              <a:rPr lang="en-CA" dirty="0"/>
              <a:t>Sales of US assets approved in Canada (passing/vesting order)</a:t>
            </a:r>
            <a:endParaRPr lang="en-US" dirty="0"/>
          </a:p>
          <a:p>
            <a:pPr lvl="1"/>
            <a:r>
              <a:rPr lang="en-CA" dirty="0"/>
              <a:t>Canadian sales recognized in US as 363 sales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3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CASE STUDY # 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CA" dirty="0"/>
              <a:t>Process / Selection of Jurisdiction</a:t>
            </a:r>
            <a:endParaRPr lang="en-US" dirty="0"/>
          </a:p>
          <a:p>
            <a:pPr lvl="1"/>
            <a:r>
              <a:rPr lang="en-CA" sz="2800" dirty="0"/>
              <a:t>Receivership proceeding in Canada (main proceeding)</a:t>
            </a:r>
            <a:endParaRPr lang="en-US" sz="2800" dirty="0"/>
          </a:p>
          <a:p>
            <a:pPr lvl="1"/>
            <a:r>
              <a:rPr lang="en-CA" sz="2800" dirty="0"/>
              <a:t>Chapter 15 in the U.S. (Receiver appointed as foreign representative)</a:t>
            </a:r>
            <a:endParaRPr lang="en-US" sz="2800" dirty="0"/>
          </a:p>
          <a:p>
            <a:pPr lvl="1"/>
            <a:r>
              <a:rPr lang="en-CA" sz="2800" dirty="0"/>
              <a:t>No formal process in Mexico / Luxembourg / Libya</a:t>
            </a:r>
            <a:endParaRPr lang="en-US" sz="2800" dirty="0"/>
          </a:p>
          <a:p>
            <a:pPr lvl="0"/>
            <a:r>
              <a:rPr lang="en-CA" dirty="0" smtClean="0"/>
              <a:t>Realization </a:t>
            </a:r>
            <a:r>
              <a:rPr lang="en-CA" dirty="0"/>
              <a:t>of Assets</a:t>
            </a:r>
            <a:endParaRPr lang="en-US" dirty="0"/>
          </a:p>
          <a:p>
            <a:pPr lvl="1"/>
            <a:r>
              <a:rPr lang="en-CA" sz="2800" dirty="0"/>
              <a:t>Receiver conducted sales process for assets in U.S., Mexico and Libya</a:t>
            </a:r>
            <a:endParaRPr lang="en-US" sz="2800" dirty="0"/>
          </a:p>
          <a:p>
            <a:pPr lvl="1"/>
            <a:r>
              <a:rPr lang="en-CA" sz="2800" dirty="0"/>
              <a:t>Sales of US assets approved in Canada (passing/vesting order)</a:t>
            </a:r>
            <a:endParaRPr lang="en-US" sz="2800" dirty="0"/>
          </a:p>
          <a:p>
            <a:pPr lvl="1"/>
            <a:r>
              <a:rPr lang="en-CA" sz="2800" dirty="0"/>
              <a:t>Canadian sales recognized in US as 363 sales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7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1571142" y="345253"/>
            <a:ext cx="8061646" cy="6272751"/>
            <a:chOff x="623288" y="244892"/>
            <a:chExt cx="8061646" cy="6272751"/>
          </a:xfrm>
        </p:grpSpPr>
        <p:sp>
          <p:nvSpPr>
            <p:cNvPr id="4" name="Rectangle 3"/>
            <p:cNvSpPr/>
            <p:nvPr/>
          </p:nvSpPr>
          <p:spPr>
            <a:xfrm>
              <a:off x="4406586" y="244892"/>
              <a:ext cx="1929161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100" b="1" dirty="0" smtClean="0">
                  <a:solidFill>
                    <a:schemeClr val="tx1"/>
                  </a:solidFill>
                </a:rPr>
                <a:t> Energy Services Inc.</a:t>
              </a:r>
              <a:br>
                <a:rPr lang="en-US" sz="1100" b="1" dirty="0" smtClean="0">
                  <a:solidFill>
                    <a:schemeClr val="tx1"/>
                  </a:solidFill>
                </a:rPr>
              </a:br>
              <a:r>
                <a:rPr lang="en-US" sz="1100" dirty="0" smtClean="0">
                  <a:solidFill>
                    <a:schemeClr val="tx1"/>
                  </a:solidFill>
                </a:rPr>
                <a:t>(continued from page 1)</a:t>
              </a:r>
              <a:r>
                <a:rPr lang="en-US" sz="1100" b="1" dirty="0" smtClean="0">
                  <a:solidFill>
                    <a:schemeClr val="tx1"/>
                  </a:solidFill>
                </a:rPr>
                <a:t>  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406586" y="1012229"/>
              <a:ext cx="1929161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100" dirty="0" smtClean="0">
                  <a:solidFill>
                    <a:schemeClr val="tx1"/>
                  </a:solidFill>
                </a:rPr>
                <a:t> Energy Holdings Ltd. 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(NS)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65340" y="4161441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(Barbados) Inc.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06586" y="3206526"/>
              <a:ext cx="1929161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Luxembourg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Holding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S.a.r.l</a:t>
              </a:r>
              <a:r>
                <a:rPr lang="en-US" sz="1000" dirty="0" smtClean="0">
                  <a:solidFill>
                    <a:schemeClr val="tx1"/>
                  </a:solidFill>
                </a:rPr>
                <a:t>.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0681" y="3206526"/>
              <a:ext cx="1929161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BW Services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Luxembourg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Sarl</a:t>
              </a:r>
              <a:endParaRPr lang="en-US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(Luxembourg)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745767" y="1779566"/>
              <a:ext cx="1250798" cy="11288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Holdings Ltd</a:t>
              </a:r>
            </a:p>
            <a:p>
              <a:pPr algn="ctr"/>
              <a:endParaRPr lang="en-US" sz="10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Luxembourg Branch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30184" y="4160423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Limited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(Dubai JAFZA)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841484" y="4160423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Libya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Petroleum Services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Company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90671" y="5388807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Do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Brasil</a:t>
              </a:r>
              <a:endParaRPr lang="en-US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Ltda.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90670" y="4160424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</a:t>
              </a:r>
            </a:p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Servicos</a:t>
              </a:r>
              <a:endParaRPr lang="en-US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Ltda. (Inactive Brazil)</a:t>
              </a:r>
            </a:p>
          </p:txBody>
        </p:sp>
        <p:cxnSp>
          <p:nvCxnSpPr>
            <p:cNvPr id="23" name="Straight Arrow Connector 22"/>
            <p:cNvCxnSpPr>
              <a:stCxn id="4" idx="2"/>
              <a:endCxn id="5" idx="0"/>
            </p:cNvCxnSpPr>
            <p:nvPr/>
          </p:nvCxnSpPr>
          <p:spPr>
            <a:xfrm>
              <a:off x="5371167" y="702092"/>
              <a:ext cx="0" cy="3101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5" idx="2"/>
              <a:endCxn id="15" idx="0"/>
            </p:cNvCxnSpPr>
            <p:nvPr/>
          </p:nvCxnSpPr>
          <p:spPr>
            <a:xfrm flipH="1">
              <a:off x="5371166" y="1469429"/>
              <a:ext cx="1" cy="3101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5" idx="2"/>
              <a:endCxn id="14" idx="0"/>
            </p:cNvCxnSpPr>
            <p:nvPr/>
          </p:nvCxnSpPr>
          <p:spPr>
            <a:xfrm flipH="1">
              <a:off x="1875262" y="2343984"/>
              <a:ext cx="2870505" cy="8625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4"/>
              <a:endCxn id="12" idx="0"/>
            </p:cNvCxnSpPr>
            <p:nvPr/>
          </p:nvCxnSpPr>
          <p:spPr>
            <a:xfrm>
              <a:off x="5371166" y="2908402"/>
              <a:ext cx="1" cy="2981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623288" y="5388807"/>
              <a:ext cx="1670826" cy="11288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Services (Barbados)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Inc</a:t>
              </a:r>
              <a:r>
                <a:rPr lang="en-US" sz="1000" dirty="0" smtClean="0">
                  <a:solidFill>
                    <a:schemeClr val="tx1"/>
                  </a:solidFill>
                </a:rPr>
                <a:t>-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Surcursal</a:t>
              </a:r>
              <a:r>
                <a:rPr lang="en-US" sz="1000" dirty="0" smtClean="0">
                  <a:solidFill>
                    <a:schemeClr val="tx1"/>
                  </a:solidFill>
                </a:rPr>
                <a:t> Colombia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(Branch)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733309" y="5388807"/>
              <a:ext cx="1494263" cy="7316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Iraq</a:t>
              </a:r>
            </a:p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Representative</a:t>
              </a:r>
            </a:p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Office</a:t>
              </a:r>
            </a:p>
          </p:txBody>
        </p:sp>
        <p:cxnSp>
          <p:nvCxnSpPr>
            <p:cNvPr id="48" name="Straight Connector 47"/>
            <p:cNvCxnSpPr>
              <a:stCxn id="12" idx="2"/>
            </p:cNvCxnSpPr>
            <p:nvPr/>
          </p:nvCxnSpPr>
          <p:spPr>
            <a:xfrm flipH="1">
              <a:off x="5371166" y="3663726"/>
              <a:ext cx="1" cy="2392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9" idx="2"/>
              <a:endCxn id="43" idx="0"/>
            </p:cNvCxnSpPr>
            <p:nvPr/>
          </p:nvCxnSpPr>
          <p:spPr>
            <a:xfrm>
              <a:off x="1412472" y="4893124"/>
              <a:ext cx="46229" cy="4956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Elbow Connector 52"/>
            <p:cNvCxnSpPr>
              <a:endCxn id="9" idx="0"/>
            </p:cNvCxnSpPr>
            <p:nvPr/>
          </p:nvCxnSpPr>
          <p:spPr>
            <a:xfrm rot="10800000" flipV="1">
              <a:off x="1412472" y="3902927"/>
              <a:ext cx="3958694" cy="258514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endCxn id="16" idx="0"/>
            </p:cNvCxnSpPr>
            <p:nvPr/>
          </p:nvCxnSpPr>
          <p:spPr>
            <a:xfrm>
              <a:off x="3477315" y="3901326"/>
              <a:ext cx="1" cy="2590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5371165" y="3902927"/>
              <a:ext cx="139204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17" idx="0"/>
            </p:cNvCxnSpPr>
            <p:nvPr/>
          </p:nvCxnSpPr>
          <p:spPr>
            <a:xfrm>
              <a:off x="5588615" y="3901326"/>
              <a:ext cx="1" cy="2590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55771" y="3901326"/>
              <a:ext cx="7437" cy="1853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endCxn id="19" idx="1"/>
            </p:cNvCxnSpPr>
            <p:nvPr/>
          </p:nvCxnSpPr>
          <p:spPr>
            <a:xfrm>
              <a:off x="6755771" y="4526264"/>
              <a:ext cx="434899" cy="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18" idx="1"/>
            </p:cNvCxnSpPr>
            <p:nvPr/>
          </p:nvCxnSpPr>
          <p:spPr>
            <a:xfrm>
              <a:off x="6763208" y="5754648"/>
              <a:ext cx="42746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6" idx="2"/>
              <a:endCxn id="44" idx="0"/>
            </p:cNvCxnSpPr>
            <p:nvPr/>
          </p:nvCxnSpPr>
          <p:spPr>
            <a:xfrm>
              <a:off x="3477316" y="4892106"/>
              <a:ext cx="3125" cy="4967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554794" y="803296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(4) 100%</a:t>
              </a:r>
              <a:endParaRPr lang="en-US" sz="8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356661" y="1524700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100%</a:t>
              </a:r>
              <a:endParaRPr lang="en-US" sz="8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541179" y="2946402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100%</a:t>
              </a:r>
              <a:endParaRPr lang="en-US" sz="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11685" y="2954199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100%</a:t>
              </a:r>
              <a:endParaRPr lang="en-US" sz="8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452305" y="3934119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100%</a:t>
              </a:r>
              <a:endParaRPr lang="en-US" sz="8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28251" y="3909522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100%</a:t>
              </a:r>
              <a:endParaRPr lang="en-US" sz="8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04197" y="3884925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99%</a:t>
              </a:r>
              <a:endParaRPr lang="en-US" sz="8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84215" y="4310820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99%</a:t>
              </a:r>
              <a:endParaRPr lang="en-US" sz="8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087607" y="5032735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10%</a:t>
              </a:r>
              <a:endParaRPr lang="en-US" sz="800" dirty="0"/>
            </a:p>
          </p:txBody>
        </p:sp>
        <p:cxnSp>
          <p:nvCxnSpPr>
            <p:cNvPr id="79" name="Straight Arrow Connector 78"/>
            <p:cNvCxnSpPr>
              <a:stCxn id="19" idx="2"/>
              <a:endCxn id="18" idx="0"/>
            </p:cNvCxnSpPr>
            <p:nvPr/>
          </p:nvCxnSpPr>
          <p:spPr>
            <a:xfrm>
              <a:off x="7937802" y="4892107"/>
              <a:ext cx="1" cy="4967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6755771" y="5557206"/>
              <a:ext cx="597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90%</a:t>
              </a:r>
              <a:endParaRPr 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442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1444534" y="653143"/>
            <a:ext cx="9748157" cy="5564777"/>
            <a:chOff x="1653540" y="457200"/>
            <a:chExt cx="9748157" cy="5564777"/>
          </a:xfrm>
        </p:grpSpPr>
        <p:sp>
          <p:nvSpPr>
            <p:cNvPr id="4" name="Rectangle 3"/>
            <p:cNvSpPr/>
            <p:nvPr/>
          </p:nvSpPr>
          <p:spPr>
            <a:xfrm>
              <a:off x="4010296" y="457200"/>
              <a:ext cx="1933303" cy="809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b="1" dirty="0" smtClean="0">
                  <a:solidFill>
                    <a:schemeClr val="tx1"/>
                  </a:solidFill>
                </a:rPr>
                <a:t> Energy Services Inc.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(continued on page 2)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976947" y="2747554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CALMENA ENERGY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DE MEXICO 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DL RL DE CV </a:t>
              </a:r>
              <a:r>
                <a:rPr lang="en-US" sz="1000" i="1" dirty="0" smtClean="0">
                  <a:solidFill>
                    <a:schemeClr val="tx1"/>
                  </a:solidFill>
                </a:rPr>
                <a:t>(1)</a:t>
              </a:r>
              <a:endParaRPr lang="en-US" sz="1000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114799" y="1876697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1414995 Alberta Ltd.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76947" y="3540034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BWES de Mexico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S. De R.L. de C.V.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(Mexico) </a:t>
              </a:r>
              <a:r>
                <a:rPr lang="en-US" sz="1000" i="1" dirty="0" smtClean="0">
                  <a:solidFill>
                    <a:schemeClr val="tx1"/>
                  </a:solidFill>
                </a:rPr>
                <a:t>(1)</a:t>
              </a:r>
              <a:endParaRPr lang="en-US" sz="1000" i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976947" y="4341221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BW HR pro.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S. De R.L. de C.V.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(Mexico)</a:t>
              </a:r>
              <a:r>
                <a:rPr lang="en-US" sz="1000" i="1" dirty="0" smtClean="0">
                  <a:solidFill>
                    <a:schemeClr val="tx1"/>
                  </a:solidFill>
                </a:rPr>
                <a:t> (1)</a:t>
              </a:r>
              <a:endParaRPr lang="en-US" sz="1000" i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95603" y="3108960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Energy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(USA) Corp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Delware</a:t>
              </a:r>
              <a:r>
                <a:rPr lang="en-US" sz="1000" dirty="0" smtClean="0">
                  <a:solidFill>
                    <a:schemeClr val="tx1"/>
                  </a:solidFill>
                </a:rPr>
                <a:t>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664337" y="4251960"/>
              <a:ext cx="1737360" cy="522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Drilling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Services LLC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(Nevada LLC)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7200899" y="4149633"/>
              <a:ext cx="1926768" cy="727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Calmena</a:t>
              </a:r>
              <a:r>
                <a:rPr lang="en-US" sz="1000" dirty="0" smtClean="0">
                  <a:solidFill>
                    <a:schemeClr val="tx1"/>
                  </a:solidFill>
                </a:rPr>
                <a:t> Drilling Services US LP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(Texas LP)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295603" y="5242559"/>
              <a:ext cx="1737360" cy="779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Pan American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Drilling Services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S. de R.L. de C.V.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(Mexico) </a:t>
              </a:r>
              <a:r>
                <a:rPr lang="en-US" sz="1000" i="1" dirty="0" smtClean="0">
                  <a:solidFill>
                    <a:schemeClr val="tx1"/>
                  </a:solidFill>
                </a:rPr>
                <a:t>(1)</a:t>
              </a:r>
              <a:endParaRPr lang="en-US" sz="1000" i="1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653540" y="4149633"/>
              <a:ext cx="1926768" cy="7271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>
                  <a:solidFill>
                    <a:schemeClr val="tx1"/>
                  </a:solidFill>
                </a:rPr>
                <a:t>Calmena</a:t>
              </a:r>
              <a:r>
                <a:rPr lang="en-US" sz="1000" dirty="0">
                  <a:solidFill>
                    <a:schemeClr val="tx1"/>
                  </a:solidFill>
                </a:rPr>
                <a:t> Energy Services Operating Limited Partnership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Connector 15"/>
            <p:cNvCxnSpPr>
              <a:stCxn id="4" idx="2"/>
              <a:endCxn id="6" idx="0"/>
            </p:cNvCxnSpPr>
            <p:nvPr/>
          </p:nvCxnSpPr>
          <p:spPr>
            <a:xfrm>
              <a:off x="4976948" y="1267097"/>
              <a:ext cx="6531" cy="609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4" idx="0"/>
            </p:cNvCxnSpPr>
            <p:nvPr/>
          </p:nvCxnSpPr>
          <p:spPr>
            <a:xfrm flipH="1">
              <a:off x="2616924" y="2399211"/>
              <a:ext cx="1733007" cy="17504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395651" y="2399211"/>
              <a:ext cx="0" cy="13933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7" idx="1"/>
            </p:cNvCxnSpPr>
            <p:nvPr/>
          </p:nvCxnSpPr>
          <p:spPr>
            <a:xfrm>
              <a:off x="4395651" y="3792582"/>
              <a:ext cx="581296" cy="87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endCxn id="5" idx="1"/>
            </p:cNvCxnSpPr>
            <p:nvPr/>
          </p:nvCxnSpPr>
          <p:spPr>
            <a:xfrm>
              <a:off x="4395651" y="3008811"/>
              <a:ext cx="58129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7" idx="2"/>
              <a:endCxn id="8" idx="0"/>
            </p:cNvCxnSpPr>
            <p:nvPr/>
          </p:nvCxnSpPr>
          <p:spPr>
            <a:xfrm>
              <a:off x="5845627" y="4062548"/>
              <a:ext cx="0" cy="2786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endCxn id="9" idx="0"/>
            </p:cNvCxnSpPr>
            <p:nvPr/>
          </p:nvCxnSpPr>
          <p:spPr>
            <a:xfrm>
              <a:off x="4976947" y="1571897"/>
              <a:ext cx="3187336" cy="1537063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9" idx="2"/>
              <a:endCxn id="11" idx="0"/>
            </p:cNvCxnSpPr>
            <p:nvPr/>
          </p:nvCxnSpPr>
          <p:spPr>
            <a:xfrm>
              <a:off x="8164283" y="3631474"/>
              <a:ext cx="0" cy="51815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1" idx="4"/>
              <a:endCxn id="12" idx="0"/>
            </p:cNvCxnSpPr>
            <p:nvPr/>
          </p:nvCxnSpPr>
          <p:spPr>
            <a:xfrm>
              <a:off x="8164283" y="4876801"/>
              <a:ext cx="0" cy="3657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endCxn id="10" idx="0"/>
            </p:cNvCxnSpPr>
            <p:nvPr/>
          </p:nvCxnSpPr>
          <p:spPr>
            <a:xfrm>
              <a:off x="8164283" y="3890553"/>
              <a:ext cx="2368734" cy="361407"/>
            </a:xfrm>
            <a:prstGeom prst="bentConnector2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0" idx="1"/>
              <a:endCxn id="11" idx="6"/>
            </p:cNvCxnSpPr>
            <p:nvPr/>
          </p:nvCxnSpPr>
          <p:spPr>
            <a:xfrm flipH="1">
              <a:off x="9127667" y="4513217"/>
              <a:ext cx="5366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2616924" y="1571897"/>
              <a:ext cx="23600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14" idx="0"/>
            </p:cNvCxnSpPr>
            <p:nvPr/>
          </p:nvCxnSpPr>
          <p:spPr>
            <a:xfrm>
              <a:off x="2616924" y="1571897"/>
              <a:ext cx="0" cy="25777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616923" y="1617358"/>
              <a:ext cx="1027609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/>
                <a:t>Limited Partner:</a:t>
              </a:r>
            </a:p>
            <a:p>
              <a:endParaRPr lang="en-US" sz="900" dirty="0"/>
            </a:p>
            <a:p>
              <a:r>
                <a:rPr lang="en-US" sz="900" dirty="0" smtClean="0"/>
                <a:t>100% Class B LP</a:t>
              </a:r>
            </a:p>
            <a:p>
              <a:r>
                <a:rPr lang="en-US" sz="900" dirty="0" smtClean="0"/>
                <a:t>Units</a:t>
              </a:r>
            </a:p>
            <a:p>
              <a:endParaRPr lang="en-US" sz="900" dirty="0"/>
            </a:p>
            <a:p>
              <a:r>
                <a:rPr lang="en-US" sz="900" dirty="0" smtClean="0"/>
                <a:t>100% Class C</a:t>
              </a:r>
            </a:p>
            <a:p>
              <a:r>
                <a:rPr lang="en-US" sz="900" dirty="0" smtClean="0"/>
                <a:t>preferred units</a:t>
              </a:r>
              <a:endParaRPr lang="en-US" sz="9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76946" y="1617413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100%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164283" y="2802971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100%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533017" y="4013257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100%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164283" y="3903412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99.9%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158295" y="4946160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99.9%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030242" y="4209403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0.01%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120640" y="4095000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99.9%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370073" y="3538842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99.9%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370073" y="2814636"/>
              <a:ext cx="73151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99.9%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230881" y="3533186"/>
              <a:ext cx="980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GP:</a:t>
              </a:r>
            </a:p>
            <a:p>
              <a:r>
                <a:rPr lang="en-US" sz="1000" dirty="0" smtClean="0"/>
                <a:t>1 Class A</a:t>
              </a:r>
            </a:p>
            <a:p>
              <a:r>
                <a:rPr lang="en-US" sz="1000" dirty="0"/>
                <a:t>c</a:t>
              </a:r>
              <a:r>
                <a:rPr lang="en-US" sz="1000" dirty="0" smtClean="0"/>
                <a:t>ommon GP</a:t>
              </a:r>
            </a:p>
            <a:p>
              <a:r>
                <a:rPr lang="en-US" sz="1000" dirty="0" smtClean="0"/>
                <a:t>unit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3032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i="1" dirty="0"/>
              <a:t>In re </a:t>
            </a:r>
            <a:r>
              <a:rPr lang="en-US" sz="2600" i="1" dirty="0" err="1"/>
              <a:t>Xacur</a:t>
            </a:r>
            <a:r>
              <a:rPr lang="en-US" sz="2600" i="1" dirty="0"/>
              <a:t>, </a:t>
            </a:r>
            <a:r>
              <a:rPr lang="en-US" sz="2600" dirty="0"/>
              <a:t>216 B.R. 187 (</a:t>
            </a:r>
            <a:r>
              <a:rPr lang="en-US" sz="2600" dirty="0" err="1"/>
              <a:t>Bankr</a:t>
            </a:r>
            <a:r>
              <a:rPr lang="en-US" sz="2600" dirty="0"/>
              <a:t>. S.D. Tex. 1997)</a:t>
            </a:r>
          </a:p>
          <a:p>
            <a:r>
              <a:rPr lang="en-US" sz="2600" dirty="0"/>
              <a:t>7 Mexican Banks commenced involuntary Chapter 7’s in Houston against 4 Mexican citizens (all brothers) for $240 million in loan obligations incurred in Mexico</a:t>
            </a:r>
          </a:p>
          <a:p>
            <a:r>
              <a:rPr lang="en-US" sz="2600" dirty="0"/>
              <a:t>3 of the 4 brothers had substantial assets or were living in the United States</a:t>
            </a:r>
          </a:p>
          <a:p>
            <a:r>
              <a:rPr lang="en-US" sz="2600" dirty="0"/>
              <a:t>Relief was granted against 3 of the brothers but not the 4th</a:t>
            </a:r>
          </a:p>
          <a:p>
            <a:r>
              <a:rPr lang="en-US" sz="2600" dirty="0"/>
              <a:t>Chapter 7 Trustee was appointed; Chapter 7 Trustee seized assets in the United States valued at over $7 million</a:t>
            </a:r>
          </a:p>
          <a:p>
            <a:r>
              <a:rPr lang="en-US" sz="2600" dirty="0"/>
              <a:t>In 2001, Chapter 7 Trustee sought UNCITRAL Treaty recognition in Mexico which was granted in 2003</a:t>
            </a:r>
          </a:p>
          <a:p>
            <a:r>
              <a:rPr lang="en-US" sz="2600" dirty="0"/>
              <a:t>Following recognition, Chapter 7 Trustee sought to enforce remedies in Mexico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>
                <a:solidFill>
                  <a:srgbClr val="C00000"/>
                </a:solidFill>
              </a:rPr>
              <a:t>CASE STUDY #2</a:t>
            </a:r>
          </a:p>
        </p:txBody>
      </p:sp>
    </p:spTree>
    <p:extLst>
      <p:ext uri="{BB962C8B-B14F-4D97-AF65-F5344CB8AC3E}">
        <p14:creationId xmlns:p14="http://schemas.microsoft.com/office/powerpoint/2010/main" val="37301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i="1" dirty="0"/>
              <a:t>In re Vitro, S.A.B. de C.V. </a:t>
            </a:r>
            <a:r>
              <a:rPr lang="en-US" sz="2600" dirty="0"/>
              <a:t>473 B.R. 117 (</a:t>
            </a:r>
            <a:r>
              <a:rPr lang="en-US" sz="2600" dirty="0" err="1"/>
              <a:t>Bankr</a:t>
            </a:r>
            <a:r>
              <a:rPr lang="en-US" sz="2600" dirty="0"/>
              <a:t>. N.D. Tex. 2012); </a:t>
            </a:r>
            <a:r>
              <a:rPr lang="en-US" sz="2600" i="1" dirty="0"/>
              <a:t>In re Vitro, S.A.B. de C.V</a:t>
            </a:r>
            <a:r>
              <a:rPr lang="en-US" sz="2600" dirty="0"/>
              <a:t>., 701 F.3d 1031 (5</a:t>
            </a:r>
            <a:r>
              <a:rPr lang="en-US" sz="2600" baseline="30000" dirty="0"/>
              <a:t>th</a:t>
            </a:r>
            <a:r>
              <a:rPr lang="en-US" sz="2600" dirty="0"/>
              <a:t> Cir. 2012)</a:t>
            </a:r>
          </a:p>
          <a:p>
            <a:r>
              <a:rPr lang="en-US" sz="2600" dirty="0"/>
              <a:t>Vitro is an international glass manufacturing company based in Monterrey, Mexico</a:t>
            </a:r>
          </a:p>
          <a:p>
            <a:r>
              <a:rPr lang="en-US" sz="2600" dirty="0"/>
              <a:t>In 2011, Vitro filed an insolvency proceeding in Monterrey, Mexico to reorganize under the </a:t>
            </a:r>
            <a:r>
              <a:rPr lang="en-US" sz="2600" i="1" dirty="0"/>
              <a:t>Ley de </a:t>
            </a:r>
            <a:r>
              <a:rPr lang="en-US" sz="2600" i="1" dirty="0" err="1"/>
              <a:t>Concursos</a:t>
            </a:r>
            <a:r>
              <a:rPr lang="en-US" sz="2600" i="1" dirty="0"/>
              <a:t> </a:t>
            </a:r>
            <a:r>
              <a:rPr lang="en-US" sz="2600" i="1" dirty="0" err="1"/>
              <a:t>Mercantiles</a:t>
            </a:r>
            <a:r>
              <a:rPr lang="en-US" sz="2600" i="1" dirty="0"/>
              <a:t> </a:t>
            </a:r>
            <a:r>
              <a:rPr lang="en-US" sz="2600" dirty="0"/>
              <a:t>in Mexico</a:t>
            </a:r>
          </a:p>
          <a:p>
            <a:r>
              <a:rPr lang="en-US" sz="2600" dirty="0"/>
              <a:t>In 2012, Vitro filed a </a:t>
            </a:r>
            <a:r>
              <a:rPr lang="en-US" sz="2600" dirty="0" err="1"/>
              <a:t>Concurso</a:t>
            </a:r>
            <a:r>
              <a:rPr lang="en-US" sz="2600" dirty="0"/>
              <a:t> Plan which was approved by the Mexican Court</a:t>
            </a:r>
          </a:p>
          <a:p>
            <a:r>
              <a:rPr lang="en-US" sz="2600" dirty="0"/>
              <a:t>In 2012, Vitro filed a Chapter 15 recognition proceeding in Dallas for the Mexican proceeding and sought enforcement of the </a:t>
            </a:r>
            <a:r>
              <a:rPr lang="en-US" sz="2600" dirty="0" err="1"/>
              <a:t>Concurso</a:t>
            </a:r>
            <a:r>
              <a:rPr lang="en-US" sz="2600" dirty="0"/>
              <a:t> Plan in Bankruptcy Court in the United States</a:t>
            </a:r>
          </a:p>
          <a:p>
            <a:r>
              <a:rPr lang="en-US" sz="2600" dirty="0"/>
              <a:t>The Bankruptcy Court in Dallas recognized the Mexican proceeding but refused to enforce the </a:t>
            </a:r>
            <a:r>
              <a:rPr lang="en-US" sz="2600" dirty="0" err="1"/>
              <a:t>Concurso</a:t>
            </a:r>
            <a:r>
              <a:rPr lang="en-US" sz="2600" dirty="0"/>
              <a:t> Plan primarily because third party releases of guarantor liabilities contained in the </a:t>
            </a:r>
            <a:r>
              <a:rPr lang="en-US" sz="2600" dirty="0" err="1"/>
              <a:t>Concurso</a:t>
            </a:r>
            <a:r>
              <a:rPr lang="en-US" sz="2600" dirty="0"/>
              <a:t> Plan were “manifestly contrary to public policy” (Section 1506)</a:t>
            </a:r>
          </a:p>
          <a:p>
            <a:r>
              <a:rPr lang="en-US" sz="2600" dirty="0"/>
              <a:t>In 2012, Fifth Circuit affirmed the Bankruptcy Court decision to not enforce the </a:t>
            </a:r>
            <a:r>
              <a:rPr lang="en-US" sz="2600" dirty="0" err="1"/>
              <a:t>Concurso</a:t>
            </a:r>
            <a:r>
              <a:rPr lang="en-US" sz="2600"/>
              <a:t> Plan in the United States on slightly different grounds (Sections 1507 and 1521) than the Bankruptcy Court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>
                <a:solidFill>
                  <a:srgbClr val="C00000"/>
                </a:solidFill>
              </a:rPr>
              <a:t>CASE STUDY #3</a:t>
            </a:r>
          </a:p>
        </p:txBody>
      </p:sp>
    </p:spTree>
    <p:extLst>
      <p:ext uri="{BB962C8B-B14F-4D97-AF65-F5344CB8AC3E}">
        <p14:creationId xmlns:p14="http://schemas.microsoft.com/office/powerpoint/2010/main" val="114250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DUAL JUDICAL COORDINATION AND PARAMETERS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Judicial Insolvency Network Guidelines</a:t>
            </a:r>
          </a:p>
          <a:p>
            <a:r>
              <a:rPr lang="en-US" dirty="0" smtClean="0"/>
              <a:t>Practical approaches for better </a:t>
            </a:r>
            <a:r>
              <a:rPr lang="en-US" dirty="0" smtClean="0"/>
              <a:t>coordination</a:t>
            </a:r>
          </a:p>
          <a:p>
            <a:pPr lvl="1"/>
            <a:r>
              <a:rPr lang="en-US" dirty="0" err="1" smtClean="0"/>
              <a:t>Solv</a:t>
            </a:r>
            <a:r>
              <a:rPr lang="en-US" dirty="0" smtClean="0"/>
              <a:t>-Ex case – The 10</a:t>
            </a:r>
            <a:r>
              <a:rPr lang="en-US" baseline="30000" dirty="0" smtClean="0"/>
              <a:t>th</a:t>
            </a:r>
            <a:r>
              <a:rPr lang="en-US" dirty="0" smtClean="0"/>
              <a:t> Circuit Solution</a:t>
            </a:r>
            <a:endParaRPr lang="en-US" dirty="0" smtClean="0"/>
          </a:p>
          <a:p>
            <a:pPr lvl="1"/>
            <a:r>
              <a:rPr lang="en-US" dirty="0" smtClean="0"/>
              <a:t>Timing and sequencing of dual hearings</a:t>
            </a:r>
          </a:p>
          <a:p>
            <a:pPr lvl="1"/>
            <a:r>
              <a:rPr lang="en-US" dirty="0" smtClean="0"/>
              <a:t>Concurrent hearings</a:t>
            </a:r>
          </a:p>
          <a:p>
            <a:pPr lvl="1"/>
            <a:r>
              <a:rPr lang="en-US" dirty="0" smtClean="0"/>
              <a:t>Dealing with conflicting law provisions</a:t>
            </a:r>
          </a:p>
          <a:p>
            <a:pPr lvl="1"/>
            <a:r>
              <a:rPr lang="en-US" dirty="0" smtClean="0"/>
              <a:t>Ensuring fairness for claimants</a:t>
            </a:r>
          </a:p>
          <a:p>
            <a:r>
              <a:rPr lang="en-US" dirty="0" smtClean="0"/>
              <a:t>Noted difficulties of coordination</a:t>
            </a:r>
          </a:p>
          <a:p>
            <a:pPr lvl="1"/>
            <a:r>
              <a:rPr lang="en-US" dirty="0" smtClean="0"/>
              <a:t>Lessons learned?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Annette W. Jarvis, Dorsey &amp; Whitney LLP, Salt Lake City, Utah and Denver, Colorado, Co-Moderator</a:t>
            </a:r>
          </a:p>
          <a:p>
            <a:r>
              <a:rPr lang="en-US" dirty="0" smtClean="0"/>
              <a:t>Charles A. Beckham Jr., Haynes and Boone, LLP, Houston, Texas, Co-Moderator</a:t>
            </a:r>
          </a:p>
          <a:p>
            <a:endParaRPr lang="en-US" dirty="0"/>
          </a:p>
          <a:p>
            <a:r>
              <a:rPr lang="en-US" dirty="0" smtClean="0"/>
              <a:t>Panelists:</a:t>
            </a:r>
          </a:p>
          <a:p>
            <a:r>
              <a:rPr lang="en-US" dirty="0" smtClean="0"/>
              <a:t>Judge David R. Jones, Chief Judge, United States Bankruptcy Court, Southern District of Texas, Houston, Texas</a:t>
            </a:r>
          </a:p>
          <a:p>
            <a:r>
              <a:rPr lang="en-US" dirty="0" smtClean="0"/>
              <a:t>Patrick T. </a:t>
            </a:r>
            <a:r>
              <a:rPr lang="en-US" smtClean="0"/>
              <a:t>McCarthy, </a:t>
            </a:r>
            <a:r>
              <a:rPr lang="en-US" dirty="0" smtClean="0"/>
              <a:t>Borden Ladner Gervais LLP, Calgary, Canada</a:t>
            </a:r>
          </a:p>
          <a:p>
            <a:r>
              <a:rPr lang="en-US" dirty="0" smtClean="0"/>
              <a:t>Dario U. </a:t>
            </a:r>
            <a:r>
              <a:rPr lang="en-US" dirty="0" err="1" smtClean="0"/>
              <a:t>Oscos</a:t>
            </a:r>
            <a:r>
              <a:rPr lang="en-US" dirty="0"/>
              <a:t> </a:t>
            </a:r>
            <a:r>
              <a:rPr lang="en-US" dirty="0" smtClean="0"/>
              <a:t>Coria, </a:t>
            </a:r>
            <a:r>
              <a:rPr lang="en-US" dirty="0" err="1" smtClean="0"/>
              <a:t>Oscos</a:t>
            </a:r>
            <a:r>
              <a:rPr lang="en-US" dirty="0" smtClean="0"/>
              <a:t> </a:t>
            </a:r>
            <a:r>
              <a:rPr lang="en-US" dirty="0" err="1" smtClean="0"/>
              <a:t>Abogados</a:t>
            </a:r>
            <a:r>
              <a:rPr lang="en-US" dirty="0" smtClean="0"/>
              <a:t>, Mexico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WON’T YOU BE MY NEIGHBOR: CROSS BORDER CASES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052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CANADIAN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Highlights of Canadian Insolvency Proceedings </a:t>
            </a:r>
          </a:p>
          <a:p>
            <a:r>
              <a:rPr lang="en-CA" i="1" dirty="0"/>
              <a:t>Companies’ Creditors Arrangement Act</a:t>
            </a:r>
            <a:r>
              <a:rPr lang="en-CA" dirty="0"/>
              <a:t> (CCAA)</a:t>
            </a:r>
            <a:endParaRPr lang="en-US" dirty="0"/>
          </a:p>
          <a:p>
            <a:pPr lvl="0"/>
            <a:r>
              <a:rPr lang="en-CA" dirty="0"/>
              <a:t>Debtor-in-possession proceeding</a:t>
            </a:r>
            <a:endParaRPr lang="en-US" dirty="0"/>
          </a:p>
          <a:p>
            <a:pPr lvl="0"/>
            <a:r>
              <a:rPr lang="en-CA" dirty="0"/>
              <a:t>Debtor company retains control of its business with the protection of a stay</a:t>
            </a:r>
            <a:endParaRPr lang="en-US" dirty="0"/>
          </a:p>
          <a:p>
            <a:pPr lvl="0"/>
            <a:r>
              <a:rPr lang="en-CA" dirty="0"/>
              <a:t>Court appoints a Monitor (licensed trustee in bankruptcy) who acts as eyes and ears of the Court and serves as liaison between debtor and creditors</a:t>
            </a:r>
            <a:endParaRPr lang="en-US" dirty="0"/>
          </a:p>
          <a:p>
            <a:pPr lvl="0"/>
            <a:r>
              <a:rPr lang="en-CA" dirty="0"/>
              <a:t>Goal of debtor company is to present a plan of compromise or arrangement to creditors who vote on the plan.  If requisite majority vote in favour, debtor company brings application to Court to sanction the plan.</a:t>
            </a:r>
            <a:endParaRPr lang="en-US" dirty="0"/>
          </a:p>
          <a:p>
            <a:pPr lvl="0"/>
            <a:r>
              <a:rPr lang="en-CA" dirty="0"/>
              <a:t>Statute is relatively brief and gives broad discretionary powers to the Court to approve “any order that it considers appropriate in the circumstances”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CANADIAN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Highlights of Canadian Insolvency Proceedings (part 2)</a:t>
            </a:r>
          </a:p>
          <a:p>
            <a:r>
              <a:rPr lang="en-CA" i="1" dirty="0"/>
              <a:t>Bankruptcy and Insolvency Act </a:t>
            </a:r>
            <a:r>
              <a:rPr lang="en-CA" dirty="0"/>
              <a:t>(BIA)</a:t>
            </a:r>
            <a:endParaRPr lang="en-US" dirty="0"/>
          </a:p>
          <a:p>
            <a:pPr lvl="0"/>
            <a:r>
              <a:rPr lang="en-CA" dirty="0"/>
              <a:t>Bankruptcy proceeding</a:t>
            </a:r>
            <a:endParaRPr lang="en-US" dirty="0"/>
          </a:p>
          <a:p>
            <a:pPr lvl="0"/>
            <a:r>
              <a:rPr lang="en-CA" dirty="0"/>
              <a:t>Appointment of Trustee in Bankruptcy</a:t>
            </a:r>
            <a:endParaRPr lang="en-US" dirty="0"/>
          </a:p>
          <a:p>
            <a:pPr lvl="1"/>
            <a:r>
              <a:rPr lang="en-CA" dirty="0"/>
              <a:t>Debtor can voluntarily assign itself into bankruptcy or a creditor (typically unsecured) can apply to Court for a bankruptcy order</a:t>
            </a:r>
            <a:endParaRPr lang="en-US" dirty="0"/>
          </a:p>
          <a:p>
            <a:pPr lvl="1"/>
            <a:r>
              <a:rPr lang="en-CA" dirty="0"/>
              <a:t>Trustee takes possession of the business, assets and undertaking of the debtor</a:t>
            </a:r>
            <a:endParaRPr lang="en-US" dirty="0"/>
          </a:p>
          <a:p>
            <a:pPr lvl="1"/>
            <a:r>
              <a:rPr lang="en-CA" dirty="0"/>
              <a:t>Goal is to monetize the property for the benefit of the bankrupt estate</a:t>
            </a:r>
            <a:endParaRPr lang="en-US" dirty="0"/>
          </a:p>
          <a:p>
            <a:pPr lvl="0"/>
            <a:r>
              <a:rPr lang="en-CA" dirty="0"/>
              <a:t>Appointment of Receiver</a:t>
            </a:r>
            <a:endParaRPr lang="en-US" dirty="0"/>
          </a:p>
          <a:p>
            <a:pPr lvl="1"/>
            <a:r>
              <a:rPr lang="en-CA" dirty="0"/>
              <a:t>Process for secured creditors</a:t>
            </a:r>
            <a:endParaRPr lang="en-US" dirty="0"/>
          </a:p>
          <a:p>
            <a:pPr lvl="1"/>
            <a:r>
              <a:rPr lang="en-CA" dirty="0"/>
              <a:t>Application brought by secured creditor</a:t>
            </a:r>
            <a:endParaRPr lang="en-US" dirty="0"/>
          </a:p>
          <a:p>
            <a:pPr lvl="1"/>
            <a:r>
              <a:rPr lang="en-CA" dirty="0"/>
              <a:t>Court appointed receiver is a licensed trustee in bankruptcy whose mandate is to act in a commercially reasonable manner to realize value for the benefit of the receivership estate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MEXICAN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Highlights of Mexican Insolvency Proceedings (Part 1)</a:t>
            </a:r>
          </a:p>
          <a:p>
            <a:r>
              <a:rPr lang="en-CA" dirty="0" smtClean="0"/>
              <a:t>Civil law system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Insolvency is of a federal exclusive jurisdiction.</a:t>
            </a:r>
          </a:p>
          <a:p>
            <a:r>
              <a:rPr lang="en-US" dirty="0" smtClean="0"/>
              <a:t>Governs insolvency of commercial companies and individuals engaged in commerce.</a:t>
            </a:r>
          </a:p>
          <a:p>
            <a:r>
              <a:rPr lang="en-US" dirty="0" smtClean="0"/>
              <a:t>Mexican Insolvency Law (Ley de </a:t>
            </a:r>
            <a:r>
              <a:rPr lang="en-US" dirty="0" err="1" smtClean="0"/>
              <a:t>Concursos</a:t>
            </a:r>
            <a:r>
              <a:rPr lang="en-US" dirty="0" smtClean="0"/>
              <a:t> </a:t>
            </a:r>
            <a:r>
              <a:rPr lang="en-US" dirty="0" err="1" smtClean="0"/>
              <a:t>Mercantiles</a:t>
            </a:r>
            <a:r>
              <a:rPr lang="en-US" dirty="0" smtClean="0"/>
              <a:t> (LCM) enacted 2000, amended as of 2014).</a:t>
            </a:r>
          </a:p>
          <a:p>
            <a:r>
              <a:rPr lang="en-US" dirty="0" smtClean="0"/>
              <a:t>Filing is not mandatory.  Voluntary and involuntary.</a:t>
            </a:r>
          </a:p>
          <a:p>
            <a:r>
              <a:rPr lang="en-US" dirty="0" smtClean="0"/>
              <a:t>LCM provides a single insolvency proceeding, </a:t>
            </a:r>
            <a:r>
              <a:rPr lang="en-US" dirty="0" err="1" smtClean="0"/>
              <a:t>concurso</a:t>
            </a:r>
            <a:r>
              <a:rPr lang="en-US" dirty="0" smtClean="0"/>
              <a:t> mercantile, with two phases:</a:t>
            </a:r>
          </a:p>
          <a:p>
            <a:pPr lvl="1"/>
            <a:r>
              <a:rPr lang="en-US" dirty="0" smtClean="0"/>
              <a:t>Conciliation (reorganization – debtor in possession – pre-package).</a:t>
            </a:r>
          </a:p>
          <a:p>
            <a:pPr lvl="1"/>
            <a:r>
              <a:rPr lang="en-US" dirty="0" smtClean="0"/>
              <a:t>Bankruptcy (liquidation) under the possession and administration of a trustee.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0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MEXICAN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Highlights of Mexican Insolvency Proceedings</a:t>
            </a:r>
          </a:p>
          <a:p>
            <a:r>
              <a:rPr lang="en-US" dirty="0" smtClean="0"/>
              <a:t>Conciliation</a:t>
            </a:r>
          </a:p>
          <a:p>
            <a:pPr lvl="1"/>
            <a:r>
              <a:rPr lang="en-US" dirty="0" smtClean="0"/>
              <a:t>Debtor company retains control of its business with the protection of a stay under the overview of a conciliator.</a:t>
            </a:r>
          </a:p>
          <a:p>
            <a:pPr lvl="1"/>
            <a:r>
              <a:rPr lang="en-US" dirty="0" smtClean="0"/>
              <a:t>Court appoints a conciliator (licensed or private) who acts as eyes and ears of the Court and serves as liaison between debtor and creditors seeking a reorganization plan.</a:t>
            </a:r>
          </a:p>
          <a:p>
            <a:pPr lvl="1"/>
            <a:r>
              <a:rPr lang="en-US" dirty="0" err="1" smtClean="0"/>
              <a:t>Interventor</a:t>
            </a:r>
            <a:r>
              <a:rPr lang="en-US" dirty="0" smtClean="0"/>
              <a:t> – appointed by 10% of creditors.  Protects creditors’ rights.  Power to request and examine debtor’s accounting and administration.  Serves as a liaison between debtor, conciliator and trustee.</a:t>
            </a:r>
          </a:p>
          <a:p>
            <a:pPr lvl="1"/>
            <a:r>
              <a:rPr lang="en-US" dirty="0" smtClean="0"/>
              <a:t>Public Policy: Preserve the business, keep business as an ongoing concern by means of a reorganization plan, prevent aggravation of cessation of payments of debtors and creditors.</a:t>
            </a:r>
          </a:p>
          <a:p>
            <a:pPr lvl="1"/>
            <a:r>
              <a:rPr lang="en-US" dirty="0" smtClean="0"/>
              <a:t>Reorganization plan.  </a:t>
            </a:r>
          </a:p>
          <a:p>
            <a:pPr lvl="2"/>
            <a:r>
              <a:rPr lang="en-US" dirty="0" smtClean="0"/>
              <a:t>Approval of 51% of allowed claims in conciliation phase.</a:t>
            </a:r>
          </a:p>
          <a:p>
            <a:pPr lvl="2"/>
            <a:r>
              <a:rPr lang="en-US" dirty="0" smtClean="0"/>
              <a:t>Requires approval by the Court.</a:t>
            </a:r>
          </a:p>
          <a:p>
            <a:pPr lvl="2"/>
            <a:r>
              <a:rPr lang="en-US" dirty="0" smtClean="0"/>
              <a:t>Statute gives broad powers to the Court to approve “any order that it considers appropriate in the circumstances” to meet public policy.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77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MEXICAN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Highlights of Mexican Insolvency Proceedings</a:t>
            </a:r>
          </a:p>
          <a:p>
            <a:r>
              <a:rPr lang="en-US" dirty="0" smtClean="0"/>
              <a:t>Bankruptcy (Liquidation) Proceeding</a:t>
            </a:r>
          </a:p>
          <a:p>
            <a:pPr lvl="1"/>
            <a:r>
              <a:rPr lang="en-US" dirty="0" smtClean="0"/>
              <a:t>Debtor can voluntarily assign itself into bankruptcy, when conciliation expires, or conciliator or creditors files for bankruptcy.</a:t>
            </a:r>
            <a:endParaRPr lang="en-US" b="1" dirty="0" smtClean="0"/>
          </a:p>
          <a:p>
            <a:pPr lvl="1"/>
            <a:r>
              <a:rPr lang="en-US" dirty="0" smtClean="0"/>
              <a:t>A trustee is appointed and takes possession of the business, assets and undertaking of the debtor.</a:t>
            </a:r>
          </a:p>
          <a:p>
            <a:pPr lvl="1"/>
            <a:r>
              <a:rPr lang="en-US" dirty="0" smtClean="0"/>
              <a:t>Goal is to monetize the property for the benefit of the bankrupt estate for distribution to allowed payment claims upon priority.</a:t>
            </a:r>
          </a:p>
          <a:p>
            <a:pPr lvl="1"/>
            <a:r>
              <a:rPr lang="en-US" dirty="0" smtClean="0"/>
              <a:t>Optimize </a:t>
            </a:r>
            <a:r>
              <a:rPr lang="en-US" dirty="0"/>
              <a:t>s</a:t>
            </a:r>
            <a:r>
              <a:rPr lang="en-US" dirty="0" smtClean="0"/>
              <a:t>tate asset values.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MEXICAN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Highlights of Mexican Cross-Border Insolvency Title 12 (Part 2)</a:t>
            </a:r>
          </a:p>
          <a:p>
            <a:r>
              <a:rPr lang="en-US" dirty="0" smtClean="0"/>
              <a:t>Incorporates UNCITRAL Model Law on Cross Border Insolvency</a:t>
            </a:r>
          </a:p>
          <a:p>
            <a:r>
              <a:rPr lang="en-US" dirty="0" smtClean="0"/>
              <a:t>Limitations of Title 12</a:t>
            </a:r>
          </a:p>
          <a:p>
            <a:pPr lvl="1"/>
            <a:r>
              <a:rPr lang="en-US" dirty="0" smtClean="0"/>
              <a:t>Public Policy Exception (prevailing fundamental principles of Mexican Law)</a:t>
            </a:r>
          </a:p>
          <a:p>
            <a:pPr lvl="1"/>
            <a:r>
              <a:rPr lang="en-US" dirty="0" smtClean="0"/>
              <a:t>Limitations on granting additional assistance consistent with Mexican Law and LCM</a:t>
            </a:r>
          </a:p>
          <a:p>
            <a:pPr lvl="1"/>
            <a:r>
              <a:rPr lang="en-US" dirty="0" smtClean="0"/>
              <a:t>Limited to merchants (commercial companies and individuals engaged in commerce (traders))</a:t>
            </a:r>
          </a:p>
          <a:p>
            <a:pPr lvl="1"/>
            <a:r>
              <a:rPr lang="en-US" dirty="0" smtClean="0"/>
              <a:t>Limited to state assets and rights within territorial jurisdiction of Mexico</a:t>
            </a:r>
          </a:p>
          <a:p>
            <a:pPr lvl="1"/>
            <a:r>
              <a:rPr lang="en-US" dirty="0" smtClean="0"/>
              <a:t>International cooperation and assistance must be conducted by Mexican Court and the person appointed by the </a:t>
            </a:r>
            <a:r>
              <a:rPr lang="en-US" dirty="0" err="1" smtClean="0"/>
              <a:t>Mx</a:t>
            </a:r>
            <a:r>
              <a:rPr lang="en-US" dirty="0" smtClean="0"/>
              <a:t> Trustee Office.</a:t>
            </a:r>
          </a:p>
          <a:p>
            <a:pPr lvl="1"/>
            <a:r>
              <a:rPr lang="en-US" dirty="0" smtClean="0"/>
              <a:t>Provisional relief can be granted to protect assets while a petition for recognition is pending (stay).  Additional relief upon recognition.</a:t>
            </a:r>
          </a:p>
          <a:p>
            <a:pPr lvl="1"/>
            <a:r>
              <a:rPr lang="en-US" dirty="0" smtClean="0"/>
              <a:t>Voidance action may be brought and enforced by Mexican trustee upon foreign representative request.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45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MEXICAN INSOLVENCY </a:t>
            </a:r>
            <a:r>
              <a:rPr lang="en-US" dirty="0">
                <a:solidFill>
                  <a:srgbClr val="FF0000"/>
                </a:solidFill>
              </a:rPr>
              <a:t>PROCEEDINGS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Highlights of Mexican Cross-Border Insolvency Title 12 (Part 2)</a:t>
            </a:r>
          </a:p>
          <a:p>
            <a:r>
              <a:rPr lang="en-US" dirty="0" smtClean="0"/>
              <a:t>Incorporates UNCITRAL Model Law on Cross Border Insolvency</a:t>
            </a:r>
          </a:p>
          <a:p>
            <a:r>
              <a:rPr lang="en-US" dirty="0" smtClean="0"/>
              <a:t>Limitations of Title 12</a:t>
            </a:r>
          </a:p>
          <a:p>
            <a:pPr lvl="1"/>
            <a:r>
              <a:rPr lang="en-US" dirty="0" smtClean="0"/>
              <a:t>Recognition as main proceeding or non-main proceeding.</a:t>
            </a:r>
          </a:p>
          <a:p>
            <a:pPr lvl="1"/>
            <a:r>
              <a:rPr lang="en-US" dirty="0" smtClean="0"/>
              <a:t>When there is an establishment, a full </a:t>
            </a:r>
            <a:r>
              <a:rPr lang="en-US" dirty="0" err="1" smtClean="0"/>
              <a:t>concurso</a:t>
            </a:r>
            <a:r>
              <a:rPr lang="en-US" dirty="0" smtClean="0"/>
              <a:t> shall be conducted.</a:t>
            </a:r>
          </a:p>
          <a:p>
            <a:pPr lvl="1"/>
            <a:r>
              <a:rPr lang="en-US" dirty="0" smtClean="0"/>
              <a:t>When there is no establishment, summary proceeding.</a:t>
            </a:r>
          </a:p>
          <a:p>
            <a:pPr lvl="1"/>
            <a:r>
              <a:rPr lang="en-US" dirty="0" smtClean="0"/>
              <a:t>Mexican Courts may allow relief and taking of evidence and extend the application of other sections of the LCM to the foreign representative in a foreign main proceeding or in a foreign non-main proceeding upon request. Including avoidance powers through the Mexican trustee.</a:t>
            </a:r>
          </a:p>
          <a:p>
            <a:pPr lvl="1"/>
            <a:r>
              <a:rPr lang="en-US" dirty="0" smtClean="0"/>
              <a:t>A foreign representative, once recognized, may also commence a </a:t>
            </a:r>
            <a:r>
              <a:rPr lang="en-US" dirty="0" err="1" smtClean="0"/>
              <a:t>concurso</a:t>
            </a:r>
            <a:r>
              <a:rPr lang="en-US" dirty="0" smtClean="0"/>
              <a:t> proceeding by involuntary filing.</a:t>
            </a:r>
          </a:p>
          <a:p>
            <a:pPr lvl="1"/>
            <a:r>
              <a:rPr lang="en-US" dirty="0" smtClean="0"/>
              <a:t>Recognition and enforcement of insolvency related judgments is automatic under the umbrella of the recognition in Mexico of the foreign insolvency proceeding.</a:t>
            </a:r>
          </a:p>
          <a:p>
            <a:pPr lvl="1"/>
            <a:r>
              <a:rPr lang="en-US" dirty="0" smtClean="0"/>
              <a:t>Rules of cooperation are included with respect to foreign courts and foreign representatives with respect to concurrent </a:t>
            </a:r>
            <a:r>
              <a:rPr lang="en-US" dirty="0" err="1" smtClean="0"/>
              <a:t>concurso</a:t>
            </a:r>
            <a:r>
              <a:rPr lang="en-US" dirty="0" smtClean="0"/>
              <a:t> proceedings.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80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2043</Words>
  <Application>Microsoft Office PowerPoint</Application>
  <PresentationFormat>Widescreen</PresentationFormat>
  <Paragraphs>242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AMERICAN COLLEGE OF BANKRUPTCY 10TH CIRCUIT EDUCATIONAL PROGRAM– SANTA FE NEW MEXICO</vt:lpstr>
      <vt:lpstr>WON’T YOU BE MY NEIGHBOR: CROSS BORDER CASES</vt:lpstr>
      <vt:lpstr> CANADIAN INSOLVENCY PROCEEDINGS  </vt:lpstr>
      <vt:lpstr> CANADIAN INSOLVENCY PROCEEDINGS  </vt:lpstr>
      <vt:lpstr> MEXICAN INSOLVENCY PROCEEDINGS  </vt:lpstr>
      <vt:lpstr> MEXICAN INSOLVENCY PROCEEDINGS  </vt:lpstr>
      <vt:lpstr> MEXICAN INSOLVENCY PROCEEDINGS  </vt:lpstr>
      <vt:lpstr> MEXICAN INSOLVENCY PROCEEDINGS  </vt:lpstr>
      <vt:lpstr> MEXICAN INSOLVENCY PROCEEDINGS  </vt:lpstr>
      <vt:lpstr> CHAPTER 15 </vt:lpstr>
      <vt:lpstr>VENUE FORUM SHOPPING AND SELECTION OF COUNTRY</vt:lpstr>
      <vt:lpstr>CASE STUDY # 1</vt:lpstr>
      <vt:lpstr>CASE STUDY # 1</vt:lpstr>
      <vt:lpstr>PowerPoint Presentation</vt:lpstr>
      <vt:lpstr>PowerPoint Presentation</vt:lpstr>
      <vt:lpstr>CASE STUDY #2</vt:lpstr>
      <vt:lpstr>CASE STUDY #3</vt:lpstr>
      <vt:lpstr>DUAL JUDICAL COORDINATION AND PARAMETERS</vt:lpstr>
    </vt:vector>
  </TitlesOfParts>
  <Company>Dorsey &amp; Whitney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COLLEGE OF BANKRUPTCY 10TH CIRCUIT – SANTA FE NEW MEXICO</dc:title>
  <dc:creator>Long, Candy</dc:creator>
  <cp:lastModifiedBy>Jarvis, Annette</cp:lastModifiedBy>
  <cp:revision>70</cp:revision>
  <dcterms:created xsi:type="dcterms:W3CDTF">2019-08-09T16:56:31Z</dcterms:created>
  <dcterms:modified xsi:type="dcterms:W3CDTF">2019-08-22T00:32:36Z</dcterms:modified>
</cp:coreProperties>
</file>