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287" r:id="rId3"/>
    <p:sldId id="288" r:id="rId4"/>
    <p:sldId id="294" r:id="rId5"/>
    <p:sldId id="275" r:id="rId6"/>
    <p:sldId id="282" r:id="rId7"/>
    <p:sldId id="257" r:id="rId8"/>
    <p:sldId id="277" r:id="rId9"/>
    <p:sldId id="258" r:id="rId10"/>
    <p:sldId id="278" r:id="rId11"/>
    <p:sldId id="276" r:id="rId12"/>
    <p:sldId id="279" r:id="rId13"/>
    <p:sldId id="262" r:id="rId14"/>
    <p:sldId id="263" r:id="rId15"/>
    <p:sldId id="290" r:id="rId16"/>
    <p:sldId id="295" r:id="rId17"/>
    <p:sldId id="291" r:id="rId18"/>
    <p:sldId id="283" r:id="rId19"/>
    <p:sldId id="284" r:id="rId20"/>
    <p:sldId id="292" r:id="rId21"/>
    <p:sldId id="293" r:id="rId22"/>
  </p:sldIdLst>
  <p:sldSz cx="9144000" cy="6858000" type="screen4x3"/>
  <p:notesSz cx="7008813" cy="9294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BB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p:cViewPr varScale="1">
        <p:scale>
          <a:sx n="88" d="100"/>
          <a:sy n="88" d="100"/>
        </p:scale>
        <p:origin x="102" y="34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en-US"/>
          </a:p>
        </p:txBody>
      </p:sp>
      <p:sp>
        <p:nvSpPr>
          <p:cNvPr id="3" name="Date Placeholder 2"/>
          <p:cNvSpPr>
            <a:spLocks noGrp="1"/>
          </p:cNvSpPr>
          <p:nvPr>
            <p:ph type="dt" idx="1"/>
          </p:nvPr>
        </p:nvSpPr>
        <p:spPr>
          <a:xfrm>
            <a:off x="3970039" y="0"/>
            <a:ext cx="3037152" cy="464741"/>
          </a:xfrm>
          <a:prstGeom prst="rect">
            <a:avLst/>
          </a:prstGeom>
        </p:spPr>
        <p:txBody>
          <a:bodyPr vert="horz" lIns="93159" tIns="46580" rIns="93159" bIns="46580" rtlCol="0"/>
          <a:lstStyle>
            <a:lvl1pPr algn="r">
              <a:defRPr sz="1200"/>
            </a:lvl1pPr>
          </a:lstStyle>
          <a:p>
            <a:fld id="{CF28CC74-C30B-4182-8936-B5F74CD35464}" type="datetimeFigureOut">
              <a:rPr lang="en-US" smtClean="0"/>
              <a:pPr/>
              <a:t>8/1/2019</a:t>
            </a:fld>
            <a:endParaRPr lang="en-US"/>
          </a:p>
        </p:txBody>
      </p:sp>
      <p:sp>
        <p:nvSpPr>
          <p:cNvPr id="4" name="Slide Image Placeholder 3"/>
          <p:cNvSpPr>
            <a:spLocks noGrp="1" noRot="1" noChangeAspect="1"/>
          </p:cNvSpPr>
          <p:nvPr>
            <p:ph type="sldImg" idx="2"/>
          </p:nvPr>
        </p:nvSpPr>
        <p:spPr>
          <a:xfrm>
            <a:off x="1179513" y="696913"/>
            <a:ext cx="4649787" cy="3486150"/>
          </a:xfrm>
          <a:prstGeom prst="rect">
            <a:avLst/>
          </a:prstGeom>
          <a:noFill/>
          <a:ln w="12700">
            <a:solidFill>
              <a:prstClr val="black"/>
            </a:solidFill>
          </a:ln>
        </p:spPr>
        <p:txBody>
          <a:bodyPr vert="horz" lIns="93159" tIns="46580" rIns="93159" bIns="46580" rtlCol="0" anchor="ctr"/>
          <a:lstStyle/>
          <a:p>
            <a:endParaRPr lang="en-US"/>
          </a:p>
        </p:txBody>
      </p:sp>
      <p:sp>
        <p:nvSpPr>
          <p:cNvPr id="5" name="Notes Placeholder 4"/>
          <p:cNvSpPr>
            <a:spLocks noGrp="1"/>
          </p:cNvSpPr>
          <p:nvPr>
            <p:ph type="body" sz="quarter" idx="3"/>
          </p:nvPr>
        </p:nvSpPr>
        <p:spPr>
          <a:xfrm>
            <a:off x="700882" y="4415036"/>
            <a:ext cx="5607050" cy="4182666"/>
          </a:xfrm>
          <a:prstGeom prst="rect">
            <a:avLst/>
          </a:prstGeom>
        </p:spPr>
        <p:txBody>
          <a:bodyPr vert="horz" lIns="93159" tIns="46580" rIns="93159" bIns="465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8459"/>
            <a:ext cx="3037152" cy="464741"/>
          </a:xfrm>
          <a:prstGeom prst="rect">
            <a:avLst/>
          </a:prstGeom>
        </p:spPr>
        <p:txBody>
          <a:bodyPr vert="horz" lIns="93159" tIns="46580" rIns="93159" bIns="46580" rtlCol="0" anchor="b"/>
          <a:lstStyle>
            <a:lvl1pPr algn="l">
              <a:defRPr sz="1200"/>
            </a:lvl1pPr>
          </a:lstStyle>
          <a:p>
            <a:endParaRPr lang="en-US"/>
          </a:p>
        </p:txBody>
      </p:sp>
      <p:sp>
        <p:nvSpPr>
          <p:cNvPr id="7" name="Slide Number Placeholder 6"/>
          <p:cNvSpPr>
            <a:spLocks noGrp="1"/>
          </p:cNvSpPr>
          <p:nvPr>
            <p:ph type="sldNum" sz="quarter" idx="5"/>
          </p:nvPr>
        </p:nvSpPr>
        <p:spPr>
          <a:xfrm>
            <a:off x="3970039" y="8828459"/>
            <a:ext cx="3037152" cy="464741"/>
          </a:xfrm>
          <a:prstGeom prst="rect">
            <a:avLst/>
          </a:prstGeom>
        </p:spPr>
        <p:txBody>
          <a:bodyPr vert="horz" lIns="93159" tIns="46580" rIns="93159" bIns="46580" rtlCol="0" anchor="b"/>
          <a:lstStyle>
            <a:lvl1pPr algn="r">
              <a:defRPr sz="1200"/>
            </a:lvl1pPr>
          </a:lstStyle>
          <a:p>
            <a:fld id="{BA8AF37A-78AE-4B56-A3B9-E499A6CC9763}" type="slidenum">
              <a:rPr lang="en-US" smtClean="0"/>
              <a:pPr/>
              <a:t>‹#›</a:t>
            </a:fld>
            <a:endParaRPr lang="en-US"/>
          </a:p>
        </p:txBody>
      </p:sp>
    </p:spTree>
    <p:extLst>
      <p:ext uri="{BB962C8B-B14F-4D97-AF65-F5344CB8AC3E}">
        <p14:creationId xmlns:p14="http://schemas.microsoft.com/office/powerpoint/2010/main" val="3080242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974295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71513" y="2133600"/>
            <a:ext cx="7772400" cy="1295400"/>
          </a:xfrm>
        </p:spPr>
        <p:txBody>
          <a:bodyPr anchor="ctr" anchorCtr="0"/>
          <a:lstStyle>
            <a:lvl1pPr algn="ctr">
              <a:defRPr i="0">
                <a:latin typeface="High Tower Text" pitchFamily="18" charset="0"/>
              </a:defRPr>
            </a:lvl1pPr>
          </a:lstStyle>
          <a:p>
            <a:r>
              <a:rPr lang="en-US" altLang="en-US"/>
              <a:t>Click to edit Master title style</a:t>
            </a:r>
            <a:endParaRPr lang="en-US" altLang="en-US" dirty="0"/>
          </a:p>
        </p:txBody>
      </p:sp>
      <p:sp>
        <p:nvSpPr>
          <p:cNvPr id="5123" name="Rectangle 3"/>
          <p:cNvSpPr>
            <a:spLocks noGrp="1" noChangeArrowheads="1"/>
          </p:cNvSpPr>
          <p:nvPr>
            <p:ph type="subTitle" idx="1"/>
          </p:nvPr>
        </p:nvSpPr>
        <p:spPr>
          <a:xfrm>
            <a:off x="1281113" y="4495800"/>
            <a:ext cx="6553200" cy="1295400"/>
          </a:xfrm>
        </p:spPr>
        <p:txBody>
          <a:bodyPr/>
          <a:lstStyle>
            <a:lvl1pPr marL="0" indent="0" algn="ctr">
              <a:buFont typeface="Wingdings" pitchFamily="2" charset="2"/>
              <a:buNone/>
              <a:defRPr sz="2800" i="1">
                <a:latin typeface="High Tower Text" pitchFamily="18" charset="0"/>
              </a:defRPr>
            </a:lvl1pPr>
          </a:lstStyle>
          <a:p>
            <a:r>
              <a:rPr lang="en-US" altLang="en-US"/>
              <a:t>Click to edit Master subtitle style</a:t>
            </a:r>
            <a:endParaRPr lang="en-US" altLang="en-US" dirty="0"/>
          </a:p>
        </p:txBody>
      </p:sp>
      <p:pic>
        <p:nvPicPr>
          <p:cNvPr id="5129" name="Picture 9" descr="HALL9_RGB_hi"/>
          <p:cNvPicPr>
            <a:picLocks noChangeAspect="1" noChangeArrowheads="1"/>
          </p:cNvPicPr>
          <p:nvPr/>
        </p:nvPicPr>
        <p:blipFill>
          <a:blip r:embed="rId2" cstate="print">
            <a:clrChange>
              <a:clrFrom>
                <a:srgbClr val="FFFFFF"/>
              </a:clrFrom>
              <a:clrTo>
                <a:srgbClr val="FFFFFF">
                  <a:alpha val="0"/>
                </a:srgbClr>
              </a:clrTo>
            </a:clrChange>
          </a:blip>
          <a:srcRect b="27845"/>
          <a:stretch>
            <a:fillRect/>
          </a:stretch>
        </p:blipFill>
        <p:spPr bwMode="auto">
          <a:xfrm>
            <a:off x="72623" y="76200"/>
            <a:ext cx="2137177" cy="1295400"/>
          </a:xfrm>
          <a:prstGeom prst="rect">
            <a:avLst/>
          </a:prstGeom>
          <a:noFill/>
        </p:spPr>
      </p:pic>
      <p:sp>
        <p:nvSpPr>
          <p:cNvPr id="19" name="TextBox 18"/>
          <p:cNvSpPr txBox="1"/>
          <p:nvPr userDrawn="1"/>
        </p:nvSpPr>
        <p:spPr>
          <a:xfrm>
            <a:off x="0" y="6324600"/>
            <a:ext cx="9144000" cy="338554"/>
          </a:xfrm>
          <a:prstGeom prst="rect">
            <a:avLst/>
          </a:prstGeom>
          <a:noFill/>
        </p:spPr>
        <p:txBody>
          <a:bodyPr wrap="square" rtlCol="0">
            <a:spAutoFit/>
          </a:bodyPr>
          <a:lstStyle/>
          <a:p>
            <a:pPr algn="r"/>
            <a:r>
              <a:rPr lang="en-US" sz="1600" b="0" dirty="0">
                <a:latin typeface="High Tower Text" pitchFamily="18" charset="0"/>
              </a:rPr>
              <a:t>Hall,</a:t>
            </a:r>
            <a:r>
              <a:rPr lang="en-US" sz="1600" b="0" baseline="0" dirty="0">
                <a:latin typeface="High Tower Text" pitchFamily="18" charset="0"/>
              </a:rPr>
              <a:t> Estill, Hardwick, Gable, Golden &amp; Nelson, P.C.</a:t>
            </a:r>
            <a:endParaRPr lang="en-US" sz="1600" b="0" dirty="0">
              <a:latin typeface="High Tower Text" pitchFamily="18" charset="0"/>
            </a:endParaRPr>
          </a:p>
        </p:txBody>
      </p:sp>
      <p:sp>
        <p:nvSpPr>
          <p:cNvPr id="6" name="Line 8"/>
          <p:cNvSpPr>
            <a:spLocks noChangeShapeType="1"/>
          </p:cNvSpPr>
          <p:nvPr userDrawn="1"/>
        </p:nvSpPr>
        <p:spPr bwMode="auto">
          <a:xfrm>
            <a:off x="152400" y="6172200"/>
            <a:ext cx="8839200" cy="0"/>
          </a:xfrm>
          <a:prstGeom prst="line">
            <a:avLst/>
          </a:prstGeom>
          <a:noFill/>
          <a:ln w="25400" cmpd="dbl">
            <a:solidFill>
              <a:srgbClr val="A5002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42F4A0A-70AB-4E7C-916C-0BA463C7F4CC}" type="datetime1">
              <a:rPr lang="en-US" smtClean="0"/>
              <a:pPr/>
              <a:t>8/1/2019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6245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6245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73BA730-6B58-43A1-B657-E245A50838D6}" type="datetime1">
              <a:rPr lang="en-US" smtClean="0"/>
              <a:pPr/>
              <a:t>8/1/2019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3A82DA0-6BC3-4637-BA1D-97873F7183B1}" type="datetime1">
              <a:rPr lang="en-US" smtClean="0"/>
              <a:pPr/>
              <a:t>8/1/2019</a:t>
            </a:fld>
            <a:endParaRPr lang="en-US"/>
          </a:p>
        </p:txBody>
      </p:sp>
      <p:sp>
        <p:nvSpPr>
          <p:cNvPr id="5" name="Footer Placeholder 4"/>
          <p:cNvSpPr>
            <a:spLocks noGrp="1"/>
          </p:cNvSpPr>
          <p:nvPr>
            <p:ph type="ftr" sz="quarter" idx="11"/>
          </p:nvPr>
        </p:nvSpPr>
        <p:spPr>
          <a:xfrm>
            <a:off x="474408" y="6324600"/>
            <a:ext cx="1219200" cy="3048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152400" y="6324600"/>
            <a:ext cx="381000" cy="304800"/>
          </a:xfrm>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BA57767-7245-41C1-A0CC-8CDF9B9D1739}" type="datetime1">
              <a:rPr lang="en-US" smtClean="0"/>
              <a:pPr/>
              <a:t>8/1/2019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10ACB8D-1FA7-407E-B625-C391F739B9F2}" type="datetime1">
              <a:rPr lang="en-US" smtClean="0"/>
              <a:pPr/>
              <a:t>8/1/2019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39D04926-49CB-43E9-B424-F15129231C96}" type="datetime1">
              <a:rPr lang="en-US" smtClean="0"/>
              <a:pPr/>
              <a:t>8/1/2019</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F1A398D-5ACB-4267-9C8F-F21AD666C9FB}" type="datetime1">
              <a:rPr lang="en-US" smtClean="0"/>
              <a:pPr/>
              <a:t>8/1/2019</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942F556-079F-4258-BFD8-AFEC3051A06F}" type="datetime1">
              <a:rPr lang="en-US" smtClean="0"/>
              <a:pPr/>
              <a:t>8/1/2019</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36793F8-08F8-4241-9B70-95AF5CACDDCB}" type="datetime1">
              <a:rPr lang="en-US" smtClean="0"/>
              <a:pPr/>
              <a:t>8/1/2019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CFB00EB-1CC1-44C1-AC55-168C5FF12ECC}" type="datetime1">
              <a:rPr lang="en-US" smtClean="0"/>
              <a:pPr/>
              <a:t>8/1/2019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00413F-1344-4460-B48D-01142CEE97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865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3716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100" name="Rectangle 4"/>
          <p:cNvSpPr>
            <a:spLocks noGrp="1" noChangeArrowheads="1"/>
          </p:cNvSpPr>
          <p:nvPr>
            <p:ph type="dt" sz="half" idx="2"/>
          </p:nvPr>
        </p:nvSpPr>
        <p:spPr bwMode="auto">
          <a:xfrm>
            <a:off x="3581400" y="6324600"/>
            <a:ext cx="2133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100">
                <a:latin typeface="Arial Narrow" pitchFamily="34" charset="0"/>
              </a:defRPr>
            </a:lvl1pPr>
          </a:lstStyle>
          <a:p>
            <a:fld id="{A66F3311-FFEB-4190-AC5A-15F4740A8948}" type="datetime1">
              <a:rPr lang="en-US" smtClean="0"/>
              <a:pPr/>
              <a:t>8/1/2019</a:t>
            </a:fld>
            <a:endParaRPr lang="en-US" dirty="0"/>
          </a:p>
        </p:txBody>
      </p:sp>
      <p:sp>
        <p:nvSpPr>
          <p:cNvPr id="4101" name="Rectangle 5"/>
          <p:cNvSpPr>
            <a:spLocks noGrp="1" noChangeArrowheads="1"/>
          </p:cNvSpPr>
          <p:nvPr>
            <p:ph type="ftr" sz="quarter" idx="3"/>
          </p:nvPr>
        </p:nvSpPr>
        <p:spPr bwMode="auto">
          <a:xfrm>
            <a:off x="437536" y="6324600"/>
            <a:ext cx="3143864"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100">
                <a:latin typeface="Arial Narrow" pitchFamily="34" charset="0"/>
              </a:defRPr>
            </a:lvl1pPr>
          </a:lstStyle>
          <a:p>
            <a:endParaRPr lang="en-US" dirty="0"/>
          </a:p>
        </p:txBody>
      </p:sp>
      <p:sp>
        <p:nvSpPr>
          <p:cNvPr id="4102" name="Rectangle 6"/>
          <p:cNvSpPr>
            <a:spLocks noGrp="1" noChangeArrowheads="1"/>
          </p:cNvSpPr>
          <p:nvPr>
            <p:ph type="sldNum" sz="quarter" idx="4"/>
          </p:nvPr>
        </p:nvSpPr>
        <p:spPr bwMode="auto">
          <a:xfrm>
            <a:off x="152400" y="6324600"/>
            <a:ext cx="381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100">
                <a:latin typeface="Arial Narrow" pitchFamily="34" charset="0"/>
              </a:defRPr>
            </a:lvl1pPr>
          </a:lstStyle>
          <a:p>
            <a:fld id="{9700413F-1344-4460-B48D-01142CEE9783}" type="slidenum">
              <a:rPr lang="en-US" smtClean="0"/>
              <a:pPr/>
              <a:t>‹#›</a:t>
            </a:fld>
            <a:endParaRPr lang="en-US" dirty="0"/>
          </a:p>
        </p:txBody>
      </p:sp>
      <p:sp>
        <p:nvSpPr>
          <p:cNvPr id="4103" name="Freeform 7"/>
          <p:cNvSpPr>
            <a:spLocks noChangeArrowheads="1"/>
          </p:cNvSpPr>
          <p:nvPr/>
        </p:nvSpPr>
        <p:spPr bwMode="auto">
          <a:xfrm>
            <a:off x="381000" y="228600"/>
            <a:ext cx="83058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31750" cap="flat" cmpd="dbl">
            <a:solidFill>
              <a:srgbClr val="A50021"/>
            </a:solidFill>
            <a:prstDash val="solid"/>
            <a:miter lim="800000"/>
            <a:headEnd/>
            <a:tailEnd/>
          </a:ln>
        </p:spPr>
        <p:txBody>
          <a:bodyPr/>
          <a:lstStyle/>
          <a:p>
            <a:endParaRPr lang="en-US"/>
          </a:p>
        </p:txBody>
      </p:sp>
      <p:sp>
        <p:nvSpPr>
          <p:cNvPr id="4104" name="Line 8"/>
          <p:cNvSpPr>
            <a:spLocks noChangeShapeType="1"/>
          </p:cNvSpPr>
          <p:nvPr/>
        </p:nvSpPr>
        <p:spPr bwMode="auto">
          <a:xfrm>
            <a:off x="152400" y="6172200"/>
            <a:ext cx="8839200" cy="0"/>
          </a:xfrm>
          <a:prstGeom prst="line">
            <a:avLst/>
          </a:prstGeom>
          <a:noFill/>
          <a:ln w="25400" cmpd="dbl">
            <a:solidFill>
              <a:srgbClr val="A50021"/>
            </a:solidFill>
            <a:round/>
            <a:headEnd/>
            <a:tailEnd/>
          </a:ln>
          <a:effectLst/>
        </p:spPr>
        <p:txBody>
          <a:bodyPr/>
          <a:lstStyle/>
          <a:p>
            <a:endParaRPr lang="en-US"/>
          </a:p>
        </p:txBody>
      </p:sp>
      <p:pic>
        <p:nvPicPr>
          <p:cNvPr id="9" name="Picture 9" descr="HALL9_RGB_hi"/>
          <p:cNvPicPr>
            <a:picLocks noChangeAspect="1" noChangeArrowheads="1"/>
          </p:cNvPicPr>
          <p:nvPr/>
        </p:nvPicPr>
        <p:blipFill>
          <a:blip r:embed="rId13" cstate="print">
            <a:clrChange>
              <a:clrFrom>
                <a:srgbClr val="FFFFFF"/>
              </a:clrFrom>
              <a:clrTo>
                <a:srgbClr val="FFFFFF">
                  <a:alpha val="0"/>
                </a:srgbClr>
              </a:clrTo>
            </a:clrChange>
          </a:blip>
          <a:srcRect b="31745"/>
          <a:stretch>
            <a:fillRect/>
          </a:stretch>
        </p:blipFill>
        <p:spPr bwMode="auto">
          <a:xfrm>
            <a:off x="7752736" y="6172200"/>
            <a:ext cx="1371600" cy="655354"/>
          </a:xfrm>
          <a:prstGeom prst="rect">
            <a:avLst/>
          </a:prstGeom>
          <a:noFill/>
        </p:spPr>
      </p:pic>
      <p:cxnSp>
        <p:nvCxnSpPr>
          <p:cNvPr id="11" name="Straight Connector 10"/>
          <p:cNvCxnSpPr/>
          <p:nvPr/>
        </p:nvCxnSpPr>
        <p:spPr>
          <a:xfrm rot="5400000">
            <a:off x="319552" y="6477000"/>
            <a:ext cx="304800" cy="0"/>
          </a:xfrm>
          <a:prstGeom prst="line">
            <a:avLst/>
          </a:prstGeom>
          <a:ln w="19050" cmpd="dbl">
            <a:solidFill>
              <a:srgbClr val="A50021"/>
            </a:solidFill>
            <a:tailEnd type="none"/>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3400">
          <a:solidFill>
            <a:schemeClr val="tx1"/>
          </a:solidFill>
          <a:latin typeface="High Tower Text" pitchFamily="18" charset="0"/>
          <a:ea typeface="+mj-ea"/>
          <a:cs typeface="+mj-cs"/>
        </a:defRPr>
      </a:lvl1pPr>
      <a:lvl2pPr algn="l" rtl="0" eaLnBrk="1" fontAlgn="base" hangingPunct="1">
        <a:spcBef>
          <a:spcPct val="0"/>
        </a:spcBef>
        <a:spcAft>
          <a:spcPct val="0"/>
        </a:spcAft>
        <a:defRPr sz="3400">
          <a:solidFill>
            <a:schemeClr val="tx1"/>
          </a:solidFill>
          <a:latin typeface="Garamond" pitchFamily="18" charset="0"/>
        </a:defRPr>
      </a:lvl2pPr>
      <a:lvl3pPr algn="l" rtl="0" eaLnBrk="1" fontAlgn="base" hangingPunct="1">
        <a:spcBef>
          <a:spcPct val="0"/>
        </a:spcBef>
        <a:spcAft>
          <a:spcPct val="0"/>
        </a:spcAft>
        <a:defRPr sz="3400">
          <a:solidFill>
            <a:schemeClr val="tx1"/>
          </a:solidFill>
          <a:latin typeface="Garamond" pitchFamily="18" charset="0"/>
        </a:defRPr>
      </a:lvl3pPr>
      <a:lvl4pPr algn="l" rtl="0" eaLnBrk="1" fontAlgn="base" hangingPunct="1">
        <a:spcBef>
          <a:spcPct val="0"/>
        </a:spcBef>
        <a:spcAft>
          <a:spcPct val="0"/>
        </a:spcAft>
        <a:defRPr sz="3400">
          <a:solidFill>
            <a:schemeClr val="tx1"/>
          </a:solidFill>
          <a:latin typeface="Garamond" pitchFamily="18" charset="0"/>
        </a:defRPr>
      </a:lvl4pPr>
      <a:lvl5pPr algn="l" rtl="0" eaLnBrk="1" fontAlgn="base" hangingPunct="1">
        <a:spcBef>
          <a:spcPct val="0"/>
        </a:spcBef>
        <a:spcAft>
          <a:spcPct val="0"/>
        </a:spcAft>
        <a:defRPr sz="3400">
          <a:solidFill>
            <a:schemeClr val="tx1"/>
          </a:solidFill>
          <a:latin typeface="Garamond" pitchFamily="18" charset="0"/>
        </a:defRPr>
      </a:lvl5pPr>
      <a:lvl6pPr marL="457200" algn="l" rtl="0" eaLnBrk="1" fontAlgn="base" hangingPunct="1">
        <a:spcBef>
          <a:spcPct val="0"/>
        </a:spcBef>
        <a:spcAft>
          <a:spcPct val="0"/>
        </a:spcAft>
        <a:defRPr sz="3400">
          <a:solidFill>
            <a:schemeClr val="tx1"/>
          </a:solidFill>
          <a:latin typeface="Garamond" pitchFamily="18" charset="0"/>
        </a:defRPr>
      </a:lvl6pPr>
      <a:lvl7pPr marL="914400" algn="l" rtl="0" eaLnBrk="1" fontAlgn="base" hangingPunct="1">
        <a:spcBef>
          <a:spcPct val="0"/>
        </a:spcBef>
        <a:spcAft>
          <a:spcPct val="0"/>
        </a:spcAft>
        <a:defRPr sz="3400">
          <a:solidFill>
            <a:schemeClr val="tx1"/>
          </a:solidFill>
          <a:latin typeface="Garamond" pitchFamily="18" charset="0"/>
        </a:defRPr>
      </a:lvl7pPr>
      <a:lvl8pPr marL="1371600" algn="l" rtl="0" eaLnBrk="1" fontAlgn="base" hangingPunct="1">
        <a:spcBef>
          <a:spcPct val="0"/>
        </a:spcBef>
        <a:spcAft>
          <a:spcPct val="0"/>
        </a:spcAft>
        <a:defRPr sz="3400">
          <a:solidFill>
            <a:schemeClr val="tx1"/>
          </a:solidFill>
          <a:latin typeface="Garamond" pitchFamily="18" charset="0"/>
        </a:defRPr>
      </a:lvl8pPr>
      <a:lvl9pPr marL="1828800" algn="l" rtl="0" eaLnBrk="1" fontAlgn="base" hangingPunct="1">
        <a:spcBef>
          <a:spcPct val="0"/>
        </a:spcBef>
        <a:spcAft>
          <a:spcPct val="0"/>
        </a:spcAft>
        <a:defRPr sz="3400">
          <a:solidFill>
            <a:schemeClr val="tx1"/>
          </a:solidFill>
          <a:latin typeface="Garamond" pitchFamily="18" charset="0"/>
        </a:defRPr>
      </a:lvl9pPr>
    </p:titleStyle>
    <p:bodyStyle>
      <a:lvl1pPr marL="342900" indent="-342900" algn="l" rtl="0" eaLnBrk="1" fontAlgn="base" hangingPunct="1">
        <a:spcBef>
          <a:spcPct val="20000"/>
        </a:spcBef>
        <a:spcAft>
          <a:spcPct val="0"/>
        </a:spcAft>
        <a:buClr>
          <a:srgbClr val="A50021"/>
        </a:buClr>
        <a:buSzPct val="65000"/>
        <a:buFont typeface="Wingdings" pitchFamily="2" charset="2"/>
        <a:buChar char="n"/>
        <a:defRPr sz="2400">
          <a:solidFill>
            <a:schemeClr val="tx1"/>
          </a:solidFill>
          <a:latin typeface="Arial Narrow" pitchFamily="34" charset="0"/>
          <a:ea typeface="+mn-ea"/>
          <a:cs typeface="+mn-cs"/>
        </a:defRPr>
      </a:lvl1pPr>
      <a:lvl2pPr marL="669925" indent="-325438" algn="l" rtl="0" eaLnBrk="1" fontAlgn="base" hangingPunct="1">
        <a:spcBef>
          <a:spcPct val="20000"/>
        </a:spcBef>
        <a:spcAft>
          <a:spcPct val="0"/>
        </a:spcAft>
        <a:buClr>
          <a:srgbClr val="A50021"/>
        </a:buClr>
        <a:buSzPct val="60000"/>
        <a:buFont typeface="Wingdings" pitchFamily="2" charset="2"/>
        <a:buChar char="q"/>
        <a:defRPr sz="2000">
          <a:solidFill>
            <a:schemeClr val="tx1"/>
          </a:solidFill>
          <a:latin typeface="Arial Narrow" pitchFamily="34" charset="0"/>
        </a:defRPr>
      </a:lvl2pPr>
      <a:lvl3pPr marL="1022350" indent="-350838" algn="l" rtl="0" eaLnBrk="1" fontAlgn="base" hangingPunct="1">
        <a:spcBef>
          <a:spcPct val="20000"/>
        </a:spcBef>
        <a:spcAft>
          <a:spcPct val="0"/>
        </a:spcAft>
        <a:buClr>
          <a:srgbClr val="A50021"/>
        </a:buClr>
        <a:buSzPct val="65000"/>
        <a:buFont typeface="Wingdings" pitchFamily="2" charset="2"/>
        <a:buChar char="n"/>
        <a:defRPr sz="1800">
          <a:solidFill>
            <a:schemeClr val="tx1"/>
          </a:solidFill>
          <a:latin typeface="Arial Narrow" pitchFamily="34" charset="0"/>
        </a:defRPr>
      </a:lvl3pPr>
      <a:lvl4pPr marL="1339850" indent="-315913" algn="l" rtl="0" eaLnBrk="1" fontAlgn="base" hangingPunct="1">
        <a:spcBef>
          <a:spcPct val="20000"/>
        </a:spcBef>
        <a:spcAft>
          <a:spcPct val="0"/>
        </a:spcAft>
        <a:buClr>
          <a:srgbClr val="A50021"/>
        </a:buClr>
        <a:buSzPct val="70000"/>
        <a:buFont typeface="Wingdings" pitchFamily="2" charset="2"/>
        <a:buChar char="q"/>
        <a:defRPr sz="1600">
          <a:solidFill>
            <a:schemeClr val="tx1"/>
          </a:solidFill>
          <a:latin typeface="Arial Narrow" pitchFamily="34" charset="0"/>
        </a:defRPr>
      </a:lvl4pPr>
      <a:lvl5pPr marL="1681163" indent="-339725" algn="l" rtl="0" eaLnBrk="1" fontAlgn="base" hangingPunct="1">
        <a:spcBef>
          <a:spcPct val="20000"/>
        </a:spcBef>
        <a:spcAft>
          <a:spcPct val="0"/>
        </a:spcAft>
        <a:buClr>
          <a:srgbClr val="A50021"/>
        </a:buClr>
        <a:buSzPct val="75000"/>
        <a:buFont typeface="Wingdings" pitchFamily="2" charset="2"/>
        <a:buChar char="§"/>
        <a:defRPr sz="1600">
          <a:solidFill>
            <a:schemeClr val="tx1"/>
          </a:solidFill>
          <a:latin typeface="Arial Narrow" pitchFamily="34" charset="0"/>
        </a:defRPr>
      </a:lvl5pPr>
      <a:lvl6pPr marL="2138363" indent="-339725" algn="l" rtl="0" eaLnBrk="1" fontAlgn="base" hangingPunct="1">
        <a:spcBef>
          <a:spcPct val="20000"/>
        </a:spcBef>
        <a:spcAft>
          <a:spcPct val="0"/>
        </a:spcAft>
        <a:buClr>
          <a:srgbClr val="A5002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rgbClr val="A5002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rgbClr val="A5002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rgbClr val="A5002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Bankruptcy, Receiverships and Cannabis Businesses</a:t>
            </a:r>
          </a:p>
        </p:txBody>
      </p:sp>
      <p:sp>
        <p:nvSpPr>
          <p:cNvPr id="3" name="Subtitle 2"/>
          <p:cNvSpPr>
            <a:spLocks noGrp="1"/>
          </p:cNvSpPr>
          <p:nvPr>
            <p:ph type="subTitle" idx="1"/>
          </p:nvPr>
        </p:nvSpPr>
        <p:spPr/>
        <p:txBody>
          <a:bodyPr/>
          <a:lstStyle/>
          <a:p>
            <a:r>
              <a:rPr lang="en-US" dirty="0"/>
              <a:t>And Oklahoma SB 532 Receivers for Marijuana businesses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Hemp and Hemp products</a:t>
            </a:r>
          </a:p>
        </p:txBody>
      </p:sp>
      <p:sp>
        <p:nvSpPr>
          <p:cNvPr id="3" name="Content Placeholder 2"/>
          <p:cNvSpPr>
            <a:spLocks noGrp="1"/>
          </p:cNvSpPr>
          <p:nvPr>
            <p:ph idx="1"/>
          </p:nvPr>
        </p:nvSpPr>
        <p:spPr/>
        <p:txBody>
          <a:bodyPr/>
          <a:lstStyle/>
          <a:p>
            <a:endParaRPr lang="en-US" sz="1800" dirty="0"/>
          </a:p>
          <a:p>
            <a:endParaRPr lang="en-US" sz="1800" dirty="0"/>
          </a:p>
          <a:p>
            <a:r>
              <a:rPr lang="en-US" sz="1800" dirty="0"/>
              <a:t>Currently most of the famers and processors are growing and extracting CBD oil from hemp. CBD hemp can be very lucrative. A crop should produce about 10 percent CBD content, and should bring about $25 to $35 per pound. With a yield of about one pound per plant and up to 2,500 plants per acre, that's around $60,000 per acre. Most large scale farms are growing 160 acres of hemp or more making the value of a crop nearly $10,000,000.</a:t>
            </a:r>
          </a:p>
          <a:p>
            <a:endParaRPr lang="en-US" dirty="0"/>
          </a:p>
          <a:p>
            <a:r>
              <a:rPr lang="en-US" sz="1800" dirty="0"/>
              <a:t>Additionally, there are many other products that can be made from hemp, including beer, milk, shoes, protein powder, tea, coffee, hamburgers, rope, clothes, yoga pants, sunglass frames, soap, concrete, automobiles and pens, just to name a few.</a:t>
            </a:r>
          </a:p>
          <a:p>
            <a:pPr marL="0" indent="0">
              <a:buNone/>
            </a:pPr>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10</a:t>
            </a:fld>
            <a:endParaRPr lang="en-US"/>
          </a:p>
        </p:txBody>
      </p:sp>
    </p:spTree>
    <p:extLst>
      <p:ext uri="{BB962C8B-B14F-4D97-AF65-F5344CB8AC3E}">
        <p14:creationId xmlns:p14="http://schemas.microsoft.com/office/powerpoint/2010/main" val="84699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Acceptance of Hemp Businesses </a:t>
            </a:r>
          </a:p>
        </p:txBody>
      </p:sp>
      <p:sp>
        <p:nvSpPr>
          <p:cNvPr id="3" name="Content Placeholder 2"/>
          <p:cNvSpPr>
            <a:spLocks noGrp="1"/>
          </p:cNvSpPr>
          <p:nvPr>
            <p:ph idx="1"/>
          </p:nvPr>
        </p:nvSpPr>
        <p:spPr/>
        <p:txBody>
          <a:bodyPr/>
          <a:lstStyle/>
          <a:p>
            <a:r>
              <a:rPr lang="en-US" sz="1800" dirty="0"/>
              <a:t>Banks are still reluctant to open accounts for Hemp businesses, however, that is slowly changing. Financial institutions are opening up to lending to farmers like any other crop and the federal government is working to develop federally backed loans to hemp farmers.</a:t>
            </a:r>
          </a:p>
          <a:p>
            <a:endParaRPr lang="en-US" sz="1800" dirty="0"/>
          </a:p>
          <a:p>
            <a:endParaRPr lang="en-US" sz="1800" dirty="0"/>
          </a:p>
          <a:p>
            <a:r>
              <a:rPr lang="en-US" sz="1800" dirty="0"/>
              <a:t>There is still uncertainty  of how the IRS is going to treat hemp businesses and whether they will treat them similarly to marijuana business and only allow deductions for cost of goods sold (IRC Section 280 (e))</a:t>
            </a:r>
          </a:p>
          <a:p>
            <a:endParaRPr lang="en-US" sz="1800" dirty="0"/>
          </a:p>
          <a:p>
            <a:endParaRPr lang="en-US" sz="1800" dirty="0"/>
          </a:p>
          <a:p>
            <a:r>
              <a:rPr lang="en-US" sz="1800" dirty="0"/>
              <a:t>The 2018 Farm Bill allows for crop insurance but crop insurance for hemp will likely take years to develop because of uncertainty about yields and exceptions for destruction of crops at the direction of a regulatory body. </a:t>
            </a:r>
          </a:p>
        </p:txBody>
      </p:sp>
      <p:sp>
        <p:nvSpPr>
          <p:cNvPr id="4" name="Slide Number Placeholder 3"/>
          <p:cNvSpPr>
            <a:spLocks noGrp="1"/>
          </p:cNvSpPr>
          <p:nvPr>
            <p:ph type="sldNum" sz="quarter" idx="12"/>
          </p:nvPr>
        </p:nvSpPr>
        <p:spPr/>
        <p:txBody>
          <a:bodyPr/>
          <a:lstStyle/>
          <a:p>
            <a:fld id="{9700413F-1344-4460-B48D-01142CEE9783}" type="slidenum">
              <a:rPr lang="en-US" smtClean="0"/>
              <a:pPr/>
              <a:t>11</a:t>
            </a:fld>
            <a:endParaRPr lang="en-US"/>
          </a:p>
        </p:txBody>
      </p:sp>
    </p:spTree>
    <p:extLst>
      <p:ext uri="{BB962C8B-B14F-4D97-AF65-F5344CB8AC3E}">
        <p14:creationId xmlns:p14="http://schemas.microsoft.com/office/powerpoint/2010/main" val="217076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Bankruptcy for Hemp Businesses</a:t>
            </a:r>
          </a:p>
        </p:txBody>
      </p:sp>
      <p:sp>
        <p:nvSpPr>
          <p:cNvPr id="3" name="Content Placeholder 2"/>
          <p:cNvSpPr>
            <a:spLocks noGrp="1"/>
          </p:cNvSpPr>
          <p:nvPr>
            <p:ph idx="1"/>
          </p:nvPr>
        </p:nvSpPr>
        <p:spPr/>
        <p:txBody>
          <a:bodyPr/>
          <a:lstStyle/>
          <a:p>
            <a:endParaRPr lang="en-US" dirty="0"/>
          </a:p>
          <a:p>
            <a:r>
              <a:rPr lang="en-US" dirty="0"/>
              <a:t>There is a great deal of uncertainty over whether bankruptcy courts will allow hemp businesses to file for bankruptcy protection.</a:t>
            </a:r>
          </a:p>
          <a:p>
            <a:pPr lvl="1"/>
            <a:r>
              <a:rPr lang="en-US" dirty="0"/>
              <a:t>After all…</a:t>
            </a:r>
          </a:p>
          <a:p>
            <a:pPr lvl="2"/>
            <a:endParaRPr lang="en-US" dirty="0"/>
          </a:p>
          <a:p>
            <a:pPr lvl="2"/>
            <a:r>
              <a:rPr lang="en-US" dirty="0"/>
              <a:t>Hemp and hemp products are not a scheduled drug under the CSA</a:t>
            </a:r>
          </a:p>
          <a:p>
            <a:pPr lvl="2"/>
            <a:endParaRPr lang="en-US" dirty="0"/>
          </a:p>
          <a:p>
            <a:pPr lvl="2"/>
            <a:r>
              <a:rPr lang="en-US" dirty="0"/>
              <a:t>It is legal to do business across state lines</a:t>
            </a:r>
          </a:p>
          <a:p>
            <a:pPr lvl="2"/>
            <a:endParaRPr lang="en-US" dirty="0"/>
          </a:p>
          <a:p>
            <a:pPr lvl="2"/>
            <a:r>
              <a:rPr lang="en-US" dirty="0"/>
              <a:t>It is federally legal in all 50 states</a:t>
            </a:r>
          </a:p>
          <a:p>
            <a:pPr lvl="2"/>
            <a:endParaRPr lang="en-US" dirty="0"/>
          </a:p>
          <a:p>
            <a:pPr lvl="2"/>
            <a:r>
              <a:rPr lang="en-US" dirty="0"/>
              <a:t>It is grown like any other crop</a:t>
            </a:r>
          </a:p>
        </p:txBody>
      </p:sp>
      <p:sp>
        <p:nvSpPr>
          <p:cNvPr id="4" name="Slide Number Placeholder 3"/>
          <p:cNvSpPr>
            <a:spLocks noGrp="1"/>
          </p:cNvSpPr>
          <p:nvPr>
            <p:ph type="sldNum" sz="quarter" idx="12"/>
          </p:nvPr>
        </p:nvSpPr>
        <p:spPr/>
        <p:txBody>
          <a:bodyPr/>
          <a:lstStyle/>
          <a:p>
            <a:fld id="{9700413F-1344-4460-B48D-01142CEE9783}" type="slidenum">
              <a:rPr lang="en-US" smtClean="0"/>
              <a:pPr/>
              <a:t>12</a:t>
            </a:fld>
            <a:endParaRPr lang="en-US"/>
          </a:p>
        </p:txBody>
      </p:sp>
    </p:spTree>
    <p:extLst>
      <p:ext uri="{BB962C8B-B14F-4D97-AF65-F5344CB8AC3E}">
        <p14:creationId xmlns:p14="http://schemas.microsoft.com/office/powerpoint/2010/main" val="732326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5187"/>
          </a:xfrm>
        </p:spPr>
        <p:txBody>
          <a:bodyPr/>
          <a:lstStyle/>
          <a:p>
            <a:r>
              <a:rPr lang="en-US" dirty="0"/>
              <a:t>Challenges </a:t>
            </a:r>
          </a:p>
        </p:txBody>
      </p:sp>
      <p:sp>
        <p:nvSpPr>
          <p:cNvPr id="3" name="Content Placeholder 2"/>
          <p:cNvSpPr>
            <a:spLocks noGrp="1"/>
          </p:cNvSpPr>
          <p:nvPr>
            <p:ph idx="1"/>
          </p:nvPr>
        </p:nvSpPr>
        <p:spPr/>
        <p:txBody>
          <a:bodyPr/>
          <a:lstStyle/>
          <a:p>
            <a:endParaRPr lang="en-US" sz="1800" dirty="0"/>
          </a:p>
          <a:p>
            <a:r>
              <a:rPr lang="en-US" sz="1800" dirty="0"/>
              <a:t>While hemp is legal under federal law and therefore like any other business that seeks bankruptcy court protection there may still be issues.</a:t>
            </a:r>
          </a:p>
          <a:p>
            <a:endParaRPr lang="en-US" sz="1800" dirty="0"/>
          </a:p>
          <a:p>
            <a:r>
              <a:rPr lang="en-US" sz="1800" dirty="0"/>
              <a:t>Many farmers use feminized seeds an clones to maximize the CBD. Currently the gold standard is 10% of the plant contains CBD.</a:t>
            </a:r>
          </a:p>
          <a:p>
            <a:endParaRPr lang="en-US" sz="1800" dirty="0"/>
          </a:p>
          <a:p>
            <a:r>
              <a:rPr lang="en-US" sz="1800" dirty="0"/>
              <a:t>This means that 90% of the plant contains other cannabinols some of which may be THC delta 9. </a:t>
            </a:r>
          </a:p>
          <a:p>
            <a:endParaRPr lang="en-US" sz="1800" dirty="0"/>
          </a:p>
          <a:p>
            <a:r>
              <a:rPr lang="en-US" sz="1800" dirty="0"/>
              <a:t>Producers generally want only the CBD so they process most if not all of the cannabinols, including THC delta 9, out of the final product. </a:t>
            </a:r>
          </a:p>
          <a:p>
            <a:endParaRPr lang="en-US" sz="1800" dirty="0"/>
          </a:p>
          <a:p>
            <a:pPr marL="0" indent="0">
              <a:buNone/>
            </a:pPr>
            <a:endParaRPr lang="en-US" sz="1800" dirty="0"/>
          </a:p>
        </p:txBody>
      </p:sp>
      <p:sp>
        <p:nvSpPr>
          <p:cNvPr id="4" name="Footer Placeholder 3"/>
          <p:cNvSpPr>
            <a:spLocks noGrp="1"/>
          </p:cNvSpPr>
          <p:nvPr>
            <p:ph type="ftr" sz="quarter" idx="11"/>
          </p:nvPr>
        </p:nvSpPr>
        <p:spPr/>
        <p:txBody>
          <a:bodyPr/>
          <a:lstStyle/>
          <a:p>
            <a:r>
              <a:rPr lang="en-US"/>
              <a:t>© 2019 Hall Estill All Rights Reserved </a:t>
            </a:r>
          </a:p>
        </p:txBody>
      </p:sp>
      <p:sp>
        <p:nvSpPr>
          <p:cNvPr id="5" name="Slide Number Placeholder 4"/>
          <p:cNvSpPr>
            <a:spLocks noGrp="1"/>
          </p:cNvSpPr>
          <p:nvPr>
            <p:ph type="sldNum" sz="quarter" idx="12"/>
          </p:nvPr>
        </p:nvSpPr>
        <p:spPr/>
        <p:txBody>
          <a:bodyPr/>
          <a:lstStyle/>
          <a:p>
            <a:fld id="{8216F486-0CFC-44B8-ABC6-7675E0B75693}" type="slidenum">
              <a:rPr lang="en-US" smtClean="0"/>
              <a:t>13</a:t>
            </a:fld>
            <a:endParaRPr lang="en-US"/>
          </a:p>
        </p:txBody>
      </p:sp>
    </p:spTree>
    <p:extLst>
      <p:ext uri="{BB962C8B-B14F-4D97-AF65-F5344CB8AC3E}">
        <p14:creationId xmlns:p14="http://schemas.microsoft.com/office/powerpoint/2010/main" val="1161518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dirty="0"/>
              <a:t>Challenges </a:t>
            </a:r>
          </a:p>
        </p:txBody>
      </p:sp>
      <p:sp>
        <p:nvSpPr>
          <p:cNvPr id="3" name="Content Placeholder 2"/>
          <p:cNvSpPr>
            <a:spLocks noGrp="1"/>
          </p:cNvSpPr>
          <p:nvPr>
            <p:ph idx="1"/>
          </p:nvPr>
        </p:nvSpPr>
        <p:spPr/>
        <p:txBody>
          <a:bodyPr>
            <a:normAutofit fontScale="85000" lnSpcReduction="20000"/>
          </a:bodyPr>
          <a:lstStyle>
            <a:defPPr>
              <a:defRPr kern="1200" smtId="4294967295"/>
            </a:defPPr>
          </a:lstStyle>
          <a:p>
            <a:r>
              <a:rPr lang="en-US" altLang="en-US" dirty="0">
                <a:cs typeface="Times New Roman" panose="02020603050405020304" pitchFamily="18" charset="0"/>
              </a:rPr>
              <a:t>Some of these businesses sell the THC which has been processed out of the biomass, which would be illegal under federal law.</a:t>
            </a:r>
          </a:p>
          <a:p>
            <a:endParaRPr lang="en-US" altLang="en-US" dirty="0">
              <a:cs typeface="Times New Roman" panose="02020603050405020304" pitchFamily="18" charset="0"/>
            </a:endParaRPr>
          </a:p>
          <a:p>
            <a:r>
              <a:rPr lang="en-US" altLang="en-US" dirty="0">
                <a:cs typeface="Times New Roman" panose="02020603050405020304" pitchFamily="18" charset="0"/>
              </a:rPr>
              <a:t>Then there is the problem of whether a Chapter 12 debtor does not properly dispose of the hemp if any of the plant or biomass is “hot” i.e. more then .3% THC? Does this expose the Trustee to liability? </a:t>
            </a:r>
          </a:p>
          <a:p>
            <a:endParaRPr lang="en-US" altLang="en-US" dirty="0">
              <a:cs typeface="Times New Roman" panose="02020603050405020304" pitchFamily="18" charset="0"/>
            </a:endParaRPr>
          </a:p>
          <a:p>
            <a:r>
              <a:rPr lang="en-US" altLang="en-US" dirty="0">
                <a:cs typeface="Times New Roman" panose="02020603050405020304" pitchFamily="18" charset="0"/>
              </a:rPr>
              <a:t>Some states currently require a farmer, where there are a handful of hot plants, to cut down and dispose of the entire crop. What kind of impact would that have on a Chapter 12 plan?</a:t>
            </a:r>
          </a:p>
          <a:p>
            <a:endParaRPr lang="en-US" altLang="en-US" dirty="0">
              <a:cs typeface="Times New Roman" panose="02020603050405020304" pitchFamily="18" charset="0"/>
            </a:endParaRPr>
          </a:p>
          <a:p>
            <a:r>
              <a:rPr lang="en-US" altLang="en-US" dirty="0">
                <a:cs typeface="Times New Roman" panose="02020603050405020304" pitchFamily="18" charset="0"/>
              </a:rPr>
              <a:t>If bankruptcy is not an option then a hemp business would need to look to state law.</a:t>
            </a:r>
          </a:p>
          <a:p>
            <a:endParaRPr lang="en-US" altLang="en-US" dirty="0">
              <a:cs typeface="Times New Roman" panose="02020603050405020304" pitchFamily="18" charset="0"/>
            </a:endParaRPr>
          </a:p>
          <a:p>
            <a:r>
              <a:rPr lang="en-US" altLang="en-US" dirty="0">
                <a:cs typeface="Times New Roman" panose="02020603050405020304" pitchFamily="18" charset="0"/>
              </a:rPr>
              <a:t>Which brings me to receiverships.  </a:t>
            </a:r>
          </a:p>
          <a:p>
            <a:pPr marL="0" indent="0">
              <a:buNone/>
            </a:pPr>
            <a:endParaRPr lang="en-US" altLang="en-US" dirty="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8216F486-0CFC-44B8-ABC6-7675E0B75693}" type="slidenum">
              <a:rPr lang="en-US" smtClean="0">
                <a:solidFill>
                  <a:srgbClr val="000000"/>
                </a:solidFill>
              </a:rPr>
              <a:pPr/>
              <a:t>14</a:t>
            </a:fld>
            <a:endParaRPr lang="en-US">
              <a:solidFill>
                <a:srgbClr val="000000"/>
              </a:solidFill>
            </a:endParaRPr>
          </a:p>
        </p:txBody>
      </p:sp>
      <p:sp>
        <p:nvSpPr>
          <p:cNvPr id="4" name="Footer Placeholder 3"/>
          <p:cNvSpPr>
            <a:spLocks noGrp="1"/>
          </p:cNvSpPr>
          <p:nvPr>
            <p:ph type="ftr" sz="quarter" idx="11"/>
          </p:nvPr>
        </p:nvSpPr>
        <p:spPr/>
        <p:txBody>
          <a:bodyPr/>
          <a:lstStyle/>
          <a:p>
            <a:r>
              <a:rPr lang="en-US">
                <a:solidFill>
                  <a:srgbClr val="000000"/>
                </a:solidFill>
              </a:rPr>
              <a:t>© 2019 Hall Estill All Rights Reserved </a:t>
            </a:r>
          </a:p>
        </p:txBody>
      </p:sp>
    </p:spTree>
    <p:extLst>
      <p:ext uri="{BB962C8B-B14F-4D97-AF65-F5344CB8AC3E}">
        <p14:creationId xmlns:p14="http://schemas.microsoft.com/office/powerpoint/2010/main" val="269593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Receiverships for a Cannabis Business</a:t>
            </a:r>
          </a:p>
        </p:txBody>
      </p:sp>
      <p:sp>
        <p:nvSpPr>
          <p:cNvPr id="3" name="Content Placeholder 2"/>
          <p:cNvSpPr>
            <a:spLocks noGrp="1"/>
          </p:cNvSpPr>
          <p:nvPr>
            <p:ph idx="1"/>
          </p:nvPr>
        </p:nvSpPr>
        <p:spPr/>
        <p:txBody>
          <a:bodyPr/>
          <a:lstStyle/>
          <a:p>
            <a:r>
              <a:rPr lang="en-US" dirty="0"/>
              <a:t>All states have some form of a statutory scheme for receiverships</a:t>
            </a:r>
          </a:p>
          <a:p>
            <a:endParaRPr lang="en-US" dirty="0"/>
          </a:p>
          <a:p>
            <a:r>
              <a:rPr lang="en-US" dirty="0"/>
              <a:t>But when it comes to receiverships for cannabis businesses its not always easy to have a receiver appointed</a:t>
            </a:r>
          </a:p>
          <a:p>
            <a:endParaRPr lang="en-US" dirty="0"/>
          </a:p>
          <a:p>
            <a:r>
              <a:rPr lang="en-US" dirty="0"/>
              <a:t>Colorado</a:t>
            </a:r>
          </a:p>
          <a:p>
            <a:pPr lvl="1"/>
            <a:r>
              <a:rPr lang="en-US" dirty="0"/>
              <a:t>Allows receivers to be appointed to take over an run a marijuana business but they have to licensed by the State’s regulatory body for overseeing marijuana. </a:t>
            </a:r>
            <a:r>
              <a:rPr lang="en-US" i="1" dirty="0"/>
              <a:t>Yates v Hartman</a:t>
            </a:r>
            <a:r>
              <a:rPr lang="en-US" dirty="0"/>
              <a:t>, 2018 COA 31, (Colo. App. 2018)</a:t>
            </a:r>
          </a:p>
        </p:txBody>
      </p:sp>
      <p:sp>
        <p:nvSpPr>
          <p:cNvPr id="4" name="Slide Number Placeholder 3"/>
          <p:cNvSpPr>
            <a:spLocks noGrp="1"/>
          </p:cNvSpPr>
          <p:nvPr>
            <p:ph type="sldNum" sz="quarter" idx="12"/>
          </p:nvPr>
        </p:nvSpPr>
        <p:spPr/>
        <p:txBody>
          <a:bodyPr/>
          <a:lstStyle/>
          <a:p>
            <a:fld id="{9700413F-1344-4460-B48D-01142CEE9783}" type="slidenum">
              <a:rPr lang="en-US" smtClean="0"/>
              <a:pPr/>
              <a:t>15</a:t>
            </a:fld>
            <a:endParaRPr lang="en-US"/>
          </a:p>
        </p:txBody>
      </p:sp>
    </p:spTree>
    <p:extLst>
      <p:ext uri="{BB962C8B-B14F-4D97-AF65-F5344CB8AC3E}">
        <p14:creationId xmlns:p14="http://schemas.microsoft.com/office/powerpoint/2010/main" val="2191388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Colorado Licensing Requirements are difficult to navigate and expensive, for example…</a:t>
            </a:r>
          </a:p>
          <a:p>
            <a:endParaRPr lang="en-US" dirty="0"/>
          </a:p>
          <a:p>
            <a:pPr lvl="1"/>
            <a:r>
              <a:rPr lang="en-US" dirty="0"/>
              <a:t>A retail marijuana cultivation facility license </a:t>
            </a:r>
            <a:r>
              <a:rPr lang="en-US" b="1" dirty="0"/>
              <a:t>may be issued only to a person who cultivates retail marijuana for sale and distribution </a:t>
            </a:r>
            <a:r>
              <a:rPr lang="en-US" dirty="0"/>
              <a:t>to licensed retail marijuana stores, retail marijuana products manufacturing licensees, or other retail marijuana cultivation facilities. (Colorado Retail Marijuana Code 14-12-403).</a:t>
            </a:r>
          </a:p>
          <a:p>
            <a:pPr lvl="1"/>
            <a:endParaRPr lang="en-US" dirty="0"/>
          </a:p>
          <a:p>
            <a:pPr lvl="1"/>
            <a:r>
              <a:rPr lang="en-US" dirty="0"/>
              <a:t>The application fee alone is $5000 and there are local jurisdiction fees on top of this. (CRMC 14-12-501)</a:t>
            </a:r>
          </a:p>
        </p:txBody>
      </p:sp>
      <p:sp>
        <p:nvSpPr>
          <p:cNvPr id="4" name="Slide Number Placeholder 3"/>
          <p:cNvSpPr>
            <a:spLocks noGrp="1"/>
          </p:cNvSpPr>
          <p:nvPr>
            <p:ph type="sldNum" sz="quarter" idx="12"/>
          </p:nvPr>
        </p:nvSpPr>
        <p:spPr/>
        <p:txBody>
          <a:bodyPr/>
          <a:lstStyle/>
          <a:p>
            <a:fld id="{9700413F-1344-4460-B48D-01142CEE9783}" type="slidenum">
              <a:rPr lang="en-US" smtClean="0"/>
              <a:pPr/>
              <a:t>16</a:t>
            </a:fld>
            <a:endParaRPr lang="en-US"/>
          </a:p>
        </p:txBody>
      </p:sp>
    </p:spTree>
    <p:extLst>
      <p:ext uri="{BB962C8B-B14F-4D97-AF65-F5344CB8AC3E}">
        <p14:creationId xmlns:p14="http://schemas.microsoft.com/office/powerpoint/2010/main" val="4101278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Receiverships for a Cannabis Business</a:t>
            </a:r>
          </a:p>
        </p:txBody>
      </p:sp>
      <p:sp>
        <p:nvSpPr>
          <p:cNvPr id="3" name="Content Placeholder 2"/>
          <p:cNvSpPr>
            <a:spLocks noGrp="1"/>
          </p:cNvSpPr>
          <p:nvPr>
            <p:ph idx="1"/>
          </p:nvPr>
        </p:nvSpPr>
        <p:spPr/>
        <p:txBody>
          <a:bodyPr/>
          <a:lstStyle/>
          <a:p>
            <a:r>
              <a:rPr lang="en-US" dirty="0"/>
              <a:t>Many states have now made the appointment of a receiver much easier by providing for the right by a receiver to manage and operate a marijuana business without having to separately obtain a MM license from the state. For example-</a:t>
            </a:r>
          </a:p>
          <a:p>
            <a:endParaRPr lang="en-US" dirty="0"/>
          </a:p>
          <a:p>
            <a:r>
              <a:rPr lang="en-US" dirty="0"/>
              <a:t>Oregon</a:t>
            </a:r>
          </a:p>
          <a:p>
            <a:pPr lvl="1"/>
            <a:r>
              <a:rPr lang="en-US" dirty="0"/>
              <a:t>Has adopted regulations which allow for the receiver to be appointed as long as the receiver meets some very simple standards. </a:t>
            </a:r>
          </a:p>
          <a:p>
            <a:pPr lvl="2"/>
            <a:r>
              <a:rPr lang="en-US" dirty="0"/>
              <a:t> Proof that the person is the legal trustee, receiver for the business; and</a:t>
            </a:r>
          </a:p>
          <a:p>
            <a:pPr lvl="2"/>
            <a:endParaRPr lang="en-US" dirty="0"/>
          </a:p>
          <a:p>
            <a:pPr lvl="2"/>
            <a:r>
              <a:rPr lang="en-US" dirty="0"/>
              <a:t>A written request for authority to operate as a trustee or receiver, listing the address and telephone number of the trustee, receiver or personal representative.</a:t>
            </a:r>
          </a:p>
        </p:txBody>
      </p:sp>
      <p:sp>
        <p:nvSpPr>
          <p:cNvPr id="4" name="Slide Number Placeholder 3"/>
          <p:cNvSpPr>
            <a:spLocks noGrp="1"/>
          </p:cNvSpPr>
          <p:nvPr>
            <p:ph type="sldNum" sz="quarter" idx="12"/>
          </p:nvPr>
        </p:nvSpPr>
        <p:spPr/>
        <p:txBody>
          <a:bodyPr/>
          <a:lstStyle/>
          <a:p>
            <a:fld id="{9700413F-1344-4460-B48D-01142CEE9783}" type="slidenum">
              <a:rPr lang="en-US" smtClean="0"/>
              <a:pPr/>
              <a:t>17</a:t>
            </a:fld>
            <a:endParaRPr lang="en-US"/>
          </a:p>
        </p:txBody>
      </p:sp>
    </p:spTree>
    <p:extLst>
      <p:ext uri="{BB962C8B-B14F-4D97-AF65-F5344CB8AC3E}">
        <p14:creationId xmlns:p14="http://schemas.microsoft.com/office/powerpoint/2010/main" val="2782988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Oklahoma SB 532</a:t>
            </a:r>
          </a:p>
        </p:txBody>
      </p:sp>
      <p:sp>
        <p:nvSpPr>
          <p:cNvPr id="3" name="Content Placeholder 2"/>
          <p:cNvSpPr>
            <a:spLocks noGrp="1"/>
          </p:cNvSpPr>
          <p:nvPr>
            <p:ph idx="1"/>
          </p:nvPr>
        </p:nvSpPr>
        <p:spPr/>
        <p:txBody>
          <a:bodyPr/>
          <a:lstStyle/>
          <a:p>
            <a:r>
              <a:rPr lang="en-US" dirty="0"/>
              <a:t>Andy Turner, a colleague of mine in Tulsa, drafted legislation for the appointment of a receiver for the purpose of making it simpler to have a receiver appointed for a medical marijuana business.</a:t>
            </a:r>
          </a:p>
          <a:p>
            <a:endParaRPr lang="en-US" dirty="0"/>
          </a:p>
          <a:p>
            <a:r>
              <a:rPr lang="en-US" dirty="0"/>
              <a:t>Codified as 12 O.S. Section 1560 the new law allows for creditors of a medical marijuana business, be it a dispensary, grow operation or extraction company, to have receiver appointed to run the business during the pendency of the receivership. </a:t>
            </a:r>
          </a:p>
          <a:p>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18</a:t>
            </a:fld>
            <a:endParaRPr lang="en-US"/>
          </a:p>
        </p:txBody>
      </p:sp>
    </p:spTree>
    <p:extLst>
      <p:ext uri="{BB962C8B-B14F-4D97-AF65-F5344CB8AC3E}">
        <p14:creationId xmlns:p14="http://schemas.microsoft.com/office/powerpoint/2010/main" val="324177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Oklahoma SB 532 </a:t>
            </a:r>
          </a:p>
        </p:txBody>
      </p:sp>
      <p:sp>
        <p:nvSpPr>
          <p:cNvPr id="3" name="Content Placeholder 2"/>
          <p:cNvSpPr>
            <a:spLocks noGrp="1"/>
          </p:cNvSpPr>
          <p:nvPr>
            <p:ph idx="1"/>
          </p:nvPr>
        </p:nvSpPr>
        <p:spPr/>
        <p:txBody>
          <a:bodyPr/>
          <a:lstStyle/>
          <a:p>
            <a:r>
              <a:rPr lang="en-US" dirty="0"/>
              <a:t>In order to continue the operation of the MMJ business all the receiver has to do is submit to the Oklahoma Medical Marijuana Authority (“OMMA” ) proof that the he or she meets the requirements to hold a MMJ license under Oklahoma law.</a:t>
            </a:r>
          </a:p>
          <a:p>
            <a:endParaRPr lang="en-US" dirty="0"/>
          </a:p>
          <a:p>
            <a:r>
              <a:rPr lang="en-US" dirty="0"/>
              <a:t>There are no additional fees for this transition other than the normal fees that OMMA charges.</a:t>
            </a:r>
          </a:p>
          <a:p>
            <a:endParaRPr lang="en-US" dirty="0"/>
          </a:p>
          <a:p>
            <a:r>
              <a:rPr lang="en-US" dirty="0"/>
              <a:t>This same rules apply to persons that are deceased, who become insolvent or who file for bankruptcy.</a:t>
            </a:r>
          </a:p>
        </p:txBody>
      </p:sp>
      <p:sp>
        <p:nvSpPr>
          <p:cNvPr id="4" name="Slide Number Placeholder 3"/>
          <p:cNvSpPr>
            <a:spLocks noGrp="1"/>
          </p:cNvSpPr>
          <p:nvPr>
            <p:ph type="sldNum" sz="quarter" idx="12"/>
          </p:nvPr>
        </p:nvSpPr>
        <p:spPr/>
        <p:txBody>
          <a:bodyPr/>
          <a:lstStyle/>
          <a:p>
            <a:fld id="{9700413F-1344-4460-B48D-01142CEE9783}" type="slidenum">
              <a:rPr lang="en-US" smtClean="0"/>
              <a:pPr/>
              <a:t>19</a:t>
            </a:fld>
            <a:endParaRPr lang="en-US"/>
          </a:p>
        </p:txBody>
      </p:sp>
    </p:spTree>
    <p:extLst>
      <p:ext uri="{BB962C8B-B14F-4D97-AF65-F5344CB8AC3E}">
        <p14:creationId xmlns:p14="http://schemas.microsoft.com/office/powerpoint/2010/main" val="174445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is Big Business</a:t>
            </a:r>
          </a:p>
        </p:txBody>
      </p:sp>
      <p:sp>
        <p:nvSpPr>
          <p:cNvPr id="3" name="Content Placeholder 2"/>
          <p:cNvSpPr>
            <a:spLocks noGrp="1"/>
          </p:cNvSpPr>
          <p:nvPr>
            <p:ph idx="1"/>
          </p:nvPr>
        </p:nvSpPr>
        <p:spPr/>
        <p:txBody>
          <a:bodyPr/>
          <a:lstStyle/>
          <a:p>
            <a:r>
              <a:rPr lang="en-US" dirty="0"/>
              <a:t>Per the US Census data for 2018 Oklahoma’s population was 3,943,000</a:t>
            </a:r>
          </a:p>
          <a:p>
            <a:endParaRPr lang="en-US" dirty="0"/>
          </a:p>
          <a:p>
            <a:r>
              <a:rPr lang="en-US" dirty="0"/>
              <a:t>Per the Oklahoma Medical Marijuana Authority on 7/29/18 there had been issued</a:t>
            </a:r>
          </a:p>
          <a:p>
            <a:pPr lvl="1"/>
            <a:r>
              <a:rPr lang="en-US" dirty="0"/>
              <a:t>170,404 patient licenses</a:t>
            </a:r>
          </a:p>
          <a:p>
            <a:pPr lvl="1"/>
            <a:r>
              <a:rPr lang="en-US" dirty="0"/>
              <a:t>3,733 grow licenses</a:t>
            </a:r>
          </a:p>
          <a:p>
            <a:pPr lvl="1"/>
            <a:r>
              <a:rPr lang="en-US" dirty="0"/>
              <a:t>1,708 dispensary licenses</a:t>
            </a:r>
          </a:p>
          <a:p>
            <a:pPr lvl="1"/>
            <a:r>
              <a:rPr lang="en-US" dirty="0"/>
              <a:t>984 processor licenses</a:t>
            </a:r>
          </a:p>
          <a:p>
            <a:pPr lvl="1"/>
            <a:r>
              <a:rPr lang="en-US" dirty="0"/>
              <a:t>Total 6,425 MMJ businesses were started since September of 2018</a:t>
            </a:r>
          </a:p>
        </p:txBody>
      </p:sp>
      <p:sp>
        <p:nvSpPr>
          <p:cNvPr id="4" name="Slide Number Placeholder 3"/>
          <p:cNvSpPr>
            <a:spLocks noGrp="1"/>
          </p:cNvSpPr>
          <p:nvPr>
            <p:ph type="sldNum" sz="quarter" idx="12"/>
          </p:nvPr>
        </p:nvSpPr>
        <p:spPr/>
        <p:txBody>
          <a:bodyPr/>
          <a:lstStyle/>
          <a:p>
            <a:fld id="{9700413F-1344-4460-B48D-01142CEE9783}" type="slidenum">
              <a:rPr lang="en-US" smtClean="0"/>
              <a:pPr/>
              <a:t>2</a:t>
            </a:fld>
            <a:endParaRPr lang="en-US"/>
          </a:p>
        </p:txBody>
      </p:sp>
    </p:spTree>
    <p:extLst>
      <p:ext uri="{BB962C8B-B14F-4D97-AF65-F5344CB8AC3E}">
        <p14:creationId xmlns:p14="http://schemas.microsoft.com/office/powerpoint/2010/main" val="3196687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Oklahoma MMJ Requirements </a:t>
            </a:r>
          </a:p>
        </p:txBody>
      </p:sp>
      <p:sp>
        <p:nvSpPr>
          <p:cNvPr id="3" name="Content Placeholder 2"/>
          <p:cNvSpPr>
            <a:spLocks noGrp="1"/>
          </p:cNvSpPr>
          <p:nvPr>
            <p:ph idx="1"/>
          </p:nvPr>
        </p:nvSpPr>
        <p:spPr/>
        <p:txBody>
          <a:bodyPr/>
          <a:lstStyle/>
          <a:p>
            <a:r>
              <a:rPr lang="en-US" dirty="0"/>
              <a:t>Applicants must be 25 or older.</a:t>
            </a:r>
          </a:p>
          <a:p>
            <a:endParaRPr lang="en-US" dirty="0"/>
          </a:p>
          <a:p>
            <a:r>
              <a:rPr lang="en-US" dirty="0"/>
              <a:t>Must be an Oklahoma resident.</a:t>
            </a:r>
          </a:p>
          <a:p>
            <a:endParaRPr lang="en-US" dirty="0"/>
          </a:p>
          <a:p>
            <a:r>
              <a:rPr lang="en-US" dirty="0"/>
              <a:t>All owners must provide a background check; nonviolent felony convictions in the last two years and any other felony conviction in the last five years for any owner will disqualify the applicant.</a:t>
            </a:r>
          </a:p>
          <a:p>
            <a:pPr marL="0" indent="0">
              <a:buNone/>
            </a:pPr>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20</a:t>
            </a:fld>
            <a:endParaRPr lang="en-US"/>
          </a:p>
        </p:txBody>
      </p:sp>
    </p:spTree>
    <p:extLst>
      <p:ext uri="{BB962C8B-B14F-4D97-AF65-F5344CB8AC3E}">
        <p14:creationId xmlns:p14="http://schemas.microsoft.com/office/powerpoint/2010/main" val="2004647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Receiverships for a Cannabis Business</a:t>
            </a:r>
          </a:p>
        </p:txBody>
      </p:sp>
      <p:sp>
        <p:nvSpPr>
          <p:cNvPr id="3" name="Content Placeholder 2"/>
          <p:cNvSpPr>
            <a:spLocks noGrp="1"/>
          </p:cNvSpPr>
          <p:nvPr>
            <p:ph idx="1"/>
          </p:nvPr>
        </p:nvSpPr>
        <p:spPr/>
        <p:txBody>
          <a:bodyPr/>
          <a:lstStyle/>
          <a:p>
            <a:r>
              <a:rPr lang="en-US" dirty="0"/>
              <a:t>Challenges in choosing the receivership option</a:t>
            </a:r>
          </a:p>
          <a:p>
            <a:endParaRPr lang="en-US" dirty="0"/>
          </a:p>
          <a:p>
            <a:pPr lvl="1"/>
            <a:r>
              <a:rPr lang="en-US" dirty="0"/>
              <a:t>A receiver is often looking out for the best interest of the creditors that have selected him and not the debtor. Bankruptcy allows for the debtor to reorganize while the creditors are held at bay.</a:t>
            </a:r>
          </a:p>
          <a:p>
            <a:pPr lvl="1"/>
            <a:r>
              <a:rPr lang="en-US" dirty="0"/>
              <a:t>State receivership laws are not as well developed as federal bankruptcy laws creating uncertainty. </a:t>
            </a:r>
          </a:p>
          <a:p>
            <a:pPr lvl="1"/>
            <a:r>
              <a:rPr lang="en-US" dirty="0"/>
              <a:t>Many state court judges are unfamiliar with receiverships for marijuana businesses.</a:t>
            </a:r>
          </a:p>
          <a:p>
            <a:pPr lvl="1"/>
            <a:r>
              <a:rPr lang="en-US" dirty="0"/>
              <a:t>And its expensive, anywhere from $10,000 a month to $40,000 a month for more complex cases</a:t>
            </a:r>
          </a:p>
          <a:p>
            <a:pPr lvl="1"/>
            <a:endParaRPr lang="en-US" dirty="0"/>
          </a:p>
          <a:p>
            <a:pPr marL="671512" lvl="2" indent="0">
              <a:buNone/>
            </a:pPr>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21</a:t>
            </a:fld>
            <a:endParaRPr lang="en-US"/>
          </a:p>
        </p:txBody>
      </p:sp>
    </p:spTree>
    <p:extLst>
      <p:ext uri="{BB962C8B-B14F-4D97-AF65-F5344CB8AC3E}">
        <p14:creationId xmlns:p14="http://schemas.microsoft.com/office/powerpoint/2010/main" val="3856887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093787"/>
          </a:xfrm>
        </p:spPr>
        <p:txBody>
          <a:bodyPr/>
          <a:lstStyle/>
          <a:p>
            <a:r>
              <a:rPr lang="en-US" dirty="0"/>
              <a:t>Bankruptcy is not an Option for Marijuana Businesses</a:t>
            </a:r>
          </a:p>
        </p:txBody>
      </p:sp>
      <p:sp>
        <p:nvSpPr>
          <p:cNvPr id="3" name="Content Placeholder 2"/>
          <p:cNvSpPr>
            <a:spLocks noGrp="1"/>
          </p:cNvSpPr>
          <p:nvPr>
            <p:ph idx="1"/>
          </p:nvPr>
        </p:nvSpPr>
        <p:spPr/>
        <p:txBody>
          <a:bodyPr/>
          <a:lstStyle/>
          <a:p>
            <a:r>
              <a:rPr lang="en-US" sz="1800" dirty="0"/>
              <a:t>The Tenth Circuit Bankruptcy Appellate Panel in </a:t>
            </a:r>
            <a:r>
              <a:rPr lang="en-US" sz="1800" i="1" dirty="0"/>
              <a:t>Arenas v. United States Trustee </a:t>
            </a:r>
            <a:r>
              <a:rPr lang="en-US" sz="1800" dirty="0"/>
              <a:t>(In re Arenas), 535 B.R. 845 (10th Cir. B.A.P. 2015), affirmed the dismissal of a chapter 7 debtors’ case determined  that a debtor in the marijuana business could not obtain relief in the federal bankruptcy court.</a:t>
            </a:r>
          </a:p>
          <a:p>
            <a:endParaRPr lang="en-US" dirty="0"/>
          </a:p>
          <a:p>
            <a:r>
              <a:rPr lang="en-US" sz="1800" dirty="0"/>
              <a:t>In </a:t>
            </a:r>
            <a:r>
              <a:rPr lang="en-US" sz="1800" i="1" dirty="0"/>
              <a:t>In Re Basrah Custom Design, Inc., </a:t>
            </a:r>
            <a:r>
              <a:rPr lang="en-US" sz="1800" dirty="0"/>
              <a:t>2019 WL 2202742 (Bankr. E.D. Mich. May 21, 2019), the court dismissed a bankruptcy case filed by a company which was not in the marijuana business itself but whose principal had, in the name of the corporation, leased property he owned to a company which operated a medical marijuana dispensary. Such a business was legal under Michigan law but not federal law.</a:t>
            </a:r>
          </a:p>
          <a:p>
            <a:endParaRPr lang="en-US" sz="1800"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3</a:t>
            </a:fld>
            <a:endParaRPr lang="en-US"/>
          </a:p>
        </p:txBody>
      </p:sp>
    </p:spTree>
    <p:extLst>
      <p:ext uri="{BB962C8B-B14F-4D97-AF65-F5344CB8AC3E}">
        <p14:creationId xmlns:p14="http://schemas.microsoft.com/office/powerpoint/2010/main" val="164110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1800" dirty="0"/>
          </a:p>
          <a:p>
            <a:endParaRPr lang="en-US" sz="1800" dirty="0"/>
          </a:p>
          <a:p>
            <a:r>
              <a:rPr lang="en-US" sz="1800" dirty="0"/>
              <a:t>Clifford J. White III, Director of the U.S. Trustee Program, Clifford J. White, told a congressional subcommittee that debtors with assets or income derived from marijuana may not proceed through the bankruptcy system.</a:t>
            </a:r>
          </a:p>
          <a:p>
            <a:endParaRPr lang="en-US" dirty="0"/>
          </a:p>
          <a:p>
            <a:r>
              <a:rPr lang="en-US" sz="1800" dirty="0"/>
              <a:t>Since 2010 the US Trustee Program filed 88 enforcement actions against marijuana or marijuana related businesses. In 2015 and 2016 there were 20 actions filed. In 2017 there were 29 and in 2018 there were 24.</a:t>
            </a:r>
          </a:p>
          <a:p>
            <a:endParaRPr lang="en-US" dirty="0"/>
          </a:p>
          <a:p>
            <a:r>
              <a:rPr lang="en-US" dirty="0"/>
              <a:t>Does this prohibition extend to hemp?</a:t>
            </a:r>
          </a:p>
          <a:p>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4</a:t>
            </a:fld>
            <a:endParaRPr lang="en-US"/>
          </a:p>
        </p:txBody>
      </p:sp>
    </p:spTree>
    <p:extLst>
      <p:ext uri="{BB962C8B-B14F-4D97-AF65-F5344CB8AC3E}">
        <p14:creationId xmlns:p14="http://schemas.microsoft.com/office/powerpoint/2010/main" val="239633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Hemp and Hemp products</a:t>
            </a:r>
          </a:p>
        </p:txBody>
      </p:sp>
      <p:sp>
        <p:nvSpPr>
          <p:cNvPr id="3" name="Content Placeholder 2"/>
          <p:cNvSpPr>
            <a:spLocks noGrp="1"/>
          </p:cNvSpPr>
          <p:nvPr>
            <p:ph idx="1"/>
          </p:nvPr>
        </p:nvSpPr>
        <p:spPr/>
        <p:txBody>
          <a:bodyPr/>
          <a:lstStyle/>
          <a:p>
            <a:r>
              <a:rPr lang="en-US" dirty="0"/>
              <a:t>Cannabis is a genus of flowering plants, which consists of two primary species: </a:t>
            </a:r>
            <a:r>
              <a:rPr lang="en-US" i="1" dirty="0"/>
              <a:t>Cannabis sativa</a:t>
            </a:r>
            <a:r>
              <a:rPr lang="en-US" dirty="0"/>
              <a:t> and </a:t>
            </a:r>
            <a:r>
              <a:rPr lang="en-US" i="1" dirty="0"/>
              <a:t>Cannabis </a:t>
            </a:r>
            <a:r>
              <a:rPr lang="en-US" i="1" dirty="0" err="1"/>
              <a:t>indica</a:t>
            </a:r>
            <a:r>
              <a:rPr lang="en-US" dirty="0"/>
              <a:t>. Within these two categories are hundreds of different strains</a:t>
            </a:r>
          </a:p>
          <a:p>
            <a:endParaRPr lang="en-US" dirty="0"/>
          </a:p>
          <a:p>
            <a:r>
              <a:rPr lang="en-US" dirty="0"/>
              <a:t>While hemp and marijuana are regularly referred to as Cannabis, they actually very distinct.</a:t>
            </a:r>
          </a:p>
          <a:p>
            <a:endParaRPr lang="en-US" i="1" dirty="0"/>
          </a:p>
          <a:p>
            <a:r>
              <a:rPr lang="en-US" i="1" dirty="0"/>
              <a:t>“Hemp”</a:t>
            </a:r>
            <a:r>
              <a:rPr lang="en-US" dirty="0"/>
              <a:t> is Cannabis that contains THC delta 9 of less than 0.3% content by dry weight. </a:t>
            </a:r>
          </a:p>
          <a:p>
            <a:pPr marL="0" indent="0">
              <a:buNone/>
            </a:pPr>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5</a:t>
            </a:fld>
            <a:endParaRPr lang="en-US"/>
          </a:p>
        </p:txBody>
      </p:sp>
      <p:pic>
        <p:nvPicPr>
          <p:cNvPr id="5" name="Picture 4"/>
          <p:cNvPicPr>
            <a:picLocks noChangeAspect="1"/>
          </p:cNvPicPr>
          <p:nvPr/>
        </p:nvPicPr>
        <p:blipFill>
          <a:blip r:embed="rId2"/>
          <a:stretch>
            <a:fillRect/>
          </a:stretch>
        </p:blipFill>
        <p:spPr>
          <a:xfrm>
            <a:off x="3810000" y="4719680"/>
            <a:ext cx="1743075" cy="1162050"/>
          </a:xfrm>
          <a:prstGeom prst="rect">
            <a:avLst/>
          </a:prstGeom>
        </p:spPr>
      </p:pic>
    </p:spTree>
    <p:extLst>
      <p:ext uri="{BB962C8B-B14F-4D97-AF65-F5344CB8AC3E}">
        <p14:creationId xmlns:p14="http://schemas.microsoft.com/office/powerpoint/2010/main" val="1140681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“Marijuana” contains higher THC levels. </a:t>
            </a:r>
          </a:p>
          <a:p>
            <a:endParaRPr lang="en-US" dirty="0"/>
          </a:p>
          <a:p>
            <a:pPr marL="0" indent="0">
              <a:buNone/>
            </a:pPr>
            <a:endParaRPr lang="en-US" dirty="0"/>
          </a:p>
          <a:p>
            <a:endParaRPr lang="en-US" dirty="0"/>
          </a:p>
          <a:p>
            <a:r>
              <a:rPr lang="en-US" dirty="0"/>
              <a:t>Both hemp and marijuana are remarkably similar in look, smell and  texture.</a:t>
            </a:r>
          </a:p>
          <a:p>
            <a:endParaRPr lang="en-US" dirty="0"/>
          </a:p>
          <a:p>
            <a:r>
              <a:rPr lang="en-US" dirty="0"/>
              <a:t>But there is currently a legal distinction between the two plants.</a:t>
            </a:r>
          </a:p>
          <a:p>
            <a:endParaRPr lang="en-US" dirty="0"/>
          </a:p>
        </p:txBody>
      </p:sp>
      <p:sp>
        <p:nvSpPr>
          <p:cNvPr id="4" name="Slide Number Placeholder 3"/>
          <p:cNvSpPr>
            <a:spLocks noGrp="1"/>
          </p:cNvSpPr>
          <p:nvPr>
            <p:ph type="sldNum" sz="quarter" idx="12"/>
          </p:nvPr>
        </p:nvSpPr>
        <p:spPr/>
        <p:txBody>
          <a:bodyPr/>
          <a:lstStyle/>
          <a:p>
            <a:fld id="{9700413F-1344-4460-B48D-01142CEE9783}" type="slidenum">
              <a:rPr lang="en-US" smtClean="0"/>
              <a:pPr/>
              <a:t>6</a:t>
            </a:fld>
            <a:endParaRPr lang="en-US"/>
          </a:p>
        </p:txBody>
      </p:sp>
      <p:pic>
        <p:nvPicPr>
          <p:cNvPr id="5" name="Picture 4"/>
          <p:cNvPicPr>
            <a:picLocks noChangeAspect="1"/>
          </p:cNvPicPr>
          <p:nvPr/>
        </p:nvPicPr>
        <p:blipFill>
          <a:blip r:embed="rId2"/>
          <a:stretch>
            <a:fillRect/>
          </a:stretch>
        </p:blipFill>
        <p:spPr>
          <a:xfrm>
            <a:off x="5562600" y="1371600"/>
            <a:ext cx="1933575" cy="1171575"/>
          </a:xfrm>
          <a:prstGeom prst="rect">
            <a:avLst/>
          </a:prstGeom>
        </p:spPr>
      </p:pic>
    </p:spTree>
    <p:extLst>
      <p:ext uri="{BB962C8B-B14F-4D97-AF65-F5344CB8AC3E}">
        <p14:creationId xmlns:p14="http://schemas.microsoft.com/office/powerpoint/2010/main" val="231630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Legislative Background</a:t>
            </a:r>
          </a:p>
        </p:txBody>
      </p:sp>
      <p:sp>
        <p:nvSpPr>
          <p:cNvPr id="3" name="Content Placeholder 2"/>
          <p:cNvSpPr>
            <a:spLocks noGrp="1"/>
          </p:cNvSpPr>
          <p:nvPr>
            <p:ph idx="1"/>
          </p:nvPr>
        </p:nvSpPr>
        <p:spPr/>
        <p:txBody>
          <a:bodyPr/>
          <a:lstStyle/>
          <a:p>
            <a:r>
              <a:rPr lang="en-US" sz="1800" dirty="0"/>
              <a:t>The 2014 Farm Bill allowed the cultivation of hemp on a state by state basis through pilot programs administered by universities under the auspices of the state agricultural departments. There was an ongoing debate within the Justice Department as to whether hemp and hemp products, particularly, were still on schedule 1 of the CSA.</a:t>
            </a:r>
          </a:p>
          <a:p>
            <a:pPr marL="0" indent="0">
              <a:buNone/>
            </a:pPr>
            <a:endParaRPr lang="en-US" sz="1800" dirty="0"/>
          </a:p>
          <a:p>
            <a:r>
              <a:rPr lang="en-US" sz="1800" dirty="0"/>
              <a:t>On December 12, 2018, Congress passed the 2018 Farm Bill, which was signed into law by President Trump the following week. The 2018 US Farm Bill has now legalized the commercial production of hemp and removed it from the Controlled Substances Act as long as it met the definition of “hemp”.</a:t>
            </a:r>
          </a:p>
          <a:p>
            <a:endParaRPr lang="en-US" sz="1800" dirty="0"/>
          </a:p>
          <a:p>
            <a:r>
              <a:rPr lang="en-US" sz="1800" dirty="0"/>
              <a:t>The 2018 Farm Bill defines hemp as the “plant cannabis sativa L. and any part of the plant with a delta-9 THC concentration of not more than 0.3 percent by dry weight”.</a:t>
            </a:r>
          </a:p>
          <a:p>
            <a:endParaRPr lang="en-US" sz="1800" dirty="0"/>
          </a:p>
          <a:p>
            <a:r>
              <a:rPr lang="en-US" sz="1800" dirty="0"/>
              <a:t>The Farm Bill requires the US Department of Agriculture develop federal regulations for states that do not want to be the primary regulator.</a:t>
            </a:r>
          </a:p>
        </p:txBody>
      </p:sp>
      <p:sp>
        <p:nvSpPr>
          <p:cNvPr id="5" name="Slide Number Placeholder 4"/>
          <p:cNvSpPr>
            <a:spLocks noGrp="1"/>
          </p:cNvSpPr>
          <p:nvPr>
            <p:ph type="sldNum" sz="quarter" idx="12"/>
          </p:nvPr>
        </p:nvSpPr>
        <p:spPr/>
        <p:txBody>
          <a:bodyPr/>
          <a:lstStyle/>
          <a:p>
            <a:fld id="{9700413F-1344-4460-B48D-01142CEE9783}"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Legislative Background</a:t>
            </a:r>
          </a:p>
        </p:txBody>
      </p:sp>
      <p:sp>
        <p:nvSpPr>
          <p:cNvPr id="3" name="Content Placeholder 2"/>
          <p:cNvSpPr>
            <a:spLocks noGrp="1"/>
          </p:cNvSpPr>
          <p:nvPr>
            <p:ph idx="1"/>
          </p:nvPr>
        </p:nvSpPr>
        <p:spPr/>
        <p:txBody>
          <a:bodyPr/>
          <a:lstStyle/>
          <a:p>
            <a:r>
              <a:rPr lang="en-US" dirty="0"/>
              <a:t>For states that do want to be the primary regulators the Bill requires those states to submit a plan to the USDA which meets the minimum standards of the federal regulations.</a:t>
            </a:r>
          </a:p>
          <a:p>
            <a:endParaRPr lang="en-US" dirty="0"/>
          </a:p>
          <a:p>
            <a:r>
              <a:rPr lang="en-US" dirty="0"/>
              <a:t>It authorizes the USDA to offer crop insurance.</a:t>
            </a:r>
          </a:p>
          <a:p>
            <a:endParaRPr lang="en-US" dirty="0"/>
          </a:p>
          <a:p>
            <a:r>
              <a:rPr lang="en-US" dirty="0"/>
              <a:t>It is now legal to buy and sell hemp and hemp products in interstate commerce.</a:t>
            </a:r>
          </a:p>
          <a:p>
            <a:endParaRPr lang="en-US" dirty="0"/>
          </a:p>
          <a:p>
            <a:r>
              <a:rPr lang="en-US" dirty="0"/>
              <a:t>The 2018 Farm Bill was designed to make the cultivation and processing of hemp legal just like any other farming operation.</a:t>
            </a:r>
          </a:p>
        </p:txBody>
      </p:sp>
      <p:sp>
        <p:nvSpPr>
          <p:cNvPr id="4" name="Slide Number Placeholder 3"/>
          <p:cNvSpPr>
            <a:spLocks noGrp="1"/>
          </p:cNvSpPr>
          <p:nvPr>
            <p:ph type="sldNum" sz="quarter" idx="12"/>
          </p:nvPr>
        </p:nvSpPr>
        <p:spPr/>
        <p:txBody>
          <a:bodyPr/>
          <a:lstStyle/>
          <a:p>
            <a:fld id="{9700413F-1344-4460-B48D-01142CEE9783}" type="slidenum">
              <a:rPr lang="en-US" smtClean="0"/>
              <a:pPr/>
              <a:t>8</a:t>
            </a:fld>
            <a:endParaRPr lang="en-US"/>
          </a:p>
        </p:txBody>
      </p:sp>
    </p:spTree>
    <p:extLst>
      <p:ext uri="{BB962C8B-B14F-4D97-AF65-F5344CB8AC3E}">
        <p14:creationId xmlns:p14="http://schemas.microsoft.com/office/powerpoint/2010/main" val="1660850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Guidance</a:t>
            </a:r>
          </a:p>
        </p:txBody>
      </p:sp>
      <p:sp>
        <p:nvSpPr>
          <p:cNvPr id="3" name="Content Placeholder 2"/>
          <p:cNvSpPr>
            <a:spLocks noGrp="1"/>
          </p:cNvSpPr>
          <p:nvPr>
            <p:ph idx="1"/>
          </p:nvPr>
        </p:nvSpPr>
        <p:spPr/>
        <p:txBody>
          <a:bodyPr/>
          <a:lstStyle/>
          <a:p>
            <a:r>
              <a:rPr lang="en-US" dirty="0"/>
              <a:t>There is currently very little regulatory guidance for hemp farmers as the USDA has been slow to promulgate rules. Federal regulations are anticipated to be published in August</a:t>
            </a:r>
          </a:p>
          <a:p>
            <a:endParaRPr lang="en-US" dirty="0"/>
          </a:p>
          <a:p>
            <a:r>
              <a:rPr lang="en-US" dirty="0"/>
              <a:t>The states are all waiting on the USDA to do their job before developing state plans.</a:t>
            </a:r>
          </a:p>
          <a:p>
            <a:pPr marL="0" indent="0">
              <a:buNone/>
            </a:pPr>
            <a:endParaRPr lang="en-US" dirty="0"/>
          </a:p>
          <a:p>
            <a:r>
              <a:rPr lang="en-US" dirty="0"/>
              <a:t>Consequently, the current hemp growers are operating under the old rules established by the 2014 Farm Bill under pilot programs.</a:t>
            </a:r>
          </a:p>
        </p:txBody>
      </p:sp>
      <p:sp>
        <p:nvSpPr>
          <p:cNvPr id="4" name="Slide Number Placeholder 3"/>
          <p:cNvSpPr>
            <a:spLocks noGrp="1"/>
          </p:cNvSpPr>
          <p:nvPr>
            <p:ph type="sldNum" sz="quarter" idx="12"/>
          </p:nvPr>
        </p:nvSpPr>
        <p:spPr/>
        <p:txBody>
          <a:bodyPr/>
          <a:lstStyle/>
          <a:p>
            <a:fld id="{9700413F-1344-4460-B48D-01142CEE9783}" type="slidenum">
              <a:rPr lang="en-US" smtClean="0"/>
              <a:pPr/>
              <a:t>9</a:t>
            </a:fld>
            <a:endParaRPr lang="en-US"/>
          </a:p>
        </p:txBody>
      </p:sp>
    </p:spTree>
    <p:extLst>
      <p:ext uri="{BB962C8B-B14F-4D97-AF65-F5344CB8AC3E}">
        <p14:creationId xmlns:p14="http://schemas.microsoft.com/office/powerpoint/2010/main" val="68603101"/>
      </p:ext>
    </p:extLst>
  </p:cSld>
  <p:clrMapOvr>
    <a:masterClrMapping/>
  </p:clrMapOvr>
</p:sld>
</file>

<file path=ppt/theme/theme1.xml><?xml version="1.0" encoding="utf-8"?>
<a:theme xmlns:a="http://schemas.openxmlformats.org/drawingml/2006/main" name="New HE template">
  <a:themeElements>
    <a:clrScheme name="Office The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Office Them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Office Them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ffice Them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Office Them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emp presentation.potx [Read-Only]" id="{9ABED36A-F54A-48D1-AC62-EBDC00D63F33}" vid="{0F8223C6-A909-4843-A839-FD5D1BE4A4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Hemp presentation</Template>
  <TotalTime>665</TotalTime>
  <Words>1886</Words>
  <Application>Microsoft Office PowerPoint</Application>
  <PresentationFormat>On-screen Show (4:3)</PresentationFormat>
  <Paragraphs>167</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 Narrow</vt:lpstr>
      <vt:lpstr>Calibri</vt:lpstr>
      <vt:lpstr>Garamond</vt:lpstr>
      <vt:lpstr>High Tower Text</vt:lpstr>
      <vt:lpstr>Wingdings</vt:lpstr>
      <vt:lpstr>New HE template</vt:lpstr>
      <vt:lpstr>Bankruptcy, Receiverships and Cannabis Businesses</vt:lpstr>
      <vt:lpstr>Cannabis is Big Business</vt:lpstr>
      <vt:lpstr>Bankruptcy is not an Option for Marijuana Businesses</vt:lpstr>
      <vt:lpstr>PowerPoint Presentation</vt:lpstr>
      <vt:lpstr>Cannabis, Hemp and Hemp products</vt:lpstr>
      <vt:lpstr>PowerPoint Presentation</vt:lpstr>
      <vt:lpstr>Legislative Background</vt:lpstr>
      <vt:lpstr>Legislative Background</vt:lpstr>
      <vt:lpstr>Regulatory Guidance</vt:lpstr>
      <vt:lpstr>Cannabis, Hemp and Hemp products</vt:lpstr>
      <vt:lpstr>Acceptance of Hemp Businesses </vt:lpstr>
      <vt:lpstr>Bankruptcy for Hemp Businesses</vt:lpstr>
      <vt:lpstr>Challenges </vt:lpstr>
      <vt:lpstr>Challenges </vt:lpstr>
      <vt:lpstr>Receiverships for a Cannabis Business</vt:lpstr>
      <vt:lpstr>PowerPoint Presentation</vt:lpstr>
      <vt:lpstr>Receiverships for a Cannabis Business</vt:lpstr>
      <vt:lpstr>Oklahoma SB 532</vt:lpstr>
      <vt:lpstr>Oklahoma SB 532 </vt:lpstr>
      <vt:lpstr>Oklahoma MMJ Requirements </vt:lpstr>
      <vt:lpstr>Receiverships for a Cannabis Business</vt:lpstr>
    </vt:vector>
  </TitlesOfParts>
  <Company>hall estill et 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Hemp Financing in Kansas and the Farm Credit System</dc:title>
  <dc:creator>John Hickey</dc:creator>
  <cp:lastModifiedBy>Elizabeth Brown</cp:lastModifiedBy>
  <cp:revision>44</cp:revision>
  <dcterms:created xsi:type="dcterms:W3CDTF">2019-07-28T12:14:02Z</dcterms:created>
  <dcterms:modified xsi:type="dcterms:W3CDTF">2019-08-01T21:29:01Z</dcterms:modified>
</cp:coreProperties>
</file>