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75" r:id="rId8"/>
    <p:sldId id="272" r:id="rId9"/>
    <p:sldId id="273" r:id="rId10"/>
    <p:sldId id="261" r:id="rId11"/>
    <p:sldId id="262" r:id="rId12"/>
    <p:sldId id="263" r:id="rId13"/>
    <p:sldId id="264" r:id="rId14"/>
    <p:sldId id="265" r:id="rId15"/>
    <p:sldId id="266" r:id="rId16"/>
    <p:sldId id="267" r:id="rId17"/>
    <p:sldId id="268" r:id="rId18"/>
    <p:sldId id="269" r:id="rId19"/>
    <p:sldId id="270" r:id="rId20"/>
    <p:sldId id="271" r:id="rId21"/>
    <p:sldId id="276" r:id="rId22"/>
    <p:sldId id="277" r:id="rId23"/>
    <p:sldId id="278" r:id="rId24"/>
    <p:sldId id="279" r:id="rId25"/>
    <p:sldId id="280" r:id="rId26"/>
    <p:sldId id="282" r:id="rId27"/>
    <p:sldId id="283" r:id="rId28"/>
    <p:sldId id="284" r:id="rId29"/>
    <p:sldId id="285" r:id="rId30"/>
    <p:sldId id="295" r:id="rId31"/>
    <p:sldId id="291" r:id="rId32"/>
    <p:sldId id="297" r:id="rId33"/>
    <p:sldId id="298"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Brown" initials="EB" lastIdx="1" clrIdx="0">
    <p:extLst>
      <p:ext uri="{19B8F6BF-5375-455C-9EA6-DF929625EA0E}">
        <p15:presenceInfo xmlns:p15="http://schemas.microsoft.com/office/powerpoint/2012/main" userId="S::Elizabeth_E_Brown@cob.uscourts.gov::705ab733-865d-4618-802c-f8fd7467e4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4" d="100"/>
          <a:sy n="64" d="100"/>
        </p:scale>
        <p:origin x="126" y="3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1T11:42:10.233" idx="1">
    <p:pos x="6789" y="973"/>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7A524-E355-4816-8736-FD1C70B1E16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00C240E-59D4-4823-869A-A1FA66DA0337}">
      <dgm:prSet/>
      <dgm:spPr/>
      <dgm:t>
        <a:bodyPr/>
        <a:lstStyle/>
        <a:p>
          <a:r>
            <a:rPr lang="en-US" b="1"/>
            <a:t>The Plan has been </a:t>
          </a:r>
          <a:r>
            <a:rPr lang="en-US" b="1" i="1"/>
            <a:t>proposed</a:t>
          </a:r>
          <a:r>
            <a:rPr lang="en-US" b="1"/>
            <a:t> in good faith and </a:t>
          </a:r>
          <a:endParaRPr lang="en-US"/>
        </a:p>
      </dgm:t>
    </dgm:pt>
    <dgm:pt modelId="{A1328242-6010-4838-A510-338787C14F04}" type="parTrans" cxnId="{BF8AA31B-6EA4-4A00-A3FA-FBAC9EE43D22}">
      <dgm:prSet/>
      <dgm:spPr/>
      <dgm:t>
        <a:bodyPr/>
        <a:lstStyle/>
        <a:p>
          <a:endParaRPr lang="en-US"/>
        </a:p>
      </dgm:t>
    </dgm:pt>
    <dgm:pt modelId="{C8BD8137-076E-4AA0-97F7-C248E1B54E01}" type="sibTrans" cxnId="{BF8AA31B-6EA4-4A00-A3FA-FBAC9EE43D22}">
      <dgm:prSet/>
      <dgm:spPr/>
      <dgm:t>
        <a:bodyPr/>
        <a:lstStyle/>
        <a:p>
          <a:endParaRPr lang="en-US"/>
        </a:p>
      </dgm:t>
    </dgm:pt>
    <dgm:pt modelId="{963CDB35-8EF0-4E5C-A2DD-96C999A194FE}">
      <dgm:prSet/>
      <dgm:spPr/>
      <dgm:t>
        <a:bodyPr/>
        <a:lstStyle/>
        <a:p>
          <a:r>
            <a:rPr lang="en-US" b="1"/>
            <a:t>Not </a:t>
          </a:r>
          <a:r>
            <a:rPr lang="en-US" b="1" i="1"/>
            <a:t>by any means forbidden by law </a:t>
          </a:r>
          <a:endParaRPr lang="en-US"/>
        </a:p>
      </dgm:t>
    </dgm:pt>
    <dgm:pt modelId="{C18DFCFF-A535-4EEB-B9E3-55EC7B8E0214}" type="parTrans" cxnId="{3F681E09-4266-4A72-B68B-76C763F4AD2F}">
      <dgm:prSet/>
      <dgm:spPr/>
      <dgm:t>
        <a:bodyPr/>
        <a:lstStyle/>
        <a:p>
          <a:endParaRPr lang="en-US"/>
        </a:p>
      </dgm:t>
    </dgm:pt>
    <dgm:pt modelId="{29EF77AC-E066-4D1D-A88A-029CA797D18A}" type="sibTrans" cxnId="{3F681E09-4266-4A72-B68B-76C763F4AD2F}">
      <dgm:prSet/>
      <dgm:spPr/>
      <dgm:t>
        <a:bodyPr/>
        <a:lstStyle/>
        <a:p>
          <a:endParaRPr lang="en-US"/>
        </a:p>
      </dgm:t>
    </dgm:pt>
    <dgm:pt modelId="{4A533BC7-294E-4DD7-A78B-C1B3B3DC78CF}" type="pres">
      <dgm:prSet presAssocID="{ECC7A524-E355-4816-8736-FD1C70B1E167}" presName="vert0" presStyleCnt="0">
        <dgm:presLayoutVars>
          <dgm:dir/>
          <dgm:animOne val="branch"/>
          <dgm:animLvl val="lvl"/>
        </dgm:presLayoutVars>
      </dgm:prSet>
      <dgm:spPr/>
    </dgm:pt>
    <dgm:pt modelId="{88EFCE96-2D7E-47F6-AC1D-A0C50B6F537D}" type="pres">
      <dgm:prSet presAssocID="{B00C240E-59D4-4823-869A-A1FA66DA0337}" presName="thickLine" presStyleLbl="alignNode1" presStyleIdx="0" presStyleCnt="2"/>
      <dgm:spPr/>
    </dgm:pt>
    <dgm:pt modelId="{0805E85A-3B00-4EA7-A80D-48EDF38DDD55}" type="pres">
      <dgm:prSet presAssocID="{B00C240E-59D4-4823-869A-A1FA66DA0337}" presName="horz1" presStyleCnt="0"/>
      <dgm:spPr/>
    </dgm:pt>
    <dgm:pt modelId="{028AEABA-0B3C-49D7-9F3D-3D8C7A12392D}" type="pres">
      <dgm:prSet presAssocID="{B00C240E-59D4-4823-869A-A1FA66DA0337}" presName="tx1" presStyleLbl="revTx" presStyleIdx="0" presStyleCnt="2"/>
      <dgm:spPr/>
    </dgm:pt>
    <dgm:pt modelId="{2C0D659F-ED0A-47E4-8C9B-FAC6AA55D758}" type="pres">
      <dgm:prSet presAssocID="{B00C240E-59D4-4823-869A-A1FA66DA0337}" presName="vert1" presStyleCnt="0"/>
      <dgm:spPr/>
    </dgm:pt>
    <dgm:pt modelId="{8DA1C149-0930-46BB-B35C-96C07792324D}" type="pres">
      <dgm:prSet presAssocID="{963CDB35-8EF0-4E5C-A2DD-96C999A194FE}" presName="thickLine" presStyleLbl="alignNode1" presStyleIdx="1" presStyleCnt="2"/>
      <dgm:spPr/>
    </dgm:pt>
    <dgm:pt modelId="{BA1B98B2-B911-4E17-85B5-2C0A8888C18E}" type="pres">
      <dgm:prSet presAssocID="{963CDB35-8EF0-4E5C-A2DD-96C999A194FE}" presName="horz1" presStyleCnt="0"/>
      <dgm:spPr/>
    </dgm:pt>
    <dgm:pt modelId="{9C339558-D7DA-47C9-9DCF-782F5E07E428}" type="pres">
      <dgm:prSet presAssocID="{963CDB35-8EF0-4E5C-A2DD-96C999A194FE}" presName="tx1" presStyleLbl="revTx" presStyleIdx="1" presStyleCnt="2"/>
      <dgm:spPr/>
    </dgm:pt>
    <dgm:pt modelId="{79458C88-4489-4D20-BF5A-0AEB72372BB0}" type="pres">
      <dgm:prSet presAssocID="{963CDB35-8EF0-4E5C-A2DD-96C999A194FE}" presName="vert1" presStyleCnt="0"/>
      <dgm:spPr/>
    </dgm:pt>
  </dgm:ptLst>
  <dgm:cxnLst>
    <dgm:cxn modelId="{3F681E09-4266-4A72-B68B-76C763F4AD2F}" srcId="{ECC7A524-E355-4816-8736-FD1C70B1E167}" destId="{963CDB35-8EF0-4E5C-A2DD-96C999A194FE}" srcOrd="1" destOrd="0" parTransId="{C18DFCFF-A535-4EEB-B9E3-55EC7B8E0214}" sibTransId="{29EF77AC-E066-4D1D-A88A-029CA797D18A}"/>
    <dgm:cxn modelId="{BF8AA31B-6EA4-4A00-A3FA-FBAC9EE43D22}" srcId="{ECC7A524-E355-4816-8736-FD1C70B1E167}" destId="{B00C240E-59D4-4823-869A-A1FA66DA0337}" srcOrd="0" destOrd="0" parTransId="{A1328242-6010-4838-A510-338787C14F04}" sibTransId="{C8BD8137-076E-4AA0-97F7-C248E1B54E01}"/>
    <dgm:cxn modelId="{5ED9DA4D-66E9-45D7-9418-F5B90F89D0ED}" type="presOf" srcId="{B00C240E-59D4-4823-869A-A1FA66DA0337}" destId="{028AEABA-0B3C-49D7-9F3D-3D8C7A12392D}" srcOrd="0" destOrd="0" presId="urn:microsoft.com/office/officeart/2008/layout/LinedList"/>
    <dgm:cxn modelId="{94FD077A-808D-4BFA-9B77-50F16B5CC8C5}" type="presOf" srcId="{963CDB35-8EF0-4E5C-A2DD-96C999A194FE}" destId="{9C339558-D7DA-47C9-9DCF-782F5E07E428}" srcOrd="0" destOrd="0" presId="urn:microsoft.com/office/officeart/2008/layout/LinedList"/>
    <dgm:cxn modelId="{4C7DF69E-01D8-4E03-87EE-E0682C7DA7A4}" type="presOf" srcId="{ECC7A524-E355-4816-8736-FD1C70B1E167}" destId="{4A533BC7-294E-4DD7-A78B-C1B3B3DC78CF}" srcOrd="0" destOrd="0" presId="urn:microsoft.com/office/officeart/2008/layout/LinedList"/>
    <dgm:cxn modelId="{B83F53C7-7A99-437B-A2B6-28FEBDA9DCA1}" type="presParOf" srcId="{4A533BC7-294E-4DD7-A78B-C1B3B3DC78CF}" destId="{88EFCE96-2D7E-47F6-AC1D-A0C50B6F537D}" srcOrd="0" destOrd="0" presId="urn:microsoft.com/office/officeart/2008/layout/LinedList"/>
    <dgm:cxn modelId="{FCCCBB07-255F-4868-BAA3-98C489DF19A7}" type="presParOf" srcId="{4A533BC7-294E-4DD7-A78B-C1B3B3DC78CF}" destId="{0805E85A-3B00-4EA7-A80D-48EDF38DDD55}" srcOrd="1" destOrd="0" presId="urn:microsoft.com/office/officeart/2008/layout/LinedList"/>
    <dgm:cxn modelId="{81B24053-9881-4A25-8D5C-244111433F2F}" type="presParOf" srcId="{0805E85A-3B00-4EA7-A80D-48EDF38DDD55}" destId="{028AEABA-0B3C-49D7-9F3D-3D8C7A12392D}" srcOrd="0" destOrd="0" presId="urn:microsoft.com/office/officeart/2008/layout/LinedList"/>
    <dgm:cxn modelId="{F99B6E16-6488-4B26-AFBA-7B9D780A7CA9}" type="presParOf" srcId="{0805E85A-3B00-4EA7-A80D-48EDF38DDD55}" destId="{2C0D659F-ED0A-47E4-8C9B-FAC6AA55D758}" srcOrd="1" destOrd="0" presId="urn:microsoft.com/office/officeart/2008/layout/LinedList"/>
    <dgm:cxn modelId="{496C0CA9-D18B-4CD2-BE6A-C703DDE396C5}" type="presParOf" srcId="{4A533BC7-294E-4DD7-A78B-C1B3B3DC78CF}" destId="{8DA1C149-0930-46BB-B35C-96C07792324D}" srcOrd="2" destOrd="0" presId="urn:microsoft.com/office/officeart/2008/layout/LinedList"/>
    <dgm:cxn modelId="{AFE3136D-967D-45D3-9C66-CD4161C90F8A}" type="presParOf" srcId="{4A533BC7-294E-4DD7-A78B-C1B3B3DC78CF}" destId="{BA1B98B2-B911-4E17-85B5-2C0A8888C18E}" srcOrd="3" destOrd="0" presId="urn:microsoft.com/office/officeart/2008/layout/LinedList"/>
    <dgm:cxn modelId="{1FAA16BC-5133-4B3B-8C91-E33E675E225C}" type="presParOf" srcId="{BA1B98B2-B911-4E17-85B5-2C0A8888C18E}" destId="{9C339558-D7DA-47C9-9DCF-782F5E07E428}" srcOrd="0" destOrd="0" presId="urn:microsoft.com/office/officeart/2008/layout/LinedList"/>
    <dgm:cxn modelId="{4DE4E3C4-1F90-4BB3-B76A-A7739A470747}" type="presParOf" srcId="{BA1B98B2-B911-4E17-85B5-2C0A8888C18E}" destId="{79458C88-4489-4D20-BF5A-0AEB72372B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FCE96-2D7E-47F6-AC1D-A0C50B6F537D}">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AEABA-0B3C-49D7-9F3D-3D8C7A12392D}">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a:t>The Plan has been </a:t>
          </a:r>
          <a:r>
            <a:rPr lang="en-US" sz="5100" b="1" i="1" kern="1200"/>
            <a:t>proposed</a:t>
          </a:r>
          <a:r>
            <a:rPr lang="en-US" sz="5100" b="1" kern="1200"/>
            <a:t> in good faith and </a:t>
          </a:r>
          <a:endParaRPr lang="en-US" sz="5100" kern="1200"/>
        </a:p>
      </dsp:txBody>
      <dsp:txXfrm>
        <a:off x="0" y="0"/>
        <a:ext cx="6492875" cy="2552700"/>
      </dsp:txXfrm>
    </dsp:sp>
    <dsp:sp modelId="{8DA1C149-0930-46BB-B35C-96C07792324D}">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39558-D7DA-47C9-9DCF-782F5E07E428}">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b="1" kern="1200"/>
            <a:t>Not </a:t>
          </a:r>
          <a:r>
            <a:rPr lang="en-US" sz="5100" b="1" i="1" kern="1200"/>
            <a:t>by any means forbidden by law </a:t>
          </a:r>
          <a:endParaRPr lang="en-US" sz="5100" kern="1200"/>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E03E-9F01-4278-84F5-46D1513C2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F16231-6A70-4012-B158-EC2524CA9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C1828-7769-4F1E-9173-2EE22576695A}"/>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FDAB1608-9265-4769-BEF4-A5944AEC8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F0AC-251D-48AE-BA36-4E71A04B5B59}"/>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139928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6605-4781-4019-B2CA-DECC6E1EAA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1EF170-AC20-4837-BF99-39E6C3FC1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3F903-B71C-491B-A062-079ACD07DE07}"/>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2A6487EA-86D3-49BA-8337-233CF38F8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F7C12-B413-4A57-B6CE-31409E6264E9}"/>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288038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7460C-7E3B-4E3D-8194-66CA7043F5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DD346F-AD0F-4146-9E29-B3BE5DBDC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4635-DF57-49A6-930D-2E3BE00188D5}"/>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7D32E3F7-6E18-41E5-8D59-08FDAA70F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474B8-F454-4F95-A76C-7C94367FC30D}"/>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29507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8FF2-E212-4064-8A84-8004551E2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90E15-7409-4D69-B4FA-C8B18D8E8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AA677-7AD4-421C-B7CC-0204A9CA2C65}"/>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99A8141A-3B96-433B-ACB1-546B9EF55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3878C-58A5-49D5-A57D-038E91C059FD}"/>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67709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6263-271A-4AE8-9B81-B9B74397C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8C2AC-68B5-4B64-B21A-48DE33C4C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B4756D-D647-4847-B246-870C9CD38E79}"/>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1A472C8B-110D-4B05-9E9C-90831E39D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3D3DA-DC19-49BF-8DE1-637978B020EF}"/>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14955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B673-586F-4EB0-9C9A-052005939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B664D-B168-4CA6-90CC-E9A4859DFB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788C86-6FA7-46C0-A76D-BEA1FD6927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C809D1-840C-43A9-94C4-D2AD1AF56958}"/>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6" name="Footer Placeholder 5">
            <a:extLst>
              <a:ext uri="{FF2B5EF4-FFF2-40B4-BE49-F238E27FC236}">
                <a16:creationId xmlns:a16="http://schemas.microsoft.com/office/drawing/2014/main" id="{482FDF7C-2EF7-437C-A320-364867E58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AFFB26-4031-4071-B5EF-BEAF344CA6BA}"/>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376427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5DCC-ED67-4FF4-9726-73E1700167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22112-2015-4791-B935-CF12F81D4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B7CAD-9576-483F-B0C0-C5B6156A74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44A214-B375-428F-9542-B3908718F4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4DD13F-A4C0-4E53-9084-FFA4914021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39EAF-94A6-457E-BD56-FC7D77B6DD83}"/>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8" name="Footer Placeholder 7">
            <a:extLst>
              <a:ext uri="{FF2B5EF4-FFF2-40B4-BE49-F238E27FC236}">
                <a16:creationId xmlns:a16="http://schemas.microsoft.com/office/drawing/2014/main" id="{69410F46-EA0C-4671-A7CC-83F5DF0F11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85B525-66EB-4E1B-9145-28D4278593B7}"/>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8026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0868-D643-453B-9E35-0B268001AB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9FECB8-8C7F-4BF9-BB3E-B16CDB904209}"/>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4" name="Footer Placeholder 3">
            <a:extLst>
              <a:ext uri="{FF2B5EF4-FFF2-40B4-BE49-F238E27FC236}">
                <a16:creationId xmlns:a16="http://schemas.microsoft.com/office/drawing/2014/main" id="{931F8662-7E86-4497-95F7-8F3B9EC746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24D6ED-999B-4634-883E-04A5B7F3B660}"/>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133084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C2507-F584-4B41-A36C-7047F2F0B66E}"/>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3" name="Footer Placeholder 2">
            <a:extLst>
              <a:ext uri="{FF2B5EF4-FFF2-40B4-BE49-F238E27FC236}">
                <a16:creationId xmlns:a16="http://schemas.microsoft.com/office/drawing/2014/main" id="{4AF198C4-6D0D-4969-B474-05BC564C8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C01EFB-D894-452E-8965-F89608A3455F}"/>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92569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C58B-400F-4833-B4FC-FCF3123B8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3FF72-CE45-48A4-BBEC-EA26269E8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FD73-A91A-46A3-A384-AAE4CFB5E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063F6-E166-4B1B-AC8D-E1EFF802D8FA}"/>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6" name="Footer Placeholder 5">
            <a:extLst>
              <a:ext uri="{FF2B5EF4-FFF2-40B4-BE49-F238E27FC236}">
                <a16:creationId xmlns:a16="http://schemas.microsoft.com/office/drawing/2014/main" id="{DF77D4FD-66C1-4F7E-ACAB-AA9CD1381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1DA2F-4916-4FF2-B542-123E2471BB1D}"/>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96140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7F8A-D90A-4BB7-8841-05D3CFCF1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C6ECBF-A490-44A8-8E3B-DDFBD023F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70489-858D-4309-8FFF-BA5770648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0C41B-6D71-40C0-9626-B2C572BAE2ED}"/>
              </a:ext>
            </a:extLst>
          </p:cNvPr>
          <p:cNvSpPr>
            <a:spLocks noGrp="1"/>
          </p:cNvSpPr>
          <p:nvPr>
            <p:ph type="dt" sz="half" idx="10"/>
          </p:nvPr>
        </p:nvSpPr>
        <p:spPr/>
        <p:txBody>
          <a:bodyPr/>
          <a:lstStyle/>
          <a:p>
            <a:fld id="{FBDA9EBF-BDA2-4D3C-BDED-3B1E1647EC43}" type="datetimeFigureOut">
              <a:rPr lang="en-US" smtClean="0"/>
              <a:t>8/7/2019</a:t>
            </a:fld>
            <a:endParaRPr lang="en-US"/>
          </a:p>
        </p:txBody>
      </p:sp>
      <p:sp>
        <p:nvSpPr>
          <p:cNvPr id="6" name="Footer Placeholder 5">
            <a:extLst>
              <a:ext uri="{FF2B5EF4-FFF2-40B4-BE49-F238E27FC236}">
                <a16:creationId xmlns:a16="http://schemas.microsoft.com/office/drawing/2014/main" id="{8A286A9E-A22C-4984-A73C-9AF6BFCFD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0C77B-12AD-4A87-8054-5B644717F4F5}"/>
              </a:ext>
            </a:extLst>
          </p:cNvPr>
          <p:cNvSpPr>
            <a:spLocks noGrp="1"/>
          </p:cNvSpPr>
          <p:nvPr>
            <p:ph type="sldNum" sz="quarter" idx="12"/>
          </p:nvPr>
        </p:nvSpPr>
        <p:spPr/>
        <p:txBody>
          <a:bodyPr/>
          <a:lstStyle/>
          <a:p>
            <a:fld id="{A7952F0A-4D09-4DBA-9A99-B462B0A35CBD}" type="slidenum">
              <a:rPr lang="en-US" smtClean="0"/>
              <a:t>‹#›</a:t>
            </a:fld>
            <a:endParaRPr lang="en-US"/>
          </a:p>
        </p:txBody>
      </p:sp>
    </p:spTree>
    <p:extLst>
      <p:ext uri="{BB962C8B-B14F-4D97-AF65-F5344CB8AC3E}">
        <p14:creationId xmlns:p14="http://schemas.microsoft.com/office/powerpoint/2010/main" val="88666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31DD7-B8E8-44C2-A0FA-C543367B3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B39F7-E191-4322-9977-9D279C2EA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B99CE-B1D0-43E0-852A-C726C014E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A9EBF-BDA2-4D3C-BDED-3B1E1647EC43}" type="datetimeFigureOut">
              <a:rPr lang="en-US" smtClean="0"/>
              <a:t>8/7/2019</a:t>
            </a:fld>
            <a:endParaRPr lang="en-US"/>
          </a:p>
        </p:txBody>
      </p:sp>
      <p:sp>
        <p:nvSpPr>
          <p:cNvPr id="5" name="Footer Placeholder 4">
            <a:extLst>
              <a:ext uri="{FF2B5EF4-FFF2-40B4-BE49-F238E27FC236}">
                <a16:creationId xmlns:a16="http://schemas.microsoft.com/office/drawing/2014/main" id="{F81B645A-FBA2-4476-893E-8DBBAE90B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A37BCC-74A6-4213-A630-39A51CE6E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52F0A-4D09-4DBA-9A99-B462B0A35CBD}" type="slidenum">
              <a:rPr lang="en-US" smtClean="0"/>
              <a:t>‹#›</a:t>
            </a:fld>
            <a:endParaRPr lang="en-US"/>
          </a:p>
        </p:txBody>
      </p:sp>
    </p:spTree>
    <p:extLst>
      <p:ext uri="{BB962C8B-B14F-4D97-AF65-F5344CB8AC3E}">
        <p14:creationId xmlns:p14="http://schemas.microsoft.com/office/powerpoint/2010/main" val="2762265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345131-A66D-4351-AB4B-35179ECC3AA4}"/>
              </a:ext>
            </a:extLst>
          </p:cNvPr>
          <p:cNvSpPr>
            <a:spLocks noGrp="1"/>
          </p:cNvSpPr>
          <p:nvPr>
            <p:ph type="ctrTitle"/>
          </p:nvPr>
        </p:nvSpPr>
        <p:spPr>
          <a:xfrm>
            <a:off x="3045368" y="1371601"/>
            <a:ext cx="6105194" cy="1828799"/>
          </a:xfrm>
        </p:spPr>
        <p:txBody>
          <a:bodyPr>
            <a:normAutofit/>
          </a:bodyPr>
          <a:lstStyle/>
          <a:p>
            <a:r>
              <a:rPr lang="en-US" dirty="0">
                <a:solidFill>
                  <a:srgbClr val="FFFFFF"/>
                </a:solidFill>
              </a:rPr>
              <a:t>The Cannabis Conundrum</a:t>
            </a:r>
          </a:p>
        </p:txBody>
      </p:sp>
      <p:sp>
        <p:nvSpPr>
          <p:cNvPr id="3" name="Subtitle 2">
            <a:extLst>
              <a:ext uri="{FF2B5EF4-FFF2-40B4-BE49-F238E27FC236}">
                <a16:creationId xmlns:a16="http://schemas.microsoft.com/office/drawing/2014/main" id="{C16C428A-6567-41DC-A525-3B2835A3AF18}"/>
              </a:ext>
            </a:extLst>
          </p:cNvPr>
          <p:cNvSpPr>
            <a:spLocks noGrp="1"/>
          </p:cNvSpPr>
          <p:nvPr>
            <p:ph type="subTitle" idx="1"/>
          </p:nvPr>
        </p:nvSpPr>
        <p:spPr>
          <a:xfrm>
            <a:off x="3045368" y="3429000"/>
            <a:ext cx="6101264" cy="2945454"/>
          </a:xfrm>
        </p:spPr>
        <p:txBody>
          <a:bodyPr>
            <a:normAutofit/>
          </a:bodyPr>
          <a:lstStyle/>
          <a:p>
            <a:r>
              <a:rPr lang="en-US" sz="3200" dirty="0">
                <a:solidFill>
                  <a:srgbClr val="FFFFFF"/>
                </a:solidFill>
              </a:rPr>
              <a:t>James L. Day, Bush Kornfeld, Seattle</a:t>
            </a:r>
          </a:p>
          <a:p>
            <a:r>
              <a:rPr lang="en-US" sz="3200" dirty="0">
                <a:solidFill>
                  <a:srgbClr val="FFFFFF"/>
                </a:solidFill>
              </a:rPr>
              <a:t>Keri L. Riley, Kutner </a:t>
            </a:r>
            <a:r>
              <a:rPr lang="en-US" sz="3200" dirty="0" err="1">
                <a:solidFill>
                  <a:srgbClr val="FFFFFF"/>
                </a:solidFill>
              </a:rPr>
              <a:t>Brinen</a:t>
            </a:r>
            <a:r>
              <a:rPr lang="en-US" sz="3200" dirty="0">
                <a:solidFill>
                  <a:srgbClr val="FFFFFF"/>
                </a:solidFill>
              </a:rPr>
              <a:t>, Denver</a:t>
            </a:r>
          </a:p>
          <a:p>
            <a:r>
              <a:rPr lang="en-US" sz="3200" dirty="0">
                <a:solidFill>
                  <a:srgbClr val="FFFFFF"/>
                </a:solidFill>
              </a:rPr>
              <a:t>John M. Hickey, Hall Estill, Tulsa </a:t>
            </a:r>
          </a:p>
          <a:p>
            <a:r>
              <a:rPr lang="en-US" sz="3200" dirty="0">
                <a:solidFill>
                  <a:srgbClr val="FFFFFF"/>
                </a:solidFill>
              </a:rPr>
              <a:t>Hon. Elizabeth E. Brown, Denver, Moderator</a:t>
            </a:r>
          </a:p>
        </p:txBody>
      </p:sp>
    </p:spTree>
    <p:extLst>
      <p:ext uri="{BB962C8B-B14F-4D97-AF65-F5344CB8AC3E}">
        <p14:creationId xmlns:p14="http://schemas.microsoft.com/office/powerpoint/2010/main" val="273071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AE8D-292A-4CB0-B86E-1CA817FAE117}"/>
              </a:ext>
            </a:extLst>
          </p:cNvPr>
          <p:cNvSpPr>
            <a:spLocks noGrp="1"/>
          </p:cNvSpPr>
          <p:nvPr>
            <p:ph type="title"/>
          </p:nvPr>
        </p:nvSpPr>
        <p:spPr/>
        <p:txBody>
          <a:bodyPr/>
          <a:lstStyle/>
          <a:p>
            <a:r>
              <a:rPr lang="en-US" b="1" dirty="0">
                <a:solidFill>
                  <a:srgbClr val="7030A0"/>
                </a:solidFill>
                <a:latin typeface="Arial Black" panose="020B0A04020102020204" pitchFamily="34" charset="0"/>
              </a:rPr>
              <a:t>What Exactly is Prohibited? </a:t>
            </a:r>
          </a:p>
        </p:txBody>
      </p:sp>
      <p:sp>
        <p:nvSpPr>
          <p:cNvPr id="3" name="Text Placeholder 2">
            <a:extLst>
              <a:ext uri="{FF2B5EF4-FFF2-40B4-BE49-F238E27FC236}">
                <a16:creationId xmlns:a16="http://schemas.microsoft.com/office/drawing/2014/main" id="{D4CA070E-F44B-4706-ADFB-7CDFA87C563D}"/>
              </a:ext>
            </a:extLst>
          </p:cNvPr>
          <p:cNvSpPr>
            <a:spLocks noGrp="1"/>
          </p:cNvSpPr>
          <p:nvPr>
            <p:ph type="body" idx="1"/>
          </p:nvPr>
        </p:nvSpPr>
        <p:spPr/>
        <p:txBody>
          <a:bodyPr>
            <a:normAutofit/>
          </a:bodyPr>
          <a:lstStyle/>
          <a:p>
            <a:r>
              <a:rPr lang="en-US" sz="4000" dirty="0"/>
              <a:t>Section 841 </a:t>
            </a:r>
          </a:p>
        </p:txBody>
      </p:sp>
      <p:sp>
        <p:nvSpPr>
          <p:cNvPr id="4" name="Content Placeholder 3">
            <a:extLst>
              <a:ext uri="{FF2B5EF4-FFF2-40B4-BE49-F238E27FC236}">
                <a16:creationId xmlns:a16="http://schemas.microsoft.com/office/drawing/2014/main" id="{334BDCC6-9B5F-4319-A437-A02B1114531D}"/>
              </a:ext>
            </a:extLst>
          </p:cNvPr>
          <p:cNvSpPr>
            <a:spLocks noGrp="1"/>
          </p:cNvSpPr>
          <p:nvPr>
            <p:ph sz="half" idx="2"/>
          </p:nvPr>
        </p:nvSpPr>
        <p:spPr/>
        <p:txBody>
          <a:bodyPr>
            <a:normAutofit/>
          </a:bodyPr>
          <a:lstStyle/>
          <a:p>
            <a:r>
              <a:rPr lang="en-US" sz="3200" dirty="0"/>
              <a:t>Knowingly or intentionally </a:t>
            </a:r>
          </a:p>
          <a:p>
            <a:r>
              <a:rPr lang="en-US" sz="3200" dirty="0"/>
              <a:t>Manufacturing, distributing, dispensing, and possessing a controlled substance </a:t>
            </a:r>
            <a:r>
              <a:rPr lang="en-US" sz="3200" b="1" dirty="0"/>
              <a:t>(CS) </a:t>
            </a:r>
            <a:r>
              <a:rPr lang="en-US" sz="3200" dirty="0"/>
              <a:t>or </a:t>
            </a:r>
          </a:p>
          <a:p>
            <a:r>
              <a:rPr lang="en-US" sz="3200" dirty="0"/>
              <a:t>Creating, distributing, or dispensing a counterfeit substance </a:t>
            </a:r>
          </a:p>
        </p:txBody>
      </p:sp>
      <p:sp>
        <p:nvSpPr>
          <p:cNvPr id="5" name="Text Placeholder 4">
            <a:extLst>
              <a:ext uri="{FF2B5EF4-FFF2-40B4-BE49-F238E27FC236}">
                <a16:creationId xmlns:a16="http://schemas.microsoft.com/office/drawing/2014/main" id="{0A7DDA90-0DEC-474B-A3C8-08E068A04DBB}"/>
              </a:ext>
            </a:extLst>
          </p:cNvPr>
          <p:cNvSpPr>
            <a:spLocks noGrp="1"/>
          </p:cNvSpPr>
          <p:nvPr>
            <p:ph type="body" sz="quarter" idx="3"/>
          </p:nvPr>
        </p:nvSpPr>
        <p:spPr/>
        <p:txBody>
          <a:bodyPr>
            <a:noAutofit/>
          </a:bodyPr>
          <a:lstStyle/>
          <a:p>
            <a:r>
              <a:rPr lang="en-US" sz="4000" dirty="0"/>
              <a:t>Sections 843, 856, and 863</a:t>
            </a:r>
          </a:p>
        </p:txBody>
      </p:sp>
      <p:sp>
        <p:nvSpPr>
          <p:cNvPr id="6" name="Content Placeholder 5">
            <a:extLst>
              <a:ext uri="{FF2B5EF4-FFF2-40B4-BE49-F238E27FC236}">
                <a16:creationId xmlns:a16="http://schemas.microsoft.com/office/drawing/2014/main" id="{CA7251D6-CFDC-47B2-91C3-5F2CAFAC6A7C}"/>
              </a:ext>
            </a:extLst>
          </p:cNvPr>
          <p:cNvSpPr>
            <a:spLocks noGrp="1"/>
          </p:cNvSpPr>
          <p:nvPr>
            <p:ph sz="quarter" idx="4"/>
          </p:nvPr>
        </p:nvSpPr>
        <p:spPr/>
        <p:txBody>
          <a:bodyPr>
            <a:noAutofit/>
          </a:bodyPr>
          <a:lstStyle/>
          <a:p>
            <a:r>
              <a:rPr lang="en-US" sz="3200" dirty="0"/>
              <a:t>Maintaining a drug-involved premises</a:t>
            </a:r>
          </a:p>
          <a:p>
            <a:r>
              <a:rPr lang="en-US" sz="3200" dirty="0"/>
              <a:t>Selling drug-related paraphernalia</a:t>
            </a:r>
          </a:p>
          <a:p>
            <a:r>
              <a:rPr lang="en-US" sz="3200" dirty="0"/>
              <a:t>Equipment used in manufacturing </a:t>
            </a:r>
            <a:r>
              <a:rPr lang="en-US" sz="3200" b="1" dirty="0"/>
              <a:t>CS </a:t>
            </a:r>
          </a:p>
          <a:p>
            <a:r>
              <a:rPr lang="en-US" sz="3200" dirty="0"/>
              <a:t>Using interstate commerce to transport</a:t>
            </a:r>
          </a:p>
        </p:txBody>
      </p:sp>
    </p:spTree>
    <p:extLst>
      <p:ext uri="{BB962C8B-B14F-4D97-AF65-F5344CB8AC3E}">
        <p14:creationId xmlns:p14="http://schemas.microsoft.com/office/powerpoint/2010/main" val="302124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C15A3-83A3-4155-8CB0-FF1965B814B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Bankruptcy Courts Enforce the Law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judge in courtroom">
            <a:extLst>
              <a:ext uri="{FF2B5EF4-FFF2-40B4-BE49-F238E27FC236}">
                <a16:creationId xmlns:a16="http://schemas.microsoft.com/office/drawing/2014/main" id="{069EE5F9-DA15-4B36-899E-A121ADA117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1024543"/>
            <a:ext cx="6553545" cy="481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7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C910C-DD93-46E2-B170-92E2687E4E5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b="1" i="1" kern="1200">
                <a:solidFill>
                  <a:srgbClr val="FFFFFF"/>
                </a:solidFill>
                <a:latin typeface="+mj-lt"/>
                <a:ea typeface="+mj-ea"/>
                <a:cs typeface="+mj-cs"/>
              </a:rPr>
              <a:t>In re Rent-Rite Super Kegs W. Ltd</a:t>
            </a:r>
            <a:r>
              <a:rPr lang="en-US" sz="4800" i="1" kern="1200">
                <a:solidFill>
                  <a:srgbClr val="FFFFFF"/>
                </a:solidFill>
                <a:latin typeface="+mj-lt"/>
                <a:ea typeface="+mj-ea"/>
                <a:cs typeface="+mj-cs"/>
              </a:rPr>
              <a:t>.</a:t>
            </a:r>
            <a:r>
              <a:rPr lang="en-US" sz="4800" kern="1200">
                <a:solidFill>
                  <a:srgbClr val="FFFFFF"/>
                </a:solidFill>
                <a:latin typeface="+mj-lt"/>
                <a:ea typeface="+mj-ea"/>
                <a:cs typeface="+mj-cs"/>
              </a:rPr>
              <a:t>, 484 B.R. 799, 803-04 (Bankr. D. Colo. 2012)</a:t>
            </a:r>
          </a:p>
        </p:txBody>
      </p:sp>
      <p:pic>
        <p:nvPicPr>
          <p:cNvPr id="5122" name="Picture 2" descr="Image result for rent rite super kegs">
            <a:extLst>
              <a:ext uri="{FF2B5EF4-FFF2-40B4-BE49-F238E27FC236}">
                <a16:creationId xmlns:a16="http://schemas.microsoft.com/office/drawing/2014/main" id="{C0B11FC4-BE13-4510-A9C4-6A4F426F42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978555"/>
            <a:ext cx="6553545" cy="490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5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7BA4-69EC-46CC-B237-6FD76CE79868}"/>
              </a:ext>
            </a:extLst>
          </p:cNvPr>
          <p:cNvSpPr>
            <a:spLocks noGrp="1"/>
          </p:cNvSpPr>
          <p:nvPr>
            <p:ph type="title"/>
          </p:nvPr>
        </p:nvSpPr>
        <p:spPr/>
        <p:txBody>
          <a:bodyPr/>
          <a:lstStyle/>
          <a:p>
            <a:r>
              <a:rPr lang="en-US" b="1" i="1" dirty="0"/>
              <a:t>Arenas v. United States Trustee (In re Arenas)</a:t>
            </a:r>
            <a:r>
              <a:rPr lang="en-US" b="1" dirty="0"/>
              <a:t>, 535 B.R. 845, 851 (10th Cir. B.A.P. 2015)</a:t>
            </a:r>
          </a:p>
        </p:txBody>
      </p:sp>
      <p:sp>
        <p:nvSpPr>
          <p:cNvPr id="3" name="Content Placeholder 2">
            <a:extLst>
              <a:ext uri="{FF2B5EF4-FFF2-40B4-BE49-F238E27FC236}">
                <a16:creationId xmlns:a16="http://schemas.microsoft.com/office/drawing/2014/main" id="{5EC0CD7C-9457-44C6-A1AB-DA0B31723053}"/>
              </a:ext>
            </a:extLst>
          </p:cNvPr>
          <p:cNvSpPr>
            <a:spLocks noGrp="1"/>
          </p:cNvSpPr>
          <p:nvPr>
            <p:ph idx="1"/>
          </p:nvPr>
        </p:nvSpPr>
        <p:spPr/>
        <p:txBody>
          <a:bodyPr/>
          <a:lstStyle/>
          <a:p>
            <a:endParaRPr lang="en-US" sz="4400" dirty="0">
              <a:solidFill>
                <a:srgbClr val="FF0000"/>
              </a:solidFill>
            </a:endParaRPr>
          </a:p>
          <a:p>
            <a:r>
              <a:rPr lang="en-US" sz="4400" dirty="0">
                <a:solidFill>
                  <a:srgbClr val="FF0000"/>
                </a:solidFill>
              </a:rPr>
              <a:t>Chapter 7 Dismissal</a:t>
            </a:r>
          </a:p>
          <a:p>
            <a:r>
              <a:rPr lang="en-US" sz="4400" dirty="0"/>
              <a:t>Chapter 13 Conversion Futile </a:t>
            </a:r>
          </a:p>
          <a:p>
            <a:r>
              <a:rPr lang="en-US" sz="4400" dirty="0">
                <a:solidFill>
                  <a:srgbClr val="FF0000"/>
                </a:solidFill>
              </a:rPr>
              <a:t>Abandonment of Illegal Assets Discussed: A Possible Cure for Some? </a:t>
            </a:r>
          </a:p>
          <a:p>
            <a:endParaRPr lang="en-US" dirty="0"/>
          </a:p>
        </p:txBody>
      </p:sp>
    </p:spTree>
    <p:extLst>
      <p:ext uri="{BB962C8B-B14F-4D97-AF65-F5344CB8AC3E}">
        <p14:creationId xmlns:p14="http://schemas.microsoft.com/office/powerpoint/2010/main" val="429690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9C69-CAFF-4D3D-89AD-4DAEB5F95DC9}"/>
              </a:ext>
            </a:extLst>
          </p:cNvPr>
          <p:cNvSpPr>
            <a:spLocks noGrp="1"/>
          </p:cNvSpPr>
          <p:nvPr>
            <p:ph type="title"/>
          </p:nvPr>
        </p:nvSpPr>
        <p:spPr/>
        <p:txBody>
          <a:bodyPr/>
          <a:lstStyle/>
          <a:p>
            <a:r>
              <a:rPr lang="en-US" b="1" dirty="0">
                <a:latin typeface="+mn-lt"/>
              </a:rPr>
              <a:t>Direct Connections vs. Indirect Ties to MJ Biz</a:t>
            </a:r>
          </a:p>
        </p:txBody>
      </p:sp>
      <p:sp>
        <p:nvSpPr>
          <p:cNvPr id="3" name="Text Placeholder 2">
            <a:extLst>
              <a:ext uri="{FF2B5EF4-FFF2-40B4-BE49-F238E27FC236}">
                <a16:creationId xmlns:a16="http://schemas.microsoft.com/office/drawing/2014/main" id="{2445EEDA-2492-41B1-B7D2-F6CACF307814}"/>
              </a:ext>
            </a:extLst>
          </p:cNvPr>
          <p:cNvSpPr>
            <a:spLocks noGrp="1"/>
          </p:cNvSpPr>
          <p:nvPr>
            <p:ph type="body" idx="1"/>
          </p:nvPr>
        </p:nvSpPr>
        <p:spPr/>
        <p:txBody>
          <a:bodyPr>
            <a:normAutofit/>
          </a:bodyPr>
          <a:lstStyle/>
          <a:p>
            <a:r>
              <a:rPr lang="en-US" sz="4000" i="1" dirty="0"/>
              <a:t>In re </a:t>
            </a:r>
            <a:r>
              <a:rPr lang="en-US" sz="4000" i="1" dirty="0" err="1"/>
              <a:t>Medpoint</a:t>
            </a:r>
            <a:r>
              <a:rPr lang="en-US" sz="4000" i="1" dirty="0"/>
              <a:t> </a:t>
            </a:r>
            <a:r>
              <a:rPr lang="en-US" sz="4000" i="1" dirty="0" err="1"/>
              <a:t>Mgmt</a:t>
            </a:r>
            <a:endParaRPr lang="en-US" sz="4000" dirty="0"/>
          </a:p>
        </p:txBody>
      </p:sp>
      <p:sp>
        <p:nvSpPr>
          <p:cNvPr id="5" name="Text Placeholder 4">
            <a:extLst>
              <a:ext uri="{FF2B5EF4-FFF2-40B4-BE49-F238E27FC236}">
                <a16:creationId xmlns:a16="http://schemas.microsoft.com/office/drawing/2014/main" id="{5F8BDB0C-CAAF-455C-8C8C-BD4E26C6D3C0}"/>
              </a:ext>
            </a:extLst>
          </p:cNvPr>
          <p:cNvSpPr>
            <a:spLocks noGrp="1"/>
          </p:cNvSpPr>
          <p:nvPr>
            <p:ph type="body" sz="quarter" idx="3"/>
          </p:nvPr>
        </p:nvSpPr>
        <p:spPr/>
        <p:txBody>
          <a:bodyPr>
            <a:normAutofit/>
          </a:bodyPr>
          <a:lstStyle/>
          <a:p>
            <a:r>
              <a:rPr lang="en-US" sz="4000" i="1" dirty="0"/>
              <a:t>In re Way to Grow, Inc.</a:t>
            </a:r>
            <a:endParaRPr lang="en-US" sz="4000" dirty="0"/>
          </a:p>
        </p:txBody>
      </p:sp>
      <p:pic>
        <p:nvPicPr>
          <p:cNvPr id="6146" name="Picture 2" descr="Image result for gardening supply">
            <a:extLst>
              <a:ext uri="{FF2B5EF4-FFF2-40B4-BE49-F238E27FC236}">
                <a16:creationId xmlns:a16="http://schemas.microsoft.com/office/drawing/2014/main" id="{104C62DB-91E4-43FE-A990-DEC1F0E0DDB7}"/>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000352" y="2505075"/>
            <a:ext cx="5526883" cy="36845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rade names">
            <a:extLst>
              <a:ext uri="{FF2B5EF4-FFF2-40B4-BE49-F238E27FC236}">
                <a16:creationId xmlns:a16="http://schemas.microsoft.com/office/drawing/2014/main" id="{1DC4AF62-8E21-45E6-ABA4-507AB1721F5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9117" y="2799842"/>
            <a:ext cx="5526883" cy="309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20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810D-77DE-47F0-8CA2-A417DE44BAB2}"/>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800" b="1" dirty="0">
                <a:latin typeface="Arial" panose="020B0604020202020204" pitchFamily="34" charset="0"/>
                <a:cs typeface="Arial" panose="020B0604020202020204" pitchFamily="34" charset="0"/>
              </a:rPr>
              <a:t>How Far Do We Go?</a:t>
            </a:r>
            <a:br>
              <a:rPr lang="en-US" sz="4800" b="1" dirty="0">
                <a:latin typeface="Arial" panose="020B0604020202020204" pitchFamily="34" charset="0"/>
                <a:cs typeface="Arial" panose="020B0604020202020204" pitchFamily="34" charset="0"/>
              </a:rPr>
            </a:br>
            <a:endParaRPr lang="en-US" sz="48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9BC5129-3839-4508-8EF3-057560419D44}"/>
              </a:ext>
            </a:extLst>
          </p:cNvPr>
          <p:cNvSpPr>
            <a:spLocks noGrp="1"/>
          </p:cNvSpPr>
          <p:nvPr>
            <p:ph type="body" sz="half" idx="2"/>
          </p:nvPr>
        </p:nvSpPr>
        <p:spPr>
          <a:xfrm>
            <a:off x="648930" y="1930400"/>
            <a:ext cx="6586489" cy="4293420"/>
          </a:xfrm>
        </p:spPr>
        <p:txBody>
          <a:bodyPr vert="horz" lIns="91440" tIns="45720" rIns="91440" bIns="45720" rtlCol="0">
            <a:noAutofit/>
          </a:bodyPr>
          <a:lstStyle/>
          <a:p>
            <a:r>
              <a:rPr lang="en-US" sz="3600" dirty="0"/>
              <a:t>Equipment lessors </a:t>
            </a:r>
          </a:p>
          <a:p>
            <a:r>
              <a:rPr lang="en-US" sz="3600" dirty="0"/>
              <a:t>Apartment building owners</a:t>
            </a:r>
          </a:p>
          <a:p>
            <a:r>
              <a:rPr lang="en-US" sz="3600" dirty="0"/>
              <a:t>Retailers </a:t>
            </a:r>
          </a:p>
          <a:p>
            <a:r>
              <a:rPr lang="en-US" sz="3600" dirty="0"/>
              <a:t>Service providers: plumbers, yard service, contractors</a:t>
            </a:r>
          </a:p>
          <a:p>
            <a:r>
              <a:rPr lang="en-US" sz="3600" dirty="0"/>
              <a:t>Restaurants</a:t>
            </a:r>
          </a:p>
          <a:p>
            <a:r>
              <a:rPr lang="en-US" sz="3600" dirty="0"/>
              <a:t>Employment agency that supplies workers</a:t>
            </a:r>
          </a:p>
        </p:txBody>
      </p:sp>
      <p:pic>
        <p:nvPicPr>
          <p:cNvPr id="7170" name="Picture 2" descr="Image result for harm's way">
            <a:extLst>
              <a:ext uri="{FF2B5EF4-FFF2-40B4-BE49-F238E27FC236}">
                <a16:creationId xmlns:a16="http://schemas.microsoft.com/office/drawing/2014/main" id="{F57002DC-0B5F-4836-9CDD-530D855D1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8" r="1" b="1"/>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603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2"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B05028-33AF-453F-8169-C2FC25ADCCAC}"/>
              </a:ext>
            </a:extLst>
          </p:cNvPr>
          <p:cNvSpPr>
            <a:spLocks noGrp="1"/>
          </p:cNvSpPr>
          <p:nvPr>
            <p:ph type="title"/>
          </p:nvPr>
        </p:nvSpPr>
        <p:spPr>
          <a:xfrm>
            <a:off x="838200" y="365125"/>
            <a:ext cx="3200400" cy="1325563"/>
          </a:xfrm>
        </p:spPr>
        <p:txBody>
          <a:bodyPr>
            <a:normAutofit fontScale="90000"/>
          </a:bodyPr>
          <a:lstStyle/>
          <a:p>
            <a:r>
              <a:rPr lang="en-US" sz="3100" b="1" i="1" dirty="0">
                <a:solidFill>
                  <a:srgbClr val="FF0000"/>
                </a:solidFill>
              </a:rPr>
              <a:t>Garvin v.  Cook Investments NW, 922 F.3d 1030 (9</a:t>
            </a:r>
            <a:r>
              <a:rPr lang="en-US" sz="3100" b="1" i="1" baseline="30000" dirty="0">
                <a:solidFill>
                  <a:srgbClr val="FF0000"/>
                </a:solidFill>
              </a:rPr>
              <a:t>th</a:t>
            </a:r>
            <a:r>
              <a:rPr lang="en-US" sz="3100" b="1" i="1" dirty="0">
                <a:solidFill>
                  <a:srgbClr val="FF0000"/>
                </a:solidFill>
              </a:rPr>
              <a:t> Cir. 2019) </a:t>
            </a:r>
            <a:br>
              <a:rPr lang="en-US" sz="3100" b="1" i="1" dirty="0">
                <a:solidFill>
                  <a:srgbClr val="FF0000"/>
                </a:solidFill>
              </a:rPr>
            </a:br>
            <a:endParaRPr lang="en-US" sz="3100" b="1" dirty="0">
              <a:solidFill>
                <a:srgbClr val="FF0000"/>
              </a:solidFill>
            </a:endParaRPr>
          </a:p>
        </p:txBody>
      </p:sp>
      <p:sp>
        <p:nvSpPr>
          <p:cNvPr id="8199" name="Content Placeholder 8198">
            <a:extLst>
              <a:ext uri="{FF2B5EF4-FFF2-40B4-BE49-F238E27FC236}">
                <a16:creationId xmlns:a16="http://schemas.microsoft.com/office/drawing/2014/main" id="{77D9DCD9-D4AE-4CC7-A6F6-7C9D8793C7F5}"/>
              </a:ext>
            </a:extLst>
          </p:cNvPr>
          <p:cNvSpPr>
            <a:spLocks noGrp="1"/>
          </p:cNvSpPr>
          <p:nvPr>
            <p:ph idx="1"/>
          </p:nvPr>
        </p:nvSpPr>
        <p:spPr>
          <a:xfrm>
            <a:off x="838201" y="1825625"/>
            <a:ext cx="3200400" cy="4351338"/>
          </a:xfrm>
        </p:spPr>
        <p:txBody>
          <a:bodyPr>
            <a:normAutofit/>
          </a:bodyPr>
          <a:lstStyle/>
          <a:p>
            <a:r>
              <a:rPr lang="en-US" dirty="0"/>
              <a:t>UST Motion to Dismiss for “Cause:” Gross Mismanagement of the Estate per 1112(b)(4)(B) </a:t>
            </a:r>
          </a:p>
          <a:p>
            <a:r>
              <a:rPr lang="en-US" dirty="0"/>
              <a:t>Lease Rejection</a:t>
            </a:r>
          </a:p>
          <a:p>
            <a:r>
              <a:rPr lang="en-US" dirty="0"/>
              <a:t>Joint Plan </a:t>
            </a:r>
          </a:p>
          <a:p>
            <a:r>
              <a:rPr lang="en-US" dirty="0"/>
              <a:t>UST Objection: 1129(a)(3) </a:t>
            </a:r>
          </a:p>
          <a:p>
            <a:pPr marL="0" indent="0">
              <a:buNone/>
            </a:pPr>
            <a:endParaRPr lang="en-US" sz="1700" dirty="0"/>
          </a:p>
        </p:txBody>
      </p:sp>
      <p:sp>
        <p:nvSpPr>
          <p:cNvPr id="144"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2" descr="Image result for ray of hope">
            <a:extLst>
              <a:ext uri="{FF2B5EF4-FFF2-40B4-BE49-F238E27FC236}">
                <a16:creationId xmlns:a16="http://schemas.microsoft.com/office/drawing/2014/main" id="{20255ADE-E95A-496A-8EC0-5E63C0C975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4"/>
          <a:stretch/>
        </p:blipFill>
        <p:spPr bwMode="auto">
          <a:xfrm>
            <a:off x="5603706" y="1258529"/>
            <a:ext cx="5638853"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0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5586252-D26B-4F2A-BF46-293CE5146397}"/>
              </a:ext>
            </a:extLst>
          </p:cNvPr>
          <p:cNvSpPr>
            <a:spLocks noGrp="1"/>
          </p:cNvSpPr>
          <p:nvPr>
            <p:ph type="title"/>
          </p:nvPr>
        </p:nvSpPr>
        <p:spPr>
          <a:xfrm>
            <a:off x="535020" y="685800"/>
            <a:ext cx="2780271" cy="5105400"/>
          </a:xfrm>
        </p:spPr>
        <p:txBody>
          <a:bodyPr>
            <a:normAutofit/>
          </a:bodyPr>
          <a:lstStyle/>
          <a:p>
            <a:r>
              <a:rPr lang="en-US" sz="4000" b="1">
                <a:solidFill>
                  <a:srgbClr val="FFFFFF"/>
                </a:solidFill>
              </a:rPr>
              <a:t>Sole Issue: Section 1129(a)(3)</a:t>
            </a:r>
          </a:p>
        </p:txBody>
      </p:sp>
      <p:graphicFrame>
        <p:nvGraphicFramePr>
          <p:cNvPr id="5" name="Content Placeholder 2">
            <a:extLst>
              <a:ext uri="{FF2B5EF4-FFF2-40B4-BE49-F238E27FC236}">
                <a16:creationId xmlns:a16="http://schemas.microsoft.com/office/drawing/2014/main" id="{DEADEA63-34E7-4CA3-8FF5-A3F9ED0258C2}"/>
              </a:ext>
            </a:extLst>
          </p:cNvPr>
          <p:cNvGraphicFramePr>
            <a:graphicFrameLocks noGrp="1"/>
          </p:cNvGraphicFramePr>
          <p:nvPr>
            <p:ph idx="1"/>
            <p:extLst>
              <p:ext uri="{D42A27DB-BD31-4B8C-83A1-F6EECF244321}">
                <p14:modId xmlns:p14="http://schemas.microsoft.com/office/powerpoint/2010/main" val="36796546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44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F6F81E-7B8D-4BA1-BB1F-4FCE51702ED6}"/>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a:solidFill>
                  <a:srgbClr val="FFFFFF"/>
                </a:solidFill>
                <a:latin typeface="+mj-lt"/>
                <a:ea typeface="+mj-ea"/>
                <a:cs typeface="+mj-cs"/>
              </a:rPr>
              <a:t>So, what happened next?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18" name="Picture 2" descr="Image result for story telling">
            <a:extLst>
              <a:ext uri="{FF2B5EF4-FFF2-40B4-BE49-F238E27FC236}">
                <a16:creationId xmlns:a16="http://schemas.microsoft.com/office/drawing/2014/main" id="{91DFFE44-69EE-4FCB-9527-4BB2F9767C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0813" y="2509911"/>
            <a:ext cx="7995274"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2D1C-785D-4541-B32F-0B1748BAE592}"/>
              </a:ext>
            </a:extLst>
          </p:cNvPr>
          <p:cNvSpPr>
            <a:spLocks noGrp="1"/>
          </p:cNvSpPr>
          <p:nvPr>
            <p:ph type="title"/>
          </p:nvPr>
        </p:nvSpPr>
        <p:spPr>
          <a:xfrm>
            <a:off x="695960" y="395277"/>
            <a:ext cx="10515600" cy="1325563"/>
          </a:xfrm>
        </p:spPr>
        <p:txBody>
          <a:bodyPr/>
          <a:lstStyle/>
          <a:p>
            <a:r>
              <a:rPr lang="en-US" b="1" i="1" dirty="0">
                <a:solidFill>
                  <a:srgbClr val="FF0000"/>
                </a:solidFill>
              </a:rPr>
              <a:t>In re Cook Investments</a:t>
            </a:r>
            <a:br>
              <a:rPr lang="en-US" b="1" i="1" dirty="0">
                <a:solidFill>
                  <a:srgbClr val="FF0000"/>
                </a:solidFill>
              </a:rPr>
            </a:br>
            <a:r>
              <a:rPr lang="en-US" b="1" i="1" dirty="0">
                <a:solidFill>
                  <a:srgbClr val="FF0000"/>
                </a:solidFill>
              </a:rPr>
              <a:t>Takeaways</a:t>
            </a:r>
            <a:endParaRPr lang="en-US" b="1" dirty="0">
              <a:solidFill>
                <a:srgbClr val="FF0000"/>
              </a:solidFill>
            </a:endParaRPr>
          </a:p>
        </p:txBody>
      </p:sp>
      <p:sp>
        <p:nvSpPr>
          <p:cNvPr id="3" name="Rectangle 2">
            <a:extLst>
              <a:ext uri="{FF2B5EF4-FFF2-40B4-BE49-F238E27FC236}">
                <a16:creationId xmlns:a16="http://schemas.microsoft.com/office/drawing/2014/main" id="{A3DC315D-853C-4AFC-9D8C-62442FFFD5B3}"/>
              </a:ext>
            </a:extLst>
          </p:cNvPr>
          <p:cNvSpPr/>
          <p:nvPr/>
        </p:nvSpPr>
        <p:spPr>
          <a:xfrm>
            <a:off x="980440" y="1720840"/>
            <a:ext cx="10927080" cy="4832092"/>
          </a:xfrm>
          <a:prstGeom prst="rect">
            <a:avLst/>
          </a:prstGeom>
        </p:spPr>
        <p:txBody>
          <a:bodyPr wrap="square">
            <a:spAutoFit/>
          </a:bodyPr>
          <a:lstStyle/>
          <a:p>
            <a:r>
              <a:rPr lang="en-US" sz="2800" b="1" dirty="0"/>
              <a:t>Ninth Circuit only – for now</a:t>
            </a:r>
          </a:p>
          <a:p>
            <a:r>
              <a:rPr lang="en-US" sz="2800" b="1" dirty="0">
                <a:solidFill>
                  <a:srgbClr val="FF0000"/>
                </a:solidFill>
              </a:rPr>
              <a:t>Eliminates basis for objecting to plan confirmation based on substantive content</a:t>
            </a:r>
          </a:p>
          <a:p>
            <a:r>
              <a:rPr lang="en-US" sz="2800" b="1" dirty="0"/>
              <a:t>May reflect a more appellate openness to regarding marijuana companies and access to bankruptcy relief</a:t>
            </a:r>
          </a:p>
          <a:p>
            <a:r>
              <a:rPr lang="en-US" sz="2800" b="1" dirty="0">
                <a:solidFill>
                  <a:srgbClr val="FF0000"/>
                </a:solidFill>
              </a:rPr>
              <a:t>Ruling narrow:</a:t>
            </a:r>
          </a:p>
          <a:p>
            <a:pPr lvl="1"/>
            <a:r>
              <a:rPr lang="en-US" sz="2800" b="1" dirty="0"/>
              <a:t>Court did not address tension between bankruptcy relief and CSA</a:t>
            </a:r>
          </a:p>
          <a:p>
            <a:pPr lvl="1"/>
            <a:r>
              <a:rPr lang="en-US" sz="2800" b="1" dirty="0"/>
              <a:t>Likely only helpful for chapter 11 debtor that has survived motion to dismiss</a:t>
            </a:r>
          </a:p>
          <a:p>
            <a:pPr lvl="1"/>
            <a:r>
              <a:rPr lang="en-US" sz="2800" b="1" dirty="0"/>
              <a:t>Plan did not rely on marijuana assets or income – lease had been rejected</a:t>
            </a:r>
          </a:p>
        </p:txBody>
      </p:sp>
    </p:spTree>
    <p:extLst>
      <p:ext uri="{BB962C8B-B14F-4D97-AF65-F5344CB8AC3E}">
        <p14:creationId xmlns:p14="http://schemas.microsoft.com/office/powerpoint/2010/main" val="31908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B63D-CA3E-40E8-9BA1-E554F488AB08}"/>
              </a:ext>
            </a:extLst>
          </p:cNvPr>
          <p:cNvSpPr>
            <a:spLocks noGrp="1"/>
          </p:cNvSpPr>
          <p:nvPr>
            <p:ph type="title"/>
          </p:nvPr>
        </p:nvSpPr>
        <p:spPr/>
        <p:txBody>
          <a:bodyPr/>
          <a:lstStyle/>
          <a:p>
            <a:r>
              <a:rPr lang="en-US" b="1" dirty="0">
                <a:solidFill>
                  <a:srgbClr val="FF0000"/>
                </a:solidFill>
              </a:rPr>
              <a:t>Cannabis is Big Business</a:t>
            </a:r>
          </a:p>
        </p:txBody>
      </p:sp>
      <p:sp>
        <p:nvSpPr>
          <p:cNvPr id="3" name="Content Placeholder 2">
            <a:extLst>
              <a:ext uri="{FF2B5EF4-FFF2-40B4-BE49-F238E27FC236}">
                <a16:creationId xmlns:a16="http://schemas.microsoft.com/office/drawing/2014/main" id="{4C98F08C-FC3A-4418-A82F-A9E5E42EFB9E}"/>
              </a:ext>
            </a:extLst>
          </p:cNvPr>
          <p:cNvSpPr>
            <a:spLocks noGrp="1"/>
          </p:cNvSpPr>
          <p:nvPr>
            <p:ph idx="1"/>
          </p:nvPr>
        </p:nvSpPr>
        <p:spPr/>
        <p:txBody>
          <a:bodyPr>
            <a:normAutofit fontScale="92500"/>
          </a:bodyPr>
          <a:lstStyle/>
          <a:p>
            <a:r>
              <a:rPr lang="en-US" b="1" dirty="0"/>
              <a:t>Per the US Census data for 2018 Oklahoma’s population was 3,943,000</a:t>
            </a:r>
          </a:p>
          <a:p>
            <a:endParaRPr lang="en-US" b="1" dirty="0"/>
          </a:p>
          <a:p>
            <a:r>
              <a:rPr lang="en-US" b="1" dirty="0"/>
              <a:t>Per the Oklahoma Medical Marijuana Authority on 7/29/18 there had been issued</a:t>
            </a:r>
          </a:p>
          <a:p>
            <a:pPr lvl="1"/>
            <a:r>
              <a:rPr lang="en-US" sz="2800" b="1" dirty="0"/>
              <a:t>170,404 patient licenses</a:t>
            </a:r>
          </a:p>
          <a:p>
            <a:pPr lvl="1"/>
            <a:r>
              <a:rPr lang="en-US" sz="2800" b="1" dirty="0"/>
              <a:t>3,733 grow licenses</a:t>
            </a:r>
          </a:p>
          <a:p>
            <a:pPr lvl="1"/>
            <a:r>
              <a:rPr lang="en-US" sz="2800" b="1" dirty="0"/>
              <a:t>1,708 dispensary licenses</a:t>
            </a:r>
          </a:p>
          <a:p>
            <a:pPr lvl="1"/>
            <a:r>
              <a:rPr lang="en-US" sz="2800" b="1" dirty="0"/>
              <a:t>984 processor licenses</a:t>
            </a:r>
          </a:p>
          <a:p>
            <a:pPr lvl="1"/>
            <a:r>
              <a:rPr lang="en-US" sz="2800" b="1" dirty="0"/>
              <a:t>Total 6,425 MMJ businesses were started since September of 2018</a:t>
            </a:r>
          </a:p>
          <a:p>
            <a:endParaRPr lang="en-US" dirty="0"/>
          </a:p>
        </p:txBody>
      </p:sp>
    </p:spTree>
    <p:extLst>
      <p:ext uri="{BB962C8B-B14F-4D97-AF65-F5344CB8AC3E}">
        <p14:creationId xmlns:p14="http://schemas.microsoft.com/office/powerpoint/2010/main" val="22166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2752-6ED5-4897-9EDD-96AA924A18EC}"/>
              </a:ext>
            </a:extLst>
          </p:cNvPr>
          <p:cNvSpPr>
            <a:spLocks noGrp="1"/>
          </p:cNvSpPr>
          <p:nvPr>
            <p:ph type="title"/>
          </p:nvPr>
        </p:nvSpPr>
        <p:spPr>
          <a:xfrm>
            <a:off x="838200" y="365125"/>
            <a:ext cx="10515600" cy="1544955"/>
          </a:xfrm>
        </p:spPr>
        <p:txBody>
          <a:bodyPr>
            <a:normAutofit fontScale="90000"/>
          </a:bodyPr>
          <a:lstStyle/>
          <a:p>
            <a:r>
              <a:rPr lang="en-US" b="1" dirty="0"/>
              <a:t>If Contrary Interpretation of 1129(a)(3) Adopted, What Implications for other Violations of Federal Law? </a:t>
            </a:r>
          </a:p>
        </p:txBody>
      </p:sp>
      <p:sp>
        <p:nvSpPr>
          <p:cNvPr id="3" name="Rectangle 2">
            <a:extLst>
              <a:ext uri="{FF2B5EF4-FFF2-40B4-BE49-F238E27FC236}">
                <a16:creationId xmlns:a16="http://schemas.microsoft.com/office/drawing/2014/main" id="{FEC951AD-6D64-44E7-BD0C-5A61E7142FB0}"/>
              </a:ext>
            </a:extLst>
          </p:cNvPr>
          <p:cNvSpPr/>
          <p:nvPr/>
        </p:nvSpPr>
        <p:spPr>
          <a:xfrm>
            <a:off x="1209040" y="1997839"/>
            <a:ext cx="10515600" cy="4801314"/>
          </a:xfrm>
          <a:prstGeom prst="rect">
            <a:avLst/>
          </a:prstGeom>
        </p:spPr>
        <p:txBody>
          <a:bodyPr wrap="square">
            <a:spAutoFit/>
          </a:bodyPr>
          <a:lstStyle/>
          <a:p>
            <a:r>
              <a:rPr lang="en-US" sz="3200" dirty="0">
                <a:solidFill>
                  <a:srgbClr val="7030A0"/>
                </a:solidFill>
              </a:rPr>
              <a:t>Widget manufacturer:  Outstanding OSHA violations</a:t>
            </a:r>
          </a:p>
          <a:p>
            <a:endParaRPr lang="en-US" sz="3200" dirty="0">
              <a:solidFill>
                <a:srgbClr val="7030A0"/>
              </a:solidFill>
            </a:endParaRPr>
          </a:p>
          <a:p>
            <a:r>
              <a:rPr lang="en-US" sz="3200" dirty="0">
                <a:solidFill>
                  <a:srgbClr val="0070C0"/>
                </a:solidFill>
              </a:rPr>
              <a:t>Chain of auto repair shops or dry cleaners: Outstanding EPA violations</a:t>
            </a:r>
          </a:p>
          <a:p>
            <a:endParaRPr lang="en-US" sz="3200" dirty="0"/>
          </a:p>
          <a:p>
            <a:r>
              <a:rPr lang="en-US" sz="3200" dirty="0">
                <a:solidFill>
                  <a:schemeClr val="accent6">
                    <a:lumMod val="75000"/>
                  </a:schemeClr>
                </a:solidFill>
              </a:rPr>
              <a:t>Trucking firm:  Outstanding NHTSA safety violations; half of fleet violating emission standards</a:t>
            </a:r>
          </a:p>
          <a:p>
            <a:endParaRPr lang="en-US" sz="3200" dirty="0"/>
          </a:p>
          <a:p>
            <a:r>
              <a:rPr lang="en-US" sz="3200" i="1" dirty="0">
                <a:solidFill>
                  <a:srgbClr val="FF0000"/>
                </a:solidFill>
              </a:rPr>
              <a:t>Any</a:t>
            </a:r>
            <a:r>
              <a:rPr lang="en-US" sz="3200" dirty="0">
                <a:solidFill>
                  <a:srgbClr val="FF0000"/>
                </a:solidFill>
              </a:rPr>
              <a:t> business:  Unpaid federal income and withholding taxes</a:t>
            </a:r>
          </a:p>
          <a:p>
            <a:endParaRPr lang="en-US" dirty="0"/>
          </a:p>
        </p:txBody>
      </p:sp>
    </p:spTree>
    <p:extLst>
      <p:ext uri="{BB962C8B-B14F-4D97-AF65-F5344CB8AC3E}">
        <p14:creationId xmlns:p14="http://schemas.microsoft.com/office/powerpoint/2010/main" val="211158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4182520" cy="3603164"/>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62C71C-EBB2-4CD9-98A0-378E063B37AD}"/>
              </a:ext>
            </a:extLst>
          </p:cNvPr>
          <p:cNvSpPr>
            <a:spLocks noGrp="1"/>
          </p:cNvSpPr>
          <p:nvPr>
            <p:ph type="title"/>
          </p:nvPr>
        </p:nvSpPr>
        <p:spPr>
          <a:xfrm>
            <a:off x="774700" y="762000"/>
            <a:ext cx="3595973" cy="3018430"/>
          </a:xfrm>
        </p:spPr>
        <p:txBody>
          <a:bodyPr vert="horz" lIns="91440" tIns="45720" rIns="91440" bIns="45720" rtlCol="0" anchor="ctr">
            <a:normAutofit/>
          </a:bodyPr>
          <a:lstStyle/>
          <a:p>
            <a:r>
              <a:rPr lang="en-US" sz="4400" b="1" kern="1200">
                <a:solidFill>
                  <a:srgbClr val="FFFFFF"/>
                </a:solidFill>
                <a:latin typeface="+mj-lt"/>
                <a:ea typeface="+mj-ea"/>
                <a:cs typeface="+mj-cs"/>
              </a:rPr>
              <a:t>Cannabis, Hemp, and Hemp products</a:t>
            </a: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836" y="450221"/>
            <a:ext cx="4899923"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A91F323-38DF-43E4-8DD7-FA3AAB21A84B}"/>
              </a:ext>
            </a:extLst>
          </p:cNvPr>
          <p:cNvSpPr>
            <a:spLocks noGrp="1"/>
          </p:cNvSpPr>
          <p:nvPr>
            <p:ph type="body" sz="half" idx="2"/>
          </p:nvPr>
        </p:nvSpPr>
        <p:spPr>
          <a:xfrm>
            <a:off x="5259592" y="909143"/>
            <a:ext cx="4007581" cy="5029586"/>
          </a:xfrm>
        </p:spPr>
        <p:txBody>
          <a:bodyPr vert="horz" lIns="91440" tIns="45720" rIns="91440" bIns="45720" rtlCol="0" anchor="ctr">
            <a:normAutofit fontScale="92500" lnSpcReduction="10000"/>
          </a:bodyPr>
          <a:lstStyle/>
          <a:p>
            <a:r>
              <a:rPr lang="en-US" sz="2600" b="1" dirty="0"/>
              <a:t>Cannabis is a genus of flowering plants, which consists of two primary species: </a:t>
            </a:r>
            <a:r>
              <a:rPr lang="en-US" sz="2600" b="1" i="1" dirty="0"/>
              <a:t>Cannabis sativa</a:t>
            </a:r>
            <a:r>
              <a:rPr lang="en-US" sz="2600" b="1" dirty="0"/>
              <a:t> and </a:t>
            </a:r>
            <a:r>
              <a:rPr lang="en-US" sz="2600" b="1" i="1" dirty="0"/>
              <a:t>Cannabis </a:t>
            </a:r>
            <a:r>
              <a:rPr lang="en-US" sz="2600" b="1" i="1" dirty="0" err="1"/>
              <a:t>indica</a:t>
            </a:r>
            <a:r>
              <a:rPr lang="en-US" sz="2600" b="1" dirty="0"/>
              <a:t>. Within these two categories are hundreds of different strains</a:t>
            </a:r>
          </a:p>
          <a:p>
            <a:r>
              <a:rPr lang="en-US" sz="2600" b="1" dirty="0">
                <a:solidFill>
                  <a:srgbClr val="FF0000"/>
                </a:solidFill>
              </a:rPr>
              <a:t>While hemp and marijuana are regularly referred to as Cannabis, they actually very distinct.</a:t>
            </a:r>
            <a:endParaRPr lang="en-US" sz="2600" b="1" i="1" dirty="0">
              <a:solidFill>
                <a:srgbClr val="FF0000"/>
              </a:solidFill>
            </a:endParaRPr>
          </a:p>
          <a:p>
            <a:r>
              <a:rPr lang="en-US" sz="2600" b="1" i="1" dirty="0"/>
              <a:t>“Hemp”</a:t>
            </a:r>
            <a:r>
              <a:rPr lang="en-US" sz="2600" b="1" dirty="0"/>
              <a:t> is Cannabis that contains THC delta 9 of less than 0.3% content by dry weight. </a:t>
            </a:r>
          </a:p>
          <a:p>
            <a:pPr indent="-228600">
              <a:buFont typeface="Arial" panose="020B0604020202020204" pitchFamily="34" charset="0"/>
              <a:buChar char="•"/>
            </a:pPr>
            <a:endParaRPr lang="en-US" sz="2400" dirty="0"/>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5866" y="450221"/>
            <a:ext cx="1868033" cy="3603165"/>
          </a:xfrm>
          <a:prstGeom prst="rect">
            <a:avLst/>
          </a:prstGeom>
          <a:solidFill>
            <a:srgbClr val="55483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close up of a plant&#10;&#10;Description automatically generated">
            <a:extLst>
              <a:ext uri="{FF2B5EF4-FFF2-40B4-BE49-F238E27FC236}">
                <a16:creationId xmlns:a16="http://schemas.microsoft.com/office/drawing/2014/main" id="{792DB771-29E2-4831-BC3A-17BC2A8153B8}"/>
              </a:ext>
            </a:extLst>
          </p:cNvPr>
          <p:cNvPicPr>
            <a:picLocks noChangeAspect="1"/>
          </p:cNvPicPr>
          <p:nvPr/>
        </p:nvPicPr>
        <p:blipFill>
          <a:blip r:embed="rId2"/>
          <a:stretch>
            <a:fillRect/>
          </a:stretch>
        </p:blipFill>
        <p:spPr>
          <a:xfrm>
            <a:off x="934679" y="4214253"/>
            <a:ext cx="3256701" cy="2173848"/>
          </a:xfrm>
          <a:prstGeom prst="rect">
            <a:avLst/>
          </a:prstGeom>
        </p:spPr>
      </p:pic>
      <p:sp>
        <p:nvSpPr>
          <p:cNvPr id="16" name="Rectangle 1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3746" y="4214253"/>
            <a:ext cx="1868033" cy="2173848"/>
          </a:xfrm>
          <a:prstGeom prst="rect">
            <a:avLst/>
          </a:prstGeom>
          <a:solidFill>
            <a:srgbClr val="A8AB5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72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FDA0-DE21-42E9-9230-5067E2B2CE64}"/>
              </a:ext>
            </a:extLst>
          </p:cNvPr>
          <p:cNvSpPr>
            <a:spLocks noGrp="1"/>
          </p:cNvSpPr>
          <p:nvPr>
            <p:ph type="title"/>
          </p:nvPr>
        </p:nvSpPr>
        <p:spPr/>
        <p:txBody>
          <a:bodyPr/>
          <a:lstStyle/>
          <a:p>
            <a:r>
              <a:rPr lang="en-US" b="1" dirty="0">
                <a:latin typeface="Arial Black" panose="020B0A04020102020204" pitchFamily="34" charset="0"/>
              </a:rPr>
              <a:t>Legislative Background</a:t>
            </a:r>
          </a:p>
        </p:txBody>
      </p:sp>
      <p:sp>
        <p:nvSpPr>
          <p:cNvPr id="3" name="Content Placeholder 2">
            <a:extLst>
              <a:ext uri="{FF2B5EF4-FFF2-40B4-BE49-F238E27FC236}">
                <a16:creationId xmlns:a16="http://schemas.microsoft.com/office/drawing/2014/main" id="{041D9397-58CF-43AA-B5DD-0372CD3C6682}"/>
              </a:ext>
            </a:extLst>
          </p:cNvPr>
          <p:cNvSpPr>
            <a:spLocks noGrp="1"/>
          </p:cNvSpPr>
          <p:nvPr>
            <p:ph idx="1"/>
          </p:nvPr>
        </p:nvSpPr>
        <p:spPr/>
        <p:txBody>
          <a:bodyPr/>
          <a:lstStyle/>
          <a:p>
            <a:r>
              <a:rPr lang="en-US" sz="3200" b="1" dirty="0">
                <a:solidFill>
                  <a:srgbClr val="7030A0"/>
                </a:solidFill>
              </a:rPr>
              <a:t>The 2014 Farm Bill: </a:t>
            </a:r>
            <a:r>
              <a:rPr lang="en-US" sz="3200" b="1" dirty="0"/>
              <a:t>allowed the cultivation of hemp on a state by state basis through pilot programs administered by universities under the auspices of the state agricultural departments</a:t>
            </a:r>
          </a:p>
          <a:p>
            <a:pPr marL="0" indent="0">
              <a:buNone/>
            </a:pPr>
            <a:endParaRPr lang="en-US" sz="3200" b="1" dirty="0"/>
          </a:p>
          <a:p>
            <a:r>
              <a:rPr lang="en-US" sz="3200" b="1" dirty="0">
                <a:solidFill>
                  <a:srgbClr val="7030A0"/>
                </a:solidFill>
              </a:rPr>
              <a:t>The 2018 Farm Bill: </a:t>
            </a:r>
            <a:r>
              <a:rPr lang="en-US" sz="3200" b="1" dirty="0"/>
              <a:t>legalized the commercial production of hemp and removed it from the Controlled Substances Act as long as it met the definition of “hemp”</a:t>
            </a:r>
          </a:p>
          <a:p>
            <a:endParaRPr lang="en-US" dirty="0"/>
          </a:p>
        </p:txBody>
      </p:sp>
    </p:spTree>
    <p:extLst>
      <p:ext uri="{BB962C8B-B14F-4D97-AF65-F5344CB8AC3E}">
        <p14:creationId xmlns:p14="http://schemas.microsoft.com/office/powerpoint/2010/main" val="20715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05172F-EE73-4978-85C7-2E70645FA512}"/>
              </a:ext>
            </a:extLst>
          </p:cNvPr>
          <p:cNvSpPr>
            <a:spLocks noGrp="1"/>
          </p:cNvSpPr>
          <p:nvPr>
            <p:ph type="title"/>
          </p:nvPr>
        </p:nvSpPr>
        <p:spPr>
          <a:xfrm>
            <a:off x="6094105" y="802955"/>
            <a:ext cx="4977976" cy="1454051"/>
          </a:xfrm>
        </p:spPr>
        <p:txBody>
          <a:bodyPr>
            <a:normAutofit/>
          </a:bodyPr>
          <a:lstStyle/>
          <a:p>
            <a:endParaRPr lang="en-US" dirty="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Image result for hemp farm">
            <a:extLst>
              <a:ext uri="{FF2B5EF4-FFF2-40B4-BE49-F238E27FC236}">
                <a16:creationId xmlns:a16="http://schemas.microsoft.com/office/drawing/2014/main" id="{75579A6E-5865-47FA-8620-EEDCCD14CF5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8685" r="19751"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DC2FF6-B61A-41C4-A996-79A14421DBB5}"/>
              </a:ext>
            </a:extLst>
          </p:cNvPr>
          <p:cNvSpPr>
            <a:spLocks noGrp="1"/>
          </p:cNvSpPr>
          <p:nvPr>
            <p:ph idx="1"/>
          </p:nvPr>
        </p:nvSpPr>
        <p:spPr>
          <a:xfrm>
            <a:off x="6090574" y="1625600"/>
            <a:ext cx="4977578" cy="4435371"/>
          </a:xfrm>
        </p:spPr>
        <p:txBody>
          <a:bodyPr anchor="ctr">
            <a:normAutofit lnSpcReduction="10000"/>
          </a:bodyPr>
          <a:lstStyle/>
          <a:p>
            <a:r>
              <a:rPr lang="en-US" sz="3200" b="1" dirty="0"/>
              <a:t>It is now legal to buy and sell hemp and hemp products in interstate commerce</a:t>
            </a:r>
          </a:p>
          <a:p>
            <a:endParaRPr lang="en-US" sz="3200" b="1" dirty="0"/>
          </a:p>
          <a:p>
            <a:r>
              <a:rPr lang="en-US" sz="3200" b="1" dirty="0"/>
              <a:t>The 2018 Farm Bill was designed to make the cultivation and processing of hemp legal just like any other farming operation</a:t>
            </a:r>
          </a:p>
          <a:p>
            <a:endParaRPr lang="en-US" sz="2000" dirty="0">
              <a:solidFill>
                <a:srgbClr val="000000"/>
              </a:solidFill>
            </a:endParaRPr>
          </a:p>
        </p:txBody>
      </p:sp>
    </p:spTree>
    <p:extLst>
      <p:ext uri="{BB962C8B-B14F-4D97-AF65-F5344CB8AC3E}">
        <p14:creationId xmlns:p14="http://schemas.microsoft.com/office/powerpoint/2010/main" val="277374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BB002-8319-4393-A395-5B91DE31CB37}"/>
              </a:ext>
            </a:extLst>
          </p:cNvPr>
          <p:cNvSpPr/>
          <p:nvPr/>
        </p:nvSpPr>
        <p:spPr>
          <a:xfrm>
            <a:off x="568960" y="568960"/>
            <a:ext cx="11196320" cy="5078313"/>
          </a:xfrm>
          <a:prstGeom prst="rect">
            <a:avLst/>
          </a:prstGeom>
        </p:spPr>
        <p:txBody>
          <a:bodyPr wrap="square">
            <a:spAutoFit/>
          </a:bodyPr>
          <a:lstStyle/>
          <a:p>
            <a:r>
              <a:rPr lang="en-US" sz="3600" b="1" dirty="0">
                <a:latin typeface="Arial Black" panose="020B0A04020102020204" pitchFamily="34" charset="0"/>
              </a:rPr>
              <a:t>Regulatory Guidance </a:t>
            </a:r>
          </a:p>
          <a:p>
            <a:endParaRPr lang="en-US" sz="2400" b="1" dirty="0">
              <a:latin typeface="Arial Black" panose="020B0A04020102020204" pitchFamily="34" charset="0"/>
            </a:endParaRPr>
          </a:p>
          <a:p>
            <a:r>
              <a:rPr lang="en-US" sz="2400" b="1" dirty="0">
                <a:latin typeface="Arial Black" panose="020B0A04020102020204" pitchFamily="34" charset="0"/>
              </a:rPr>
              <a:t>There is currently very little regulatory guidance for hemp farmers as the USDA has been slow to promulgate rules. Federal regulations are anticipated to be published in August</a:t>
            </a:r>
          </a:p>
          <a:p>
            <a:endParaRPr lang="en-US" sz="2400" b="1" dirty="0">
              <a:latin typeface="Arial Black" panose="020B0A04020102020204" pitchFamily="34" charset="0"/>
            </a:endParaRPr>
          </a:p>
          <a:p>
            <a:endParaRPr lang="en-US" sz="2400" b="1" dirty="0">
              <a:latin typeface="Arial Black" panose="020B0A04020102020204" pitchFamily="34" charset="0"/>
            </a:endParaRPr>
          </a:p>
          <a:p>
            <a:r>
              <a:rPr lang="en-US" sz="2400" b="1" dirty="0">
                <a:latin typeface="Arial Black" panose="020B0A04020102020204" pitchFamily="34" charset="0"/>
              </a:rPr>
              <a:t>The states are all waiting on the USDA to do their job before developing state plans</a:t>
            </a:r>
          </a:p>
          <a:p>
            <a:endParaRPr lang="en-US" sz="2400" b="1" dirty="0">
              <a:latin typeface="Arial Black" panose="020B0A04020102020204" pitchFamily="34" charset="0"/>
            </a:endParaRPr>
          </a:p>
          <a:p>
            <a:endParaRPr lang="en-US" sz="2400" b="1" dirty="0">
              <a:latin typeface="Arial Black" panose="020B0A04020102020204" pitchFamily="34" charset="0"/>
            </a:endParaRPr>
          </a:p>
          <a:p>
            <a:r>
              <a:rPr lang="en-US" sz="2400" b="1" dirty="0">
                <a:latin typeface="Arial Black" panose="020B0A04020102020204" pitchFamily="34" charset="0"/>
              </a:rPr>
              <a:t>Consequently, the current hemp growers are operating under the old rules established by the 2014 Farm Bill under pilot programs</a:t>
            </a:r>
          </a:p>
        </p:txBody>
      </p:sp>
    </p:spTree>
    <p:extLst>
      <p:ext uri="{BB962C8B-B14F-4D97-AF65-F5344CB8AC3E}">
        <p14:creationId xmlns:p14="http://schemas.microsoft.com/office/powerpoint/2010/main" val="326469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09E7-ADCA-4B61-B875-6062D7E33274}"/>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4400" b="1" dirty="0"/>
              <a:t>A Cash Cow: Hemp </a:t>
            </a:r>
          </a:p>
        </p:txBody>
      </p:sp>
      <p:sp>
        <p:nvSpPr>
          <p:cNvPr id="4" name="Text Placeholder 3">
            <a:extLst>
              <a:ext uri="{FF2B5EF4-FFF2-40B4-BE49-F238E27FC236}">
                <a16:creationId xmlns:a16="http://schemas.microsoft.com/office/drawing/2014/main" id="{DE9A16BD-FBBB-42D5-940D-215233252677}"/>
              </a:ext>
            </a:extLst>
          </p:cNvPr>
          <p:cNvSpPr>
            <a:spLocks noGrp="1"/>
          </p:cNvSpPr>
          <p:nvPr>
            <p:ph type="body" sz="half" idx="2"/>
          </p:nvPr>
        </p:nvSpPr>
        <p:spPr>
          <a:xfrm>
            <a:off x="648930" y="2438400"/>
            <a:ext cx="3667037" cy="3785419"/>
          </a:xfrm>
        </p:spPr>
        <p:txBody>
          <a:bodyPr vert="horz" lIns="91440" tIns="45720" rIns="91440" bIns="45720" rtlCol="0">
            <a:noAutofit/>
          </a:bodyPr>
          <a:lstStyle/>
          <a:p>
            <a:pPr indent="-228600">
              <a:buFont typeface="Arial" panose="020B0604020202020204" pitchFamily="34" charset="0"/>
              <a:buChar char="•"/>
            </a:pPr>
            <a:r>
              <a:rPr lang="en-US" sz="2400" b="1" dirty="0"/>
              <a:t>Highly Lucrative: 160 acres of hemp = $10,000,000</a:t>
            </a:r>
          </a:p>
          <a:p>
            <a:pPr indent="-228600">
              <a:buFont typeface="Arial" panose="020B0604020202020204" pitchFamily="34" charset="0"/>
              <a:buChar char="•"/>
            </a:pPr>
            <a:r>
              <a:rPr lang="en-US" sz="2400" b="1" dirty="0"/>
              <a:t>Many Products Made from Hemp:</a:t>
            </a:r>
          </a:p>
          <a:p>
            <a:r>
              <a:rPr lang="en-US" sz="2400" b="1" dirty="0"/>
              <a:t>beer, milk, shoes, protein powder, tea, coffee, hamburgers, rope, clothes, yoga pants, sunglass frames, soap, concrete, automobiles and pens, just to name a few</a:t>
            </a:r>
          </a:p>
        </p:txBody>
      </p:sp>
      <p:pic>
        <p:nvPicPr>
          <p:cNvPr id="11266" name="Picture 2" descr="Image result for cash cow">
            <a:extLst>
              <a:ext uri="{FF2B5EF4-FFF2-40B4-BE49-F238E27FC236}">
                <a16:creationId xmlns:a16="http://schemas.microsoft.com/office/drawing/2014/main" id="{9FE32C7A-97F1-4826-BB43-AA2EB3759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5" r="1" b="3342"/>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2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520" y="365125"/>
            <a:ext cx="9606280" cy="1325563"/>
          </a:xfrm>
        </p:spPr>
        <p:txBody>
          <a:bodyPr/>
          <a:lstStyle/>
          <a:p>
            <a:r>
              <a:rPr lang="en-US" b="1" dirty="0">
                <a:latin typeface="Arial Black" panose="020B0A04020102020204" pitchFamily="34" charset="0"/>
              </a:rPr>
              <a:t>Acceptance of Hemp Businesses </a:t>
            </a:r>
          </a:p>
        </p:txBody>
      </p:sp>
      <p:sp>
        <p:nvSpPr>
          <p:cNvPr id="3" name="Content Placeholder 2"/>
          <p:cNvSpPr>
            <a:spLocks noGrp="1"/>
          </p:cNvSpPr>
          <p:nvPr>
            <p:ph idx="1"/>
          </p:nvPr>
        </p:nvSpPr>
        <p:spPr/>
        <p:txBody>
          <a:bodyPr>
            <a:normAutofit/>
          </a:bodyPr>
          <a:lstStyle/>
          <a:p>
            <a:r>
              <a:rPr lang="en-US" dirty="0">
                <a:solidFill>
                  <a:srgbClr val="FF0000"/>
                </a:solidFill>
              </a:rPr>
              <a:t>Banks:</a:t>
            </a:r>
            <a:r>
              <a:rPr lang="en-US" dirty="0"/>
              <a:t> reluctant but changing regarding opening accounts and lending.  The federal government is working to develop federally backed loans to hemp farmers</a:t>
            </a:r>
          </a:p>
          <a:p>
            <a:r>
              <a:rPr lang="en-US" dirty="0"/>
              <a:t>IRS: </a:t>
            </a:r>
            <a:r>
              <a:rPr lang="en-US" dirty="0">
                <a:solidFill>
                  <a:srgbClr val="FF0000"/>
                </a:solidFill>
              </a:rPr>
              <a:t>still uncertainty  over whether they will treat hemp biz similarly to marijuana and only allow deductions for cost of goods sold (IRC Section 280 (e))</a:t>
            </a:r>
          </a:p>
          <a:p>
            <a:r>
              <a:rPr lang="en-US" dirty="0"/>
              <a:t>The 2018 Farm Bill allows for </a:t>
            </a:r>
            <a:r>
              <a:rPr lang="en-US" dirty="0">
                <a:solidFill>
                  <a:srgbClr val="FF0000"/>
                </a:solidFill>
              </a:rPr>
              <a:t>crop insurance </a:t>
            </a:r>
            <a:r>
              <a:rPr lang="en-US" dirty="0"/>
              <a:t>but it will likely take years to develop because of uncertainty over yields and exceptions for destruction of crops at the direction of a regulatory body </a:t>
            </a:r>
          </a:p>
        </p:txBody>
      </p:sp>
      <p:sp>
        <p:nvSpPr>
          <p:cNvPr id="4" name="Slide Number Placeholder 3"/>
          <p:cNvSpPr>
            <a:spLocks noGrp="1"/>
          </p:cNvSpPr>
          <p:nvPr>
            <p:ph type="sldNum" sz="quarter" idx="12"/>
          </p:nvPr>
        </p:nvSpPr>
        <p:spPr/>
        <p:txBody>
          <a:bodyPr/>
          <a:lstStyle/>
          <a:p>
            <a:fld id="{9700413F-1344-4460-B48D-01142CEE9783}" type="slidenum">
              <a:rPr lang="en-US" smtClean="0"/>
              <a:pPr/>
              <a:t>26</a:t>
            </a:fld>
            <a:endParaRPr lang="en-US"/>
          </a:p>
        </p:txBody>
      </p:sp>
    </p:spTree>
    <p:extLst>
      <p:ext uri="{BB962C8B-B14F-4D97-AF65-F5344CB8AC3E}">
        <p14:creationId xmlns:p14="http://schemas.microsoft.com/office/powerpoint/2010/main" val="2170765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hot plant">
            <a:extLst>
              <a:ext uri="{FF2B5EF4-FFF2-40B4-BE49-F238E27FC236}">
                <a16:creationId xmlns:a16="http://schemas.microsoft.com/office/drawing/2014/main" id="{C5110D51-A06C-4129-9499-C7FD3522CD0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47" b="23853"/>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F334FF-210E-4E1D-84FE-7C364FC4290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What is a Hot Plant? </a:t>
            </a:r>
          </a:p>
        </p:txBody>
      </p:sp>
    </p:spTree>
    <p:extLst>
      <p:ext uri="{BB962C8B-B14F-4D97-AF65-F5344CB8AC3E}">
        <p14:creationId xmlns:p14="http://schemas.microsoft.com/office/powerpoint/2010/main" val="297735504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58BD-8CA9-4FC1-8DEA-37C337DAB862}"/>
              </a:ext>
            </a:extLst>
          </p:cNvPr>
          <p:cNvSpPr>
            <a:spLocks noGrp="1"/>
          </p:cNvSpPr>
          <p:nvPr>
            <p:ph type="title"/>
          </p:nvPr>
        </p:nvSpPr>
        <p:spPr/>
        <p:txBody>
          <a:bodyPr>
            <a:normAutofit fontScale="90000"/>
          </a:bodyPr>
          <a:lstStyle/>
          <a:p>
            <a:r>
              <a:rPr lang="en-US" b="1" dirty="0">
                <a:latin typeface="Arial Black" panose="020B0A04020102020204" pitchFamily="34" charset="0"/>
              </a:rPr>
              <a:t>Is Chapter 12 Relief Available for Hemp Farmers? Presumably so, but</a:t>
            </a:r>
          </a:p>
        </p:txBody>
      </p:sp>
      <p:sp>
        <p:nvSpPr>
          <p:cNvPr id="3" name="Rectangle 2">
            <a:extLst>
              <a:ext uri="{FF2B5EF4-FFF2-40B4-BE49-F238E27FC236}">
                <a16:creationId xmlns:a16="http://schemas.microsoft.com/office/drawing/2014/main" id="{8955ED88-2553-4A49-8000-046CACC369BA}"/>
              </a:ext>
            </a:extLst>
          </p:cNvPr>
          <p:cNvSpPr/>
          <p:nvPr/>
        </p:nvSpPr>
        <p:spPr>
          <a:xfrm>
            <a:off x="838200" y="1690688"/>
            <a:ext cx="10515600" cy="4893647"/>
          </a:xfrm>
          <a:prstGeom prst="rect">
            <a:avLst/>
          </a:prstGeom>
        </p:spPr>
        <p:txBody>
          <a:bodyPr wrap="square">
            <a:spAutoFit/>
          </a:bodyPr>
          <a:lstStyle/>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r>
              <a:rPr lang="en-US" altLang="en-US" sz="2400" b="1" dirty="0">
                <a:cs typeface="Times New Roman" panose="02020603050405020304" pitchFamily="18" charset="0"/>
              </a:rPr>
              <a:t>Some of these businesses sell the THC which has been processed out of the biomass, which would be illegal under federal law</a:t>
            </a:r>
          </a:p>
          <a:p>
            <a:endParaRPr lang="en-US" altLang="en-US" sz="2400" b="1" dirty="0">
              <a:cs typeface="Times New Roman" panose="02020603050405020304" pitchFamily="18" charset="0"/>
            </a:endParaRPr>
          </a:p>
          <a:p>
            <a:r>
              <a:rPr lang="en-US" altLang="en-US" sz="2400" b="1" dirty="0">
                <a:cs typeface="Times New Roman" panose="02020603050405020304" pitchFamily="18" charset="0"/>
              </a:rPr>
              <a:t>Then there is the problem of whether a Chapter 12 debtor does not properly dispose of the hemp if any of the plant or biomass is “hot” i.e. more then .3% THC? Does this expose the Trustee to liability? </a:t>
            </a:r>
          </a:p>
          <a:p>
            <a:endParaRPr lang="en-US" altLang="en-US" sz="2400" b="1" dirty="0">
              <a:cs typeface="Times New Roman" panose="02020603050405020304" pitchFamily="18" charset="0"/>
            </a:endParaRPr>
          </a:p>
          <a:p>
            <a:r>
              <a:rPr lang="en-US" altLang="en-US" sz="2400" b="1" dirty="0">
                <a:cs typeface="Times New Roman" panose="02020603050405020304" pitchFamily="18" charset="0"/>
              </a:rPr>
              <a:t>Some states currently require a farmer, where there are a handful of hot plants, to cut down and dispose of the entire crop. What kind of impact would that have on a Chapter 12 plan?</a:t>
            </a:r>
          </a:p>
          <a:p>
            <a:endParaRPr lang="en-US" altLang="en-US" sz="2400" b="1" dirty="0">
              <a:cs typeface="Times New Roman" panose="02020603050405020304" pitchFamily="18" charset="0"/>
            </a:endParaRPr>
          </a:p>
        </p:txBody>
      </p:sp>
    </p:spTree>
    <p:extLst>
      <p:ext uri="{BB962C8B-B14F-4D97-AF65-F5344CB8AC3E}">
        <p14:creationId xmlns:p14="http://schemas.microsoft.com/office/powerpoint/2010/main" val="19271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7D14-0FDB-4A0D-979B-B39BB1974C5C}"/>
              </a:ext>
            </a:extLst>
          </p:cNvPr>
          <p:cNvSpPr>
            <a:spLocks noGrp="1"/>
          </p:cNvSpPr>
          <p:nvPr>
            <p:ph type="title"/>
          </p:nvPr>
        </p:nvSpPr>
        <p:spPr/>
        <p:txBody>
          <a:bodyPr>
            <a:normAutofit fontScale="90000"/>
          </a:bodyPr>
          <a:lstStyle/>
          <a:p>
            <a:r>
              <a:rPr lang="en-US" sz="4000" b="1" dirty="0">
                <a:latin typeface="Arial Black" panose="020B0A04020102020204" pitchFamily="34" charset="0"/>
              </a:rPr>
              <a:t>The Receivership Option: </a:t>
            </a:r>
          </a:p>
        </p:txBody>
      </p:sp>
      <p:sp>
        <p:nvSpPr>
          <p:cNvPr id="3" name="Content Placeholder 2">
            <a:extLst>
              <a:ext uri="{FF2B5EF4-FFF2-40B4-BE49-F238E27FC236}">
                <a16:creationId xmlns:a16="http://schemas.microsoft.com/office/drawing/2014/main" id="{7CB1BCDC-623C-4B07-BB91-38C706C0FB2C}"/>
              </a:ext>
            </a:extLst>
          </p:cNvPr>
          <p:cNvSpPr>
            <a:spLocks noGrp="1"/>
          </p:cNvSpPr>
          <p:nvPr>
            <p:ph idx="1"/>
          </p:nvPr>
        </p:nvSpPr>
        <p:spPr/>
        <p:txBody>
          <a:bodyPr>
            <a:normAutofit fontScale="70000" lnSpcReduction="20000"/>
          </a:bodyPr>
          <a:lstStyle/>
          <a:p>
            <a:r>
              <a:rPr lang="en-US" b="1" dirty="0"/>
              <a:t>All states have some form of a statutory scheme for receiverships</a:t>
            </a:r>
          </a:p>
          <a:p>
            <a:endParaRPr lang="en-US" b="1" dirty="0"/>
          </a:p>
          <a:p>
            <a:r>
              <a:rPr lang="en-US" b="1" dirty="0"/>
              <a:t>But when it comes to receiverships for cannabis businesses its not always easy to have a receiver appointed</a:t>
            </a:r>
          </a:p>
          <a:p>
            <a:endParaRPr lang="en-US" b="1" dirty="0"/>
          </a:p>
          <a:p>
            <a:r>
              <a:rPr lang="en-US" b="1" dirty="0"/>
              <a:t>Colorado</a:t>
            </a:r>
          </a:p>
          <a:p>
            <a:pPr lvl="1"/>
            <a:r>
              <a:rPr lang="en-US" sz="3300" b="1" dirty="0"/>
              <a:t>Allows receivers to be appointed to take over an run a marijuana business but they have to licensed by the State’s regulatory body for overseeing marijuana. </a:t>
            </a:r>
            <a:r>
              <a:rPr lang="en-US" sz="3300" b="1" i="1" dirty="0"/>
              <a:t>Yates v Hartman</a:t>
            </a:r>
            <a:r>
              <a:rPr lang="en-US" sz="3300" b="1" dirty="0"/>
              <a:t>, 2018 COA 31, (Colo. App. 2018</a:t>
            </a:r>
            <a:r>
              <a:rPr lang="en-US" sz="3300" dirty="0"/>
              <a:t>).  </a:t>
            </a:r>
            <a:r>
              <a:rPr lang="en-US" sz="3300" b="1" dirty="0"/>
              <a:t>They need an “Occupational Key” license for $250.</a:t>
            </a:r>
          </a:p>
          <a:p>
            <a:endParaRPr lang="en-US" dirty="0"/>
          </a:p>
        </p:txBody>
      </p:sp>
      <p:sp>
        <p:nvSpPr>
          <p:cNvPr id="4" name="Text Placeholder 3">
            <a:extLst>
              <a:ext uri="{FF2B5EF4-FFF2-40B4-BE49-F238E27FC236}">
                <a16:creationId xmlns:a16="http://schemas.microsoft.com/office/drawing/2014/main" id="{14E2CD99-F684-4E58-87E0-6ABDF51992AA}"/>
              </a:ext>
            </a:extLst>
          </p:cNvPr>
          <p:cNvSpPr>
            <a:spLocks noGrp="1"/>
          </p:cNvSpPr>
          <p:nvPr>
            <p:ph type="body" sz="half" idx="2"/>
          </p:nvPr>
        </p:nvSpPr>
        <p:spPr>
          <a:xfrm>
            <a:off x="-3300222" y="1211893"/>
            <a:ext cx="4638167" cy="7491742"/>
          </a:xfrm>
        </p:spPr>
        <p:txBody>
          <a:bodyPr/>
          <a:lstStyle/>
          <a:p>
            <a:endParaRPr lang="en-US" dirty="0"/>
          </a:p>
        </p:txBody>
      </p:sp>
      <p:pic>
        <p:nvPicPr>
          <p:cNvPr id="13314" name="Picture 2" descr="Image result for receivership">
            <a:extLst>
              <a:ext uri="{FF2B5EF4-FFF2-40B4-BE49-F238E27FC236}">
                <a16:creationId xmlns:a16="http://schemas.microsoft.com/office/drawing/2014/main" id="{434AE734-28D8-461C-AF1C-A7C6BF02E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8" y="2057400"/>
            <a:ext cx="393223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21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A7C4-2B5C-49A5-AE27-5D0F64103FCD}"/>
              </a:ext>
            </a:extLst>
          </p:cNvPr>
          <p:cNvSpPr>
            <a:spLocks noGrp="1"/>
          </p:cNvSpPr>
          <p:nvPr>
            <p:ph type="title"/>
          </p:nvPr>
        </p:nvSpPr>
        <p:spPr/>
        <p:txBody>
          <a:bodyPr>
            <a:normAutofit/>
          </a:bodyPr>
          <a:lstStyle/>
          <a:p>
            <a:r>
              <a:rPr lang="en-US" sz="4800" b="1" dirty="0">
                <a:latin typeface="Arial Black" panose="020B0A04020102020204" pitchFamily="34" charset="0"/>
              </a:rPr>
              <a:t>Who Loves You, Baby?</a:t>
            </a:r>
          </a:p>
        </p:txBody>
      </p:sp>
      <p:sp>
        <p:nvSpPr>
          <p:cNvPr id="3" name="Content Placeholder 2">
            <a:extLst>
              <a:ext uri="{FF2B5EF4-FFF2-40B4-BE49-F238E27FC236}">
                <a16:creationId xmlns:a16="http://schemas.microsoft.com/office/drawing/2014/main" id="{10FF486B-7855-4B68-8A14-5E9FA8AC4082}"/>
              </a:ext>
            </a:extLst>
          </p:cNvPr>
          <p:cNvSpPr>
            <a:spLocks noGrp="1"/>
          </p:cNvSpPr>
          <p:nvPr>
            <p:ph idx="1"/>
          </p:nvPr>
        </p:nvSpPr>
        <p:spPr/>
        <p:txBody>
          <a:bodyPr>
            <a:normAutofit fontScale="25000" lnSpcReduction="20000"/>
          </a:bodyPr>
          <a:lstStyle/>
          <a:p>
            <a:r>
              <a:rPr lang="en-US" sz="11200" b="1" dirty="0">
                <a:latin typeface="Arial" panose="020B0604020202020204" pitchFamily="34" charset="0"/>
                <a:cs typeface="Arial" panose="020B0604020202020204" pitchFamily="34" charset="0"/>
              </a:rPr>
              <a:t>Recreational marijuana is currently legal in 11 states and the District of Columbia</a:t>
            </a:r>
          </a:p>
          <a:p>
            <a:r>
              <a:rPr lang="en-US" sz="11200" b="1" dirty="0">
                <a:solidFill>
                  <a:srgbClr val="FF0000"/>
                </a:solidFill>
                <a:latin typeface="Arial" panose="020B0604020202020204" pitchFamily="34" charset="0"/>
                <a:cs typeface="Arial" panose="020B0604020202020204" pitchFamily="34" charset="0"/>
              </a:rPr>
              <a:t>Washington: I-502 passed in November 2012 by a 56 – 44% margin.  </a:t>
            </a:r>
          </a:p>
          <a:p>
            <a:r>
              <a:rPr lang="en-US" sz="11200" b="1" dirty="0">
                <a:latin typeface="Arial" panose="020B0604020202020204" pitchFamily="34" charset="0"/>
                <a:cs typeface="Arial" panose="020B0604020202020204" pitchFamily="34" charset="0"/>
              </a:rPr>
              <a:t>Medical marijuana legal in another 20 states</a:t>
            </a:r>
          </a:p>
          <a:p>
            <a:r>
              <a:rPr lang="en-US" sz="11200" b="1" dirty="0">
                <a:solidFill>
                  <a:srgbClr val="FF0000"/>
                </a:solidFill>
                <a:latin typeface="Arial" panose="020B0604020202020204" pitchFamily="34" charset="0"/>
                <a:cs typeface="Arial" panose="020B0604020202020204" pitchFamily="34" charset="0"/>
              </a:rPr>
              <a:t>Wholly illegal in 19 states</a:t>
            </a:r>
          </a:p>
          <a:p>
            <a:r>
              <a:rPr lang="en-US" sz="11200" b="1" dirty="0">
                <a:latin typeface="Arial" panose="020B0604020202020204" pitchFamily="34" charset="0"/>
                <a:cs typeface="Arial" panose="020B0604020202020204" pitchFamily="34" charset="0"/>
              </a:rPr>
              <a:t>Projected Revenues:</a:t>
            </a:r>
          </a:p>
          <a:p>
            <a:pPr lvl="1"/>
            <a:r>
              <a:rPr lang="en-US" sz="11200" b="1" dirty="0">
                <a:solidFill>
                  <a:srgbClr val="FF0000"/>
                </a:solidFill>
                <a:latin typeface="Arial" panose="020B0604020202020204" pitchFamily="34" charset="0"/>
                <a:cs typeface="Arial" panose="020B0604020202020204" pitchFamily="34" charset="0"/>
              </a:rPr>
              <a:t>Washington State: $730 million for 2017-19 budget cycle</a:t>
            </a:r>
          </a:p>
          <a:p>
            <a:pPr lvl="2"/>
            <a:r>
              <a:rPr lang="en-US" sz="11200" b="1" dirty="0">
                <a:solidFill>
                  <a:srgbClr val="FF0000"/>
                </a:solidFill>
                <a:latin typeface="Arial" panose="020B0604020202020204" pitchFamily="34" charset="0"/>
                <a:cs typeface="Arial" panose="020B0604020202020204" pitchFamily="34" charset="0"/>
              </a:rPr>
              <a:t>Excise tax rate: 37% on retail sales</a:t>
            </a:r>
          </a:p>
          <a:p>
            <a:endParaRPr lang="en-US" dirty="0"/>
          </a:p>
        </p:txBody>
      </p:sp>
      <p:sp>
        <p:nvSpPr>
          <p:cNvPr id="4" name="Text Placeholder 3">
            <a:extLst>
              <a:ext uri="{FF2B5EF4-FFF2-40B4-BE49-F238E27FC236}">
                <a16:creationId xmlns:a16="http://schemas.microsoft.com/office/drawing/2014/main" id="{C876D17A-A8BC-44CA-BFA4-5DBF22A7D21A}"/>
              </a:ext>
            </a:extLst>
          </p:cNvPr>
          <p:cNvSpPr>
            <a:spLocks noGrp="1"/>
          </p:cNvSpPr>
          <p:nvPr>
            <p:ph type="body" sz="half" idx="2"/>
          </p:nvPr>
        </p:nvSpPr>
        <p:spPr>
          <a:xfrm>
            <a:off x="839788" y="2347913"/>
            <a:ext cx="3932237" cy="3811588"/>
          </a:xfrm>
        </p:spPr>
        <p:txBody>
          <a:bodyPr/>
          <a:lstStyle/>
          <a:p>
            <a:endParaRPr lang="en-US" dirty="0"/>
          </a:p>
        </p:txBody>
      </p:sp>
      <p:pic>
        <p:nvPicPr>
          <p:cNvPr id="6" name="Picture 2" descr="Image result for marijuana">
            <a:extLst>
              <a:ext uri="{FF2B5EF4-FFF2-40B4-BE49-F238E27FC236}">
                <a16:creationId xmlns:a16="http://schemas.microsoft.com/office/drawing/2014/main" id="{1307461B-0B45-4D4E-B96F-8CBA0B989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2" y="2347912"/>
            <a:ext cx="3932237" cy="38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4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914400"/>
            <a:ext cx="10515600" cy="5262563"/>
          </a:xfrm>
        </p:spPr>
        <p:txBody>
          <a:bodyPr>
            <a:normAutofit/>
          </a:bodyPr>
          <a:lstStyle/>
          <a:p>
            <a:r>
              <a:rPr lang="en-US" b="1" dirty="0">
                <a:latin typeface="Arial Black" panose="020B0A04020102020204" pitchFamily="34" charset="0"/>
              </a:rPr>
              <a:t>Colorado Licensing Requirements are difficult to navigate and expensive, for example…</a:t>
            </a:r>
          </a:p>
          <a:p>
            <a:endParaRPr lang="en-US" b="1" dirty="0">
              <a:latin typeface="Arial Black" panose="020B0A04020102020204" pitchFamily="34" charset="0"/>
            </a:endParaRPr>
          </a:p>
          <a:p>
            <a:pPr lvl="1"/>
            <a:r>
              <a:rPr lang="en-US" b="1" dirty="0">
                <a:latin typeface="Arial Black" panose="020B0A04020102020204" pitchFamily="34" charset="0"/>
              </a:rPr>
              <a:t>A retail marijuana cultivation facility license may be issued only to a person who cultivates retail marijuana for sale and distribution to licensed retail marijuana stores, retail marijuana products manufacturing licensees, or other retail marijuana cultivation facilities. (Colorado Retail Marijuana Code 14-12-403).</a:t>
            </a:r>
          </a:p>
          <a:p>
            <a:pPr lvl="1"/>
            <a:endParaRPr lang="en-US" b="1" dirty="0">
              <a:latin typeface="Arial Black" panose="020B0A04020102020204" pitchFamily="34" charset="0"/>
            </a:endParaRPr>
          </a:p>
          <a:p>
            <a:pPr lvl="1"/>
            <a:r>
              <a:rPr lang="en-US" b="1" dirty="0">
                <a:latin typeface="Arial Black" panose="020B0A04020102020204" pitchFamily="34" charset="0"/>
              </a:rPr>
              <a:t>The application fee alone is $5000 and there are local jurisdiction fees on top of this. (CRMC 14-12-501)</a:t>
            </a:r>
          </a:p>
        </p:txBody>
      </p:sp>
      <p:sp>
        <p:nvSpPr>
          <p:cNvPr id="4" name="Slide Number Placeholder 3"/>
          <p:cNvSpPr>
            <a:spLocks noGrp="1"/>
          </p:cNvSpPr>
          <p:nvPr>
            <p:ph type="sldNum" sz="quarter" idx="12"/>
          </p:nvPr>
        </p:nvSpPr>
        <p:spPr/>
        <p:txBody>
          <a:bodyPr/>
          <a:lstStyle/>
          <a:p>
            <a:fld id="{9700413F-1344-4460-B48D-01142CEE9783}" type="slidenum">
              <a:rPr lang="en-US" smtClean="0"/>
              <a:pPr/>
              <a:t>30</a:t>
            </a:fld>
            <a:endParaRPr lang="en-US"/>
          </a:p>
        </p:txBody>
      </p:sp>
    </p:spTree>
    <p:extLst>
      <p:ext uri="{BB962C8B-B14F-4D97-AF65-F5344CB8AC3E}">
        <p14:creationId xmlns:p14="http://schemas.microsoft.com/office/powerpoint/2010/main" val="4101278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anose="020B0A04020102020204" pitchFamily="34" charset="0"/>
              </a:rPr>
              <a:t>Receiverships for a Cannabis Business</a:t>
            </a:r>
          </a:p>
        </p:txBody>
      </p:sp>
      <p:sp>
        <p:nvSpPr>
          <p:cNvPr id="3" name="Content Placeholder 2"/>
          <p:cNvSpPr>
            <a:spLocks noGrp="1"/>
          </p:cNvSpPr>
          <p:nvPr>
            <p:ph idx="1"/>
          </p:nvPr>
        </p:nvSpPr>
        <p:spPr/>
        <p:txBody>
          <a:bodyPr>
            <a:noAutofit/>
          </a:bodyPr>
          <a:lstStyle/>
          <a:p>
            <a:pPr marL="0" indent="0">
              <a:buNone/>
            </a:pPr>
            <a:r>
              <a:rPr lang="en-US" sz="3200" b="1" dirty="0"/>
              <a:t>Oregon</a:t>
            </a:r>
          </a:p>
          <a:p>
            <a:pPr lvl="1"/>
            <a:r>
              <a:rPr lang="en-US" sz="3200" b="1" dirty="0"/>
              <a:t>Has adopted regulations which allow for the receiver to be appointed as long as the receiver meets some very simple standards. </a:t>
            </a:r>
          </a:p>
          <a:p>
            <a:pPr lvl="2"/>
            <a:r>
              <a:rPr lang="en-US" sz="3200" b="1" dirty="0"/>
              <a:t> </a:t>
            </a:r>
            <a:r>
              <a:rPr lang="en-US" sz="3200" b="1" dirty="0">
                <a:solidFill>
                  <a:srgbClr val="FF0000"/>
                </a:solidFill>
              </a:rPr>
              <a:t>Proof that the person is the legal trustee, receiver for the business; and</a:t>
            </a:r>
          </a:p>
          <a:p>
            <a:pPr lvl="2"/>
            <a:r>
              <a:rPr lang="en-US" sz="3200" b="1" dirty="0"/>
              <a:t>A written request for authority to operate as a trustee or receiver, listing the address and telephone number of the trustee, receiver or personal representative.</a:t>
            </a:r>
          </a:p>
        </p:txBody>
      </p:sp>
      <p:sp>
        <p:nvSpPr>
          <p:cNvPr id="4" name="Slide Number Placeholder 3"/>
          <p:cNvSpPr>
            <a:spLocks noGrp="1"/>
          </p:cNvSpPr>
          <p:nvPr>
            <p:ph type="sldNum" sz="quarter" idx="12"/>
          </p:nvPr>
        </p:nvSpPr>
        <p:spPr/>
        <p:txBody>
          <a:bodyPr/>
          <a:lstStyle/>
          <a:p>
            <a:fld id="{9700413F-1344-4460-B48D-01142CEE9783}" type="slidenum">
              <a:rPr lang="en-US" smtClean="0"/>
              <a:pPr/>
              <a:t>31</a:t>
            </a:fld>
            <a:endParaRPr lang="en-US"/>
          </a:p>
        </p:txBody>
      </p:sp>
    </p:spTree>
    <p:extLst>
      <p:ext uri="{BB962C8B-B14F-4D97-AF65-F5344CB8AC3E}">
        <p14:creationId xmlns:p14="http://schemas.microsoft.com/office/powerpoint/2010/main" val="2782988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Oklahoma SB 532</a:t>
            </a:r>
          </a:p>
        </p:txBody>
      </p:sp>
      <p:sp>
        <p:nvSpPr>
          <p:cNvPr id="3" name="Content Placeholder 2"/>
          <p:cNvSpPr>
            <a:spLocks noGrp="1"/>
          </p:cNvSpPr>
          <p:nvPr>
            <p:ph idx="1"/>
          </p:nvPr>
        </p:nvSpPr>
        <p:spPr/>
        <p:txBody>
          <a:bodyPr>
            <a:normAutofit lnSpcReduction="10000"/>
          </a:bodyPr>
          <a:lstStyle/>
          <a:p>
            <a:r>
              <a:rPr lang="en-US" sz="3200" b="1" dirty="0"/>
              <a:t>Andy Turner, a colleague of mine in Tulsa, drafted legislation for the appointment of a receiver for the purpose of making it simpler to have a receiver appointed for a medical marijuana business.</a:t>
            </a:r>
          </a:p>
          <a:p>
            <a:endParaRPr lang="en-US" sz="3200" b="1" dirty="0"/>
          </a:p>
          <a:p>
            <a:r>
              <a:rPr lang="en-US" sz="3200" b="1" dirty="0"/>
              <a:t>Codified as 12 O.S. Section 1560, the new law allows creditors of a medical marijuana business to have a receiver appointed to run the business during the pendency of the receivership, whether it is a dispensary, grow operation, or extraction company. </a:t>
            </a:r>
          </a:p>
          <a:p>
            <a:endParaRPr lang="en-US" dirty="0"/>
          </a:p>
        </p:txBody>
      </p:sp>
      <p:sp>
        <p:nvSpPr>
          <p:cNvPr id="4" name="Slide Number Placeholder 3"/>
          <p:cNvSpPr>
            <a:spLocks noGrp="1"/>
          </p:cNvSpPr>
          <p:nvPr>
            <p:ph type="sldNum" sz="quarter" idx="12"/>
          </p:nvPr>
        </p:nvSpPr>
        <p:spPr/>
        <p:txBody>
          <a:bodyPr/>
          <a:lstStyle/>
          <a:p>
            <a:fld id="{9700413F-1344-4460-B48D-01142CEE9783}" type="slidenum">
              <a:rPr lang="en-US" smtClean="0"/>
              <a:pPr/>
              <a:t>32</a:t>
            </a:fld>
            <a:endParaRPr lang="en-US"/>
          </a:p>
        </p:txBody>
      </p:sp>
    </p:spTree>
    <p:extLst>
      <p:ext uri="{BB962C8B-B14F-4D97-AF65-F5344CB8AC3E}">
        <p14:creationId xmlns:p14="http://schemas.microsoft.com/office/powerpoint/2010/main" val="3241771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D93F-D90C-430F-A06D-72324D5CF6B2}"/>
              </a:ext>
            </a:extLst>
          </p:cNvPr>
          <p:cNvSpPr>
            <a:spLocks noGrp="1"/>
          </p:cNvSpPr>
          <p:nvPr>
            <p:ph type="title"/>
          </p:nvPr>
        </p:nvSpPr>
        <p:spPr/>
        <p:txBody>
          <a:bodyPr/>
          <a:lstStyle/>
          <a:p>
            <a:r>
              <a:rPr lang="en-US" b="1" dirty="0">
                <a:latin typeface="Arial Black" panose="020B0A04020102020204" pitchFamily="34" charset="0"/>
              </a:rPr>
              <a:t>Disadvantages of a Receivership </a:t>
            </a:r>
          </a:p>
        </p:txBody>
      </p:sp>
      <p:sp>
        <p:nvSpPr>
          <p:cNvPr id="3" name="Rectangle 2">
            <a:extLst>
              <a:ext uri="{FF2B5EF4-FFF2-40B4-BE49-F238E27FC236}">
                <a16:creationId xmlns:a16="http://schemas.microsoft.com/office/drawing/2014/main" id="{0A7D2692-3215-4518-B93A-C8ED2B4193FF}"/>
              </a:ext>
            </a:extLst>
          </p:cNvPr>
          <p:cNvSpPr/>
          <p:nvPr/>
        </p:nvSpPr>
        <p:spPr>
          <a:xfrm>
            <a:off x="838200" y="1997839"/>
            <a:ext cx="8305800" cy="4401205"/>
          </a:xfrm>
          <a:prstGeom prst="rect">
            <a:avLst/>
          </a:prstGeom>
        </p:spPr>
        <p:txBody>
          <a:bodyPr wrap="square">
            <a:spAutoFit/>
          </a:bodyPr>
          <a:lstStyle/>
          <a:p>
            <a:pPr lvl="1"/>
            <a:r>
              <a:rPr lang="en-US" sz="24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A receiver is often looking out for the best interest of the creditors that have selected him and not the debtor </a:t>
            </a:r>
          </a:p>
          <a:p>
            <a:pPr lvl="1"/>
            <a:r>
              <a:rPr lang="en-US" sz="2800" b="1" dirty="0">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State receivership laws are not as well developed, creating uncertainty </a:t>
            </a:r>
          </a:p>
          <a:p>
            <a:pPr lvl="1"/>
            <a:r>
              <a:rPr lang="en-US" sz="2800" b="1" dirty="0">
                <a:latin typeface="Arial" panose="020B0604020202020204" pitchFamily="34" charset="0"/>
                <a:cs typeface="Arial" panose="020B0604020202020204" pitchFamily="34" charset="0"/>
              </a:rPr>
              <a:t>*Many state court judges are unfamiliar with marijuana businesses</a:t>
            </a:r>
          </a:p>
          <a:p>
            <a:pPr lvl="1"/>
            <a:r>
              <a:rPr lang="en-US" sz="2800" b="1" dirty="0">
                <a:latin typeface="Arial" panose="020B0604020202020204" pitchFamily="34" charset="0"/>
                <a:cs typeface="Arial" panose="020B0604020202020204" pitchFamily="34" charset="0"/>
              </a:rPr>
              <a:t>*</a:t>
            </a:r>
            <a:r>
              <a:rPr lang="en-US" sz="2800" b="1" dirty="0">
                <a:solidFill>
                  <a:srgbClr val="FF0000"/>
                </a:solidFill>
                <a:latin typeface="Arial" panose="020B0604020202020204" pitchFamily="34" charset="0"/>
                <a:cs typeface="Arial" panose="020B0604020202020204" pitchFamily="34" charset="0"/>
              </a:rPr>
              <a:t>And its expensive, anywhere from $10,000 a month to $40,000 a month for more complex cases</a:t>
            </a:r>
          </a:p>
        </p:txBody>
      </p:sp>
    </p:spTree>
    <p:extLst>
      <p:ext uri="{BB962C8B-B14F-4D97-AF65-F5344CB8AC3E}">
        <p14:creationId xmlns:p14="http://schemas.microsoft.com/office/powerpoint/2010/main" val="202466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C2A7-557C-4074-9260-635FADCEB326}"/>
              </a:ext>
            </a:extLst>
          </p:cNvPr>
          <p:cNvSpPr>
            <a:spLocks noGrp="1"/>
          </p:cNvSpPr>
          <p:nvPr>
            <p:ph type="title"/>
          </p:nvPr>
        </p:nvSpPr>
        <p:spPr/>
        <p:txBody>
          <a:bodyPr>
            <a:normAutofit/>
          </a:bodyPr>
          <a:lstStyle/>
          <a:p>
            <a:r>
              <a:rPr lang="en-US" sz="4000" b="1" dirty="0">
                <a:latin typeface="Arial Black" panose="020B0A04020102020204" pitchFamily="34" charset="0"/>
              </a:rPr>
              <a:t>Questions? Comments?</a:t>
            </a:r>
          </a:p>
        </p:txBody>
      </p:sp>
      <p:sp>
        <p:nvSpPr>
          <p:cNvPr id="3" name="Content Placeholder 2">
            <a:extLst>
              <a:ext uri="{FF2B5EF4-FFF2-40B4-BE49-F238E27FC236}">
                <a16:creationId xmlns:a16="http://schemas.microsoft.com/office/drawing/2014/main" id="{F2C96685-6478-412D-9C00-569FD57E25C6}"/>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388B4D0E-365B-4830-9680-8C767923379A}"/>
              </a:ext>
            </a:extLst>
          </p:cNvPr>
          <p:cNvSpPr>
            <a:spLocks noGrp="1"/>
          </p:cNvSpPr>
          <p:nvPr>
            <p:ph type="body" sz="half" idx="2"/>
          </p:nvPr>
        </p:nvSpPr>
        <p:spPr>
          <a:xfrm>
            <a:off x="839789" y="3333818"/>
            <a:ext cx="1356026" cy="2535169"/>
          </a:xfrm>
        </p:spPr>
        <p:txBody>
          <a:bodyPr/>
          <a:lstStyle/>
          <a:p>
            <a:endParaRPr lang="en-US" dirty="0"/>
          </a:p>
        </p:txBody>
      </p:sp>
      <p:pic>
        <p:nvPicPr>
          <p:cNvPr id="14338" name="Picture 2" descr="Image result for questions">
            <a:extLst>
              <a:ext uri="{FF2B5EF4-FFF2-40B4-BE49-F238E27FC236}">
                <a16:creationId xmlns:a16="http://schemas.microsoft.com/office/drawing/2014/main" id="{720C1014-0406-41F6-8A5C-1669523AC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011994"/>
            <a:ext cx="10786110" cy="4293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7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D44-F37F-46E3-8B1C-89CB31FAE391}"/>
              </a:ext>
            </a:extLst>
          </p:cNvPr>
          <p:cNvSpPr>
            <a:spLocks noGrp="1"/>
          </p:cNvSpPr>
          <p:nvPr>
            <p:ph type="title"/>
          </p:nvPr>
        </p:nvSpPr>
        <p:spPr/>
        <p:txBody>
          <a:bodyPr/>
          <a:lstStyle/>
          <a:p>
            <a:r>
              <a:rPr lang="en-US" b="1" dirty="0">
                <a:solidFill>
                  <a:srgbClr val="FF0000"/>
                </a:solidFill>
                <a:latin typeface="Arial Black" panose="020B0A04020102020204" pitchFamily="34" charset="0"/>
              </a:rPr>
              <a:t>Not the Feds: </a:t>
            </a:r>
            <a:br>
              <a:rPr lang="en-US" b="1" dirty="0">
                <a:latin typeface="Arial Black" panose="020B0A04020102020204" pitchFamily="34" charset="0"/>
              </a:rPr>
            </a:br>
            <a:r>
              <a:rPr lang="en-US" b="1" dirty="0">
                <a:latin typeface="Arial Black" panose="020B0A04020102020204" pitchFamily="34" charset="0"/>
              </a:rPr>
              <a:t>Controlled Substances Act </a:t>
            </a:r>
          </a:p>
        </p:txBody>
      </p:sp>
      <p:sp>
        <p:nvSpPr>
          <p:cNvPr id="3" name="Rectangle 2">
            <a:extLst>
              <a:ext uri="{FF2B5EF4-FFF2-40B4-BE49-F238E27FC236}">
                <a16:creationId xmlns:a16="http://schemas.microsoft.com/office/drawing/2014/main" id="{825E0B4D-EFB9-4187-AC0C-3AF9AA2D39B5}"/>
              </a:ext>
            </a:extLst>
          </p:cNvPr>
          <p:cNvSpPr/>
          <p:nvPr/>
        </p:nvSpPr>
        <p:spPr>
          <a:xfrm>
            <a:off x="1843790" y="2128603"/>
            <a:ext cx="9510010" cy="4308872"/>
          </a:xfrm>
          <a:prstGeom prst="rect">
            <a:avLst/>
          </a:prstGeom>
        </p:spPr>
        <p:txBody>
          <a:bodyPr wrap="square">
            <a:spAutoFit/>
          </a:bodyPr>
          <a:lstStyle/>
          <a:p>
            <a:pPr lvl="1"/>
            <a:r>
              <a:rPr lang="en-US" sz="3200" b="1" dirty="0">
                <a:latin typeface="Times New Roman" panose="02020603050405020304" pitchFamily="18" charset="0"/>
                <a:cs typeface="Times New Roman" panose="02020603050405020304" pitchFamily="18" charset="0"/>
              </a:rPr>
              <a:t>Marijuana classified as a Schedule I Drug, which the statute defines as:</a:t>
            </a:r>
          </a:p>
          <a:p>
            <a:pPr lvl="1"/>
            <a:r>
              <a:rPr lang="en-US" sz="3200" b="1" dirty="0">
                <a:latin typeface="Times New Roman" panose="02020603050405020304" pitchFamily="18" charset="0"/>
                <a:cs typeface="Times New Roman" panose="02020603050405020304" pitchFamily="18" charset="0"/>
              </a:rPr>
              <a:t>“[H]</a:t>
            </a:r>
            <a:r>
              <a:rPr lang="en-US" sz="3200" b="1" dirty="0" err="1">
                <a:latin typeface="Times New Roman" panose="02020603050405020304" pitchFamily="18" charset="0"/>
                <a:cs typeface="Times New Roman" panose="02020603050405020304" pitchFamily="18" charset="0"/>
              </a:rPr>
              <a:t>igh</a:t>
            </a:r>
            <a:r>
              <a:rPr lang="en-US" sz="3200" b="1" dirty="0">
                <a:latin typeface="Times New Roman" panose="02020603050405020304" pitchFamily="18" charset="0"/>
                <a:cs typeface="Times New Roman" panose="02020603050405020304" pitchFamily="18" charset="0"/>
              </a:rPr>
              <a:t> potential for abuse”</a:t>
            </a:r>
          </a:p>
          <a:p>
            <a:pPr lvl="1"/>
            <a:r>
              <a:rPr lang="en-US" sz="3200" b="1" dirty="0">
                <a:latin typeface="Times New Roman" panose="02020603050405020304" pitchFamily="18" charset="0"/>
                <a:cs typeface="Times New Roman" panose="02020603050405020304" pitchFamily="18" charset="0"/>
              </a:rPr>
              <a:t>“[N]o currently accepted medical use in treatment in the United States”</a:t>
            </a:r>
          </a:p>
          <a:p>
            <a:pPr lvl="1"/>
            <a:r>
              <a:rPr lang="en-US" sz="3200" b="1" dirty="0">
                <a:latin typeface="Times New Roman" panose="02020603050405020304" pitchFamily="18" charset="0"/>
                <a:cs typeface="Times New Roman" panose="02020603050405020304" pitchFamily="18" charset="0"/>
              </a:rPr>
              <a:t>“[L]ack of accepted safety for use of the drug or other substance under medical supervision”</a:t>
            </a:r>
          </a:p>
          <a:p>
            <a:pPr lvl="1"/>
            <a:r>
              <a:rPr lang="en-US" sz="3200" b="1" dirty="0">
                <a:latin typeface="Times New Roman" panose="02020603050405020304" pitchFamily="18" charset="0"/>
                <a:cs typeface="Times New Roman" panose="02020603050405020304" pitchFamily="18" charset="0"/>
              </a:rPr>
              <a:t>Included with LSD, Heroin, and Ecstasy</a:t>
            </a:r>
          </a:p>
          <a:p>
            <a:pPr lvl="1"/>
            <a:endParaRPr lang="en-US" dirty="0"/>
          </a:p>
        </p:txBody>
      </p:sp>
    </p:spTree>
    <p:extLst>
      <p:ext uri="{BB962C8B-B14F-4D97-AF65-F5344CB8AC3E}">
        <p14:creationId xmlns:p14="http://schemas.microsoft.com/office/powerpoint/2010/main" val="231760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36CC-DC4B-4B00-BFF2-AD2FE3285D7E}"/>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dirty="0"/>
              <a:t>Changing of the Guard </a:t>
            </a:r>
          </a:p>
        </p:txBody>
      </p:sp>
      <p:sp>
        <p:nvSpPr>
          <p:cNvPr id="4" name="Text Placeholder 3">
            <a:extLst>
              <a:ext uri="{FF2B5EF4-FFF2-40B4-BE49-F238E27FC236}">
                <a16:creationId xmlns:a16="http://schemas.microsoft.com/office/drawing/2014/main" id="{80296A32-53B6-451C-AB1B-837665E18EA3}"/>
              </a:ext>
            </a:extLst>
          </p:cNvPr>
          <p:cNvSpPr>
            <a:spLocks noGrp="1"/>
          </p:cNvSpPr>
          <p:nvPr>
            <p:ph type="body" sz="half" idx="2"/>
          </p:nvPr>
        </p:nvSpPr>
        <p:spPr>
          <a:xfrm>
            <a:off x="762000" y="2279018"/>
            <a:ext cx="5314543" cy="3375920"/>
          </a:xfrm>
        </p:spPr>
        <p:txBody>
          <a:bodyPr vert="horz" lIns="91440" tIns="45720" rIns="91440" bIns="45720" rtlCol="0" anchor="t">
            <a:normAutofit/>
          </a:bodyPr>
          <a:lstStyle/>
          <a:p>
            <a:r>
              <a:rPr lang="en-US" sz="3200" dirty="0">
                <a:solidFill>
                  <a:srgbClr val="FF0000"/>
                </a:solidFill>
              </a:rPr>
              <a:t>United States Trustee Directive of April 26, 2017:</a:t>
            </a:r>
          </a:p>
          <a:p>
            <a:r>
              <a:rPr lang="en-US" sz="2800" dirty="0"/>
              <a:t>Trustees must move to dismiss or object whenever marijuana assets are involved because they may not be administered under the Bankruptcy Code </a:t>
            </a:r>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changing of the guard">
            <a:extLst>
              <a:ext uri="{FF2B5EF4-FFF2-40B4-BE49-F238E27FC236}">
                <a16:creationId xmlns:a16="http://schemas.microsoft.com/office/drawing/2014/main" id="{ACAB9D5C-A106-47CF-BF92-555D10C7DA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60" r="26810"/>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371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2337-0349-41FF-A1A4-ED51FAADF911}"/>
              </a:ext>
            </a:extLst>
          </p:cNvPr>
          <p:cNvSpPr>
            <a:spLocks noGrp="1"/>
          </p:cNvSpPr>
          <p:nvPr>
            <p:ph type="title"/>
          </p:nvPr>
        </p:nvSpPr>
        <p:spPr/>
        <p:txBody>
          <a:bodyPr>
            <a:normAutofit/>
          </a:bodyPr>
          <a:lstStyle/>
          <a:p>
            <a:r>
              <a:rPr lang="en-US" sz="4800" b="1" dirty="0">
                <a:latin typeface="Arial Black" panose="020B0A04020102020204" pitchFamily="34" charset="0"/>
              </a:rPr>
              <a:t>The Rule of Law </a:t>
            </a:r>
          </a:p>
        </p:txBody>
      </p:sp>
      <p:sp>
        <p:nvSpPr>
          <p:cNvPr id="3" name="Content Placeholder 2">
            <a:extLst>
              <a:ext uri="{FF2B5EF4-FFF2-40B4-BE49-F238E27FC236}">
                <a16:creationId xmlns:a16="http://schemas.microsoft.com/office/drawing/2014/main" id="{4F26CF43-D8B1-4DB7-B273-0A8CE5865769}"/>
              </a:ext>
            </a:extLst>
          </p:cNvPr>
          <p:cNvSpPr>
            <a:spLocks noGrp="1"/>
          </p:cNvSpPr>
          <p:nvPr>
            <p:ph idx="1"/>
          </p:nvPr>
        </p:nvSpPr>
        <p:spPr/>
        <p:txBody>
          <a:bodyPr/>
          <a:lstStyle/>
          <a:p>
            <a:pPr marL="0" indent="0">
              <a:buNone/>
            </a:pPr>
            <a:r>
              <a:rPr lang="en-US" sz="4000" b="1" dirty="0">
                <a:solidFill>
                  <a:srgbClr val="FF0000"/>
                </a:solidFill>
              </a:rPr>
              <a:t>Sessions Memorandum, January 4, 2018: </a:t>
            </a:r>
            <a:r>
              <a:rPr lang="en-US" sz="4000" b="1" dirty="0"/>
              <a:t>“Announcing a return to the rule of law”</a:t>
            </a:r>
          </a:p>
          <a:p>
            <a:pPr lvl="1"/>
            <a:r>
              <a:rPr lang="en-US" sz="4000" b="1" dirty="0"/>
              <a:t>Directs all US Attorneys to enforce the laws enacted by Congress</a:t>
            </a:r>
          </a:p>
          <a:p>
            <a:endParaRPr lang="en-US" dirty="0"/>
          </a:p>
        </p:txBody>
      </p:sp>
      <p:sp>
        <p:nvSpPr>
          <p:cNvPr id="4" name="Text Placeholder 3">
            <a:extLst>
              <a:ext uri="{FF2B5EF4-FFF2-40B4-BE49-F238E27FC236}">
                <a16:creationId xmlns:a16="http://schemas.microsoft.com/office/drawing/2014/main" id="{E6F58319-2026-423C-8B23-3681184E6B53}"/>
              </a:ext>
            </a:extLst>
          </p:cNvPr>
          <p:cNvSpPr>
            <a:spLocks noGrp="1"/>
          </p:cNvSpPr>
          <p:nvPr>
            <p:ph type="body" sz="half" idx="2"/>
          </p:nvPr>
        </p:nvSpPr>
        <p:spPr>
          <a:xfrm>
            <a:off x="-1507067" y="3207187"/>
            <a:ext cx="851222" cy="2511899"/>
          </a:xfrm>
        </p:spPr>
        <p:txBody>
          <a:bodyPr/>
          <a:lstStyle/>
          <a:p>
            <a:endParaRPr lang="en-US" dirty="0"/>
          </a:p>
        </p:txBody>
      </p:sp>
      <p:pic>
        <p:nvPicPr>
          <p:cNvPr id="3074" name="Picture 2" descr="Image result for rule of law">
            <a:extLst>
              <a:ext uri="{FF2B5EF4-FFF2-40B4-BE49-F238E27FC236}">
                <a16:creationId xmlns:a16="http://schemas.microsoft.com/office/drawing/2014/main" id="{2D70E057-988A-46CA-BF35-189FF1AFE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69" y="2188565"/>
            <a:ext cx="4239156" cy="451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2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12DA59-8A2D-45BE-B068-168B56A5767C}"/>
              </a:ext>
            </a:extLst>
          </p:cNvPr>
          <p:cNvSpPr/>
          <p:nvPr/>
        </p:nvSpPr>
        <p:spPr>
          <a:xfrm>
            <a:off x="772160" y="894080"/>
            <a:ext cx="10728960" cy="4801314"/>
          </a:xfrm>
          <a:prstGeom prst="rect">
            <a:avLst/>
          </a:prstGeom>
        </p:spPr>
        <p:txBody>
          <a:bodyPr wrap="square">
            <a:spAutoFit/>
          </a:bodyPr>
          <a:lstStyle/>
          <a:p>
            <a:r>
              <a:rPr lang="en-US" sz="3200" b="1" dirty="0"/>
              <a:t>Clifford J. White III, Director of the U.S. Trustee Program, Clifford J. White, told a congressional subcommittee that debtors with assets or income derived from marijuana may not proceed through the bankruptcy system.</a:t>
            </a:r>
          </a:p>
          <a:p>
            <a:endParaRPr lang="en-US" sz="3200" b="1" dirty="0"/>
          </a:p>
          <a:p>
            <a:r>
              <a:rPr lang="en-US" sz="3200" b="1" dirty="0"/>
              <a:t>Since 2010 the US Trustee Program filed 88 enforcement actions against marijuana or marijuana related businesses. In 2015 and 2016 there were 20 actions filed. In 2017 there were 29 and in 2018 there were 24.</a:t>
            </a:r>
          </a:p>
          <a:p>
            <a:endParaRPr lang="en-US" dirty="0"/>
          </a:p>
        </p:txBody>
      </p:sp>
    </p:spTree>
    <p:extLst>
      <p:ext uri="{BB962C8B-B14F-4D97-AF65-F5344CB8AC3E}">
        <p14:creationId xmlns:p14="http://schemas.microsoft.com/office/powerpoint/2010/main" val="98063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0F5CC1-6E68-40C1-885D-2644CA558475}"/>
              </a:ext>
            </a:extLst>
          </p:cNvPr>
          <p:cNvSpPr>
            <a:spLocks noGrp="1"/>
          </p:cNvSpPr>
          <p:nvPr>
            <p:ph type="title"/>
          </p:nvPr>
        </p:nvSpPr>
        <p:spPr>
          <a:xfrm>
            <a:off x="838200" y="1412488"/>
            <a:ext cx="2899189" cy="4363844"/>
          </a:xfrm>
        </p:spPr>
        <p:txBody>
          <a:bodyPr anchor="t">
            <a:normAutofit/>
          </a:bodyPr>
          <a:lstStyle/>
          <a:p>
            <a:r>
              <a:rPr lang="en-US" sz="3100" b="1">
                <a:solidFill>
                  <a:srgbClr val="FFFFFF"/>
                </a:solidFill>
                <a:latin typeface="+mn-lt"/>
              </a:rPr>
              <a:t>UST: only federal agency seeking to prosecute in states with comprehensive legalization schemes</a:t>
            </a:r>
            <a:br>
              <a:rPr lang="en-US" sz="3100">
                <a:solidFill>
                  <a:srgbClr val="FFFFFF"/>
                </a:solidFill>
              </a:rPr>
            </a:br>
            <a:endParaRPr lang="en-US" sz="3100">
              <a:solidFill>
                <a:srgbClr val="FFFFFF"/>
              </a:solidFill>
            </a:endParaRPr>
          </a:p>
        </p:txBody>
      </p:sp>
      <p:sp>
        <p:nvSpPr>
          <p:cNvPr id="3" name="Content Placeholder 2">
            <a:extLst>
              <a:ext uri="{FF2B5EF4-FFF2-40B4-BE49-F238E27FC236}">
                <a16:creationId xmlns:a16="http://schemas.microsoft.com/office/drawing/2014/main" id="{D1E72D1D-C4D1-4A54-BF7D-E4F6E36C87B8}"/>
              </a:ext>
            </a:extLst>
          </p:cNvPr>
          <p:cNvSpPr>
            <a:spLocks noGrp="1"/>
          </p:cNvSpPr>
          <p:nvPr>
            <p:ph sz="half" idx="1"/>
          </p:nvPr>
        </p:nvSpPr>
        <p:spPr>
          <a:xfrm>
            <a:off x="4380855" y="1412489"/>
            <a:ext cx="3427283" cy="4363844"/>
          </a:xfrm>
        </p:spPr>
        <p:txBody>
          <a:bodyPr>
            <a:normAutofit fontScale="92500" lnSpcReduction="20000"/>
          </a:bodyPr>
          <a:lstStyle/>
          <a:p>
            <a:r>
              <a:rPr lang="en-US" b="1" u="sng" dirty="0"/>
              <a:t>DOJ: Cole Memorandum</a:t>
            </a:r>
            <a:r>
              <a:rPr lang="en-US" b="1" dirty="0"/>
              <a:t> – August 29, 2013:</a:t>
            </a:r>
          </a:p>
          <a:p>
            <a:pPr lvl="1"/>
            <a:r>
              <a:rPr lang="en-US" sz="2800" b="1" dirty="0"/>
              <a:t>Directing USAOs to direct prosecutorial focus elsewhere in states with robust legalization framework</a:t>
            </a:r>
          </a:p>
          <a:p>
            <a:pPr lvl="1"/>
            <a:endParaRPr lang="en-US" sz="2000" dirty="0"/>
          </a:p>
          <a:p>
            <a:endParaRPr lang="en-US" sz="2000" dirty="0"/>
          </a:p>
        </p:txBody>
      </p:sp>
      <p:cxnSp>
        <p:nvCxnSpPr>
          <p:cNvPr id="14"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0B1DAA6-C0E9-422D-B7EE-35BE170E0D3E}"/>
              </a:ext>
            </a:extLst>
          </p:cNvPr>
          <p:cNvSpPr>
            <a:spLocks noGrp="1"/>
          </p:cNvSpPr>
          <p:nvPr>
            <p:ph sz="half" idx="2"/>
          </p:nvPr>
        </p:nvSpPr>
        <p:spPr>
          <a:xfrm>
            <a:off x="8451604" y="1412489"/>
            <a:ext cx="3197701" cy="4363844"/>
          </a:xfrm>
        </p:spPr>
        <p:txBody>
          <a:bodyPr>
            <a:normAutofit fontScale="92500" lnSpcReduction="20000"/>
          </a:bodyPr>
          <a:lstStyle/>
          <a:p>
            <a:pPr lvl="1"/>
            <a:r>
              <a:rPr lang="en-US" sz="2800" b="1" u="sng" dirty="0"/>
              <a:t>Congress: Rohrabacher-Farr Amendment</a:t>
            </a:r>
            <a:r>
              <a:rPr lang="en-US" sz="2800" b="1" dirty="0"/>
              <a:t>: Blocks DOJ funding for prosecutions in states having legalized medical marijuana (every appropriations bill since Sept 2014)</a:t>
            </a:r>
          </a:p>
          <a:p>
            <a:pPr marL="914400" lvl="2" indent="0">
              <a:buNone/>
            </a:pPr>
            <a:endParaRPr lang="en-US" sz="2400" b="1" u="sng" dirty="0"/>
          </a:p>
          <a:p>
            <a:endParaRPr lang="en-US" sz="2000" dirty="0"/>
          </a:p>
        </p:txBody>
      </p:sp>
    </p:spTree>
    <p:extLst>
      <p:ext uri="{BB962C8B-B14F-4D97-AF65-F5344CB8AC3E}">
        <p14:creationId xmlns:p14="http://schemas.microsoft.com/office/powerpoint/2010/main" val="102157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CABB-BBDE-4E91-8210-4EEFA65EF880}"/>
              </a:ext>
            </a:extLst>
          </p:cNvPr>
          <p:cNvSpPr>
            <a:spLocks noGrp="1"/>
          </p:cNvSpPr>
          <p:nvPr>
            <p:ph type="title"/>
          </p:nvPr>
        </p:nvSpPr>
        <p:spPr>
          <a:xfrm>
            <a:off x="838200" y="365125"/>
            <a:ext cx="10515600" cy="1325563"/>
          </a:xfrm>
        </p:spPr>
        <p:txBody>
          <a:bodyPr>
            <a:normAutofit fontScale="90000"/>
          </a:bodyPr>
          <a:lstStyle/>
          <a:p>
            <a:br>
              <a:rPr lang="en-US" i="0"/>
            </a:br>
            <a:br>
              <a:rPr lang="en-US" i="0"/>
            </a:br>
            <a:r>
              <a:rPr lang="en-US" b="1" i="0">
                <a:latin typeface="Arial Black" panose="020B0A04020102020204" pitchFamily="34" charset="0"/>
              </a:rPr>
              <a:t>The Hypocrisy Continues: </a:t>
            </a:r>
            <a:br>
              <a:rPr lang="en-US" i="0"/>
            </a:br>
            <a:br>
              <a:rPr lang="en-US" i="0"/>
            </a:br>
            <a:br>
              <a:rPr lang="en-US" i="0"/>
            </a:br>
            <a:r>
              <a:rPr lang="en-US" b="1">
                <a:latin typeface="Arial Black" panose="020B0A04020102020204" pitchFamily="34" charset="0"/>
              </a:rPr>
              <a:t> </a:t>
            </a:r>
            <a:endParaRPr lang="en-US"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31F85D5-7D0F-4215-86A9-CA5A6DC00E64}"/>
              </a:ext>
            </a:extLst>
          </p:cNvPr>
          <p:cNvSpPr>
            <a:spLocks noGrp="1"/>
          </p:cNvSpPr>
          <p:nvPr>
            <p:ph idx="1"/>
          </p:nvPr>
        </p:nvSpPr>
        <p:spPr>
          <a:xfrm>
            <a:off x="838200" y="1280160"/>
            <a:ext cx="10515600" cy="5364480"/>
          </a:xfrm>
        </p:spPr>
        <p:txBody>
          <a:bodyPr>
            <a:normAutofit lnSpcReduction="10000"/>
          </a:bodyPr>
          <a:lstStyle/>
          <a:p>
            <a:r>
              <a:rPr lang="en-US" sz="3200" b="1" u="sng" dirty="0">
                <a:solidFill>
                  <a:srgbClr val="FF0000"/>
                </a:solidFill>
              </a:rPr>
              <a:t>IRS</a:t>
            </a:r>
            <a:r>
              <a:rPr lang="en-US" sz="3200" b="1" dirty="0">
                <a:solidFill>
                  <a:srgbClr val="FF0000"/>
                </a:solidFill>
              </a:rPr>
              <a:t>: Billions of dollars of revenue collected</a:t>
            </a:r>
          </a:p>
          <a:p>
            <a:pPr lvl="1"/>
            <a:r>
              <a:rPr lang="en-US" sz="3200" b="1" dirty="0">
                <a:solidFill>
                  <a:srgbClr val="FF0000"/>
                </a:solidFill>
              </a:rPr>
              <a:t>26 USC § 280E: No deductions for business expenses (higher effective rate)</a:t>
            </a:r>
          </a:p>
          <a:p>
            <a:pPr lvl="1"/>
            <a:endParaRPr lang="en-US" sz="3200" b="1" dirty="0"/>
          </a:p>
          <a:p>
            <a:r>
              <a:rPr lang="en-US" sz="3200" b="1" i="0" u="sng" dirty="0"/>
              <a:t>Supreme Court</a:t>
            </a:r>
            <a:r>
              <a:rPr lang="en-US" sz="3200" b="1" i="0" dirty="0"/>
              <a:t>: </a:t>
            </a:r>
            <a:r>
              <a:rPr lang="en-US" sz="3200" b="1" i="1" dirty="0"/>
              <a:t>Nebraska v. Colorado</a:t>
            </a:r>
            <a:r>
              <a:rPr lang="en-US" sz="3200" b="1" i="0" dirty="0"/>
              <a:t>, 577 US ___, 144 </a:t>
            </a:r>
            <a:r>
              <a:rPr lang="en-US" sz="3200" b="1" i="0" dirty="0" err="1"/>
              <a:t>Orig</a:t>
            </a:r>
            <a:r>
              <a:rPr lang="en-US" sz="3200" b="1" i="0" dirty="0"/>
              <a:t> (March 21, 2016)</a:t>
            </a:r>
          </a:p>
          <a:p>
            <a:pPr lvl="1"/>
            <a:r>
              <a:rPr lang="en-US" sz="3200" b="1" i="0" dirty="0"/>
              <a:t>Denying motion for leave to file complaint</a:t>
            </a:r>
          </a:p>
          <a:p>
            <a:pPr lvl="1"/>
            <a:r>
              <a:rPr lang="en-US" sz="3200" b="1" i="0" dirty="0"/>
              <a:t>US Constitution, Article III, Section 2 and 28 USC § 1251(a): original jurisdiction</a:t>
            </a:r>
          </a:p>
          <a:p>
            <a:pPr marL="530352" lvl="1" indent="0">
              <a:buNone/>
            </a:pPr>
            <a:endParaRPr lang="en-US" sz="3200" b="1" i="0" dirty="0"/>
          </a:p>
          <a:p>
            <a:r>
              <a:rPr lang="en-US" sz="3200" b="1" u="sng" dirty="0">
                <a:solidFill>
                  <a:srgbClr val="FF0000"/>
                </a:solidFill>
              </a:rPr>
              <a:t>DEA</a:t>
            </a:r>
            <a:r>
              <a:rPr lang="en-US" sz="3200" b="1" dirty="0">
                <a:solidFill>
                  <a:srgbClr val="FF0000"/>
                </a:solidFill>
              </a:rPr>
              <a:t>: No wholesale enforcement actions</a:t>
            </a:r>
            <a:endParaRPr lang="en-US" sz="3200" b="1" i="0" dirty="0">
              <a:solidFill>
                <a:srgbClr val="FF0000"/>
              </a:solidFill>
            </a:endParaRPr>
          </a:p>
          <a:p>
            <a:pPr lvl="1"/>
            <a:endParaRPr lang="en-US" i="0" dirty="0"/>
          </a:p>
          <a:p>
            <a:endParaRPr lang="en-US" dirty="0"/>
          </a:p>
        </p:txBody>
      </p:sp>
    </p:spTree>
    <p:extLst>
      <p:ext uri="{BB962C8B-B14F-4D97-AF65-F5344CB8AC3E}">
        <p14:creationId xmlns:p14="http://schemas.microsoft.com/office/powerpoint/2010/main" val="1312268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1731</Words>
  <Application>Microsoft Office PowerPoint</Application>
  <PresentationFormat>Widescreen</PresentationFormat>
  <Paragraphs>170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Times New Roman</vt:lpstr>
      <vt:lpstr>Office Theme</vt:lpstr>
      <vt:lpstr>The Cannabis Conundrum</vt:lpstr>
      <vt:lpstr>Cannabis is Big Business</vt:lpstr>
      <vt:lpstr>Who Loves You, Baby?</vt:lpstr>
      <vt:lpstr>Not the Feds:  Controlled Substances Act </vt:lpstr>
      <vt:lpstr>Changing of the Guard </vt:lpstr>
      <vt:lpstr>The Rule of Law </vt:lpstr>
      <vt:lpstr>PowerPoint Presentation</vt:lpstr>
      <vt:lpstr>UST: only federal agency seeking to prosecute in states with comprehensive legalization schemes </vt:lpstr>
      <vt:lpstr>  The Hypocrisy Continues:     </vt:lpstr>
      <vt:lpstr>What Exactly is Prohibited? </vt:lpstr>
      <vt:lpstr>Bankruptcy Courts Enforce the Law </vt:lpstr>
      <vt:lpstr>In re Rent-Rite Super Kegs W. Ltd., 484 B.R. 799, 803-04 (Bankr. D. Colo. 2012)</vt:lpstr>
      <vt:lpstr>Arenas v. United States Trustee (In re Arenas), 535 B.R. 845, 851 (10th Cir. B.A.P. 2015)</vt:lpstr>
      <vt:lpstr>Direct Connections vs. Indirect Ties to MJ Biz</vt:lpstr>
      <vt:lpstr>How Far Do We Go? </vt:lpstr>
      <vt:lpstr>Garvin v.  Cook Investments NW, 922 F.3d 1030 (9th Cir. 2019)  </vt:lpstr>
      <vt:lpstr>Sole Issue: Section 1129(a)(3)</vt:lpstr>
      <vt:lpstr>So, what happened next?</vt:lpstr>
      <vt:lpstr>In re Cook Investments Takeaways</vt:lpstr>
      <vt:lpstr>If Contrary Interpretation of 1129(a)(3) Adopted, What Implications for other Violations of Federal Law? </vt:lpstr>
      <vt:lpstr>Cannabis, Hemp, and Hemp products</vt:lpstr>
      <vt:lpstr>Legislative Background</vt:lpstr>
      <vt:lpstr>PowerPoint Presentation</vt:lpstr>
      <vt:lpstr>PowerPoint Presentation</vt:lpstr>
      <vt:lpstr>A Cash Cow: Hemp </vt:lpstr>
      <vt:lpstr>Acceptance of Hemp Businesses </vt:lpstr>
      <vt:lpstr>What is a Hot Plant? </vt:lpstr>
      <vt:lpstr>Is Chapter 12 Relief Available for Hemp Farmers? Presumably so, but</vt:lpstr>
      <vt:lpstr>The Receivership Option: </vt:lpstr>
      <vt:lpstr>PowerPoint Presentation</vt:lpstr>
      <vt:lpstr>Receiverships for a Cannabis Business</vt:lpstr>
      <vt:lpstr>Oklahoma SB 532</vt:lpstr>
      <vt:lpstr>Disadvantages of a Receivership </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Cannabis Conundrum</dc:title>
  <dc:creator>Elizabeth Brown</dc:creator>
  <cp:lastModifiedBy>Elizabeth Brown</cp:lastModifiedBy>
  <cp:revision>9</cp:revision>
  <dcterms:created xsi:type="dcterms:W3CDTF">2019-08-01T20:04:04Z</dcterms:created>
  <dcterms:modified xsi:type="dcterms:W3CDTF">2019-08-07T15:55:16Z</dcterms:modified>
</cp:coreProperties>
</file>