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sldIdLst>
    <p:sldId id="261" r:id="rId2"/>
    <p:sldId id="258" r:id="rId3"/>
    <p:sldId id="274" r:id="rId4"/>
    <p:sldId id="276" r:id="rId5"/>
    <p:sldId id="275" r:id="rId6"/>
    <p:sldId id="277" r:id="rId7"/>
    <p:sldId id="278" r:id="rId8"/>
    <p:sldId id="260"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9" r:id="rId22"/>
    <p:sldId id="280" r:id="rId23"/>
    <p:sldId id="281" r:id="rId24"/>
    <p:sldId id="282" r:id="rId25"/>
    <p:sldId id="283" r:id="rId26"/>
    <p:sldId id="284" r:id="rId27"/>
    <p:sldId id="286" r:id="rId28"/>
    <p:sldId id="285"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19" autoAdjust="0"/>
    <p:restoredTop sz="94660"/>
  </p:normalViewPr>
  <p:slideViewPr>
    <p:cSldViewPr snapToGrid="0">
      <p:cViewPr varScale="1">
        <p:scale>
          <a:sx n="78" d="100"/>
          <a:sy n="78" d="100"/>
        </p:scale>
        <p:origin x="512" y="48"/>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12.xml" Id="rId13" /><Relationship Type="http://schemas.openxmlformats.org/officeDocument/2006/relationships/slide" Target="slides/slide17.xml" Id="rId18" /><Relationship Type="http://schemas.openxmlformats.org/officeDocument/2006/relationships/slide" Target="slides/slide25.xml" Id="rId26" /><Relationship Type="http://schemas.openxmlformats.org/officeDocument/2006/relationships/slide" Target="slides/slide2.xml" Id="rId3" /><Relationship Type="http://schemas.openxmlformats.org/officeDocument/2006/relationships/slide" Target="slides/slide20.xml" Id="rId21"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slide" Target="slides/slide16.xml" Id="rId17" /><Relationship Type="http://schemas.openxmlformats.org/officeDocument/2006/relationships/slide" Target="slides/slide24.xml" Id="rId25" /><Relationship Type="http://schemas.openxmlformats.org/officeDocument/2006/relationships/tableStyles" Target="tableStyles.xml" Id="rId33" /><Relationship Type="http://schemas.openxmlformats.org/officeDocument/2006/relationships/slide" Target="slides/slide1.xml" Id="rId2" /><Relationship Type="http://schemas.openxmlformats.org/officeDocument/2006/relationships/slide" Target="slides/slide15.xml" Id="rId16" /><Relationship Type="http://schemas.openxmlformats.org/officeDocument/2006/relationships/slide" Target="slides/slide19.xml" Id="rId20" /><Relationship Type="http://schemas.openxmlformats.org/officeDocument/2006/relationships/slide" Target="slides/slide28.xml" Id="rId29"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23.xml" Id="rId24" /><Relationship Type="http://schemas.openxmlformats.org/officeDocument/2006/relationships/theme" Target="theme/theme1.xml" Id="rId32" /><Relationship Type="http://schemas.openxmlformats.org/officeDocument/2006/relationships/slide" Target="slides/slide4.xml" Id="rId5" /><Relationship Type="http://schemas.openxmlformats.org/officeDocument/2006/relationships/slide" Target="slides/slide14.xml" Id="rId15" /><Relationship Type="http://schemas.openxmlformats.org/officeDocument/2006/relationships/slide" Target="slides/slide22.xml" Id="rId23" /><Relationship Type="http://schemas.openxmlformats.org/officeDocument/2006/relationships/slide" Target="slides/slide27.xml" Id="rId28" /><Relationship Type="http://schemas.openxmlformats.org/officeDocument/2006/relationships/slide" Target="slides/slide9.xml" Id="rId10" /><Relationship Type="http://schemas.openxmlformats.org/officeDocument/2006/relationships/slide" Target="slides/slide18.xml" Id="rId19" /><Relationship Type="http://schemas.openxmlformats.org/officeDocument/2006/relationships/viewProps" Target="viewProps.xml" Id="rId31"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 Type="http://schemas.openxmlformats.org/officeDocument/2006/relationships/slide" Target="slides/slide21.xml" Id="rId22" /><Relationship Type="http://schemas.openxmlformats.org/officeDocument/2006/relationships/slide" Target="slides/slide26.xml" Id="rId27" /><Relationship Type="http://schemas.openxmlformats.org/officeDocument/2006/relationships/presProps" Target="presProps.xml" Id="rId30" /><Relationship Type="http://schemas.openxmlformats.org/officeDocument/2006/relationships/slide" Target="slides/slide7.xml" Id="rId8" /><Relationship Type="http://schemas.openxmlformats.org/officeDocument/2006/relationships/customXml" Target="/customXML/item.xml" Id="imanage.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9" name="Rectangle 18"/>
          <p:cNvSpPr/>
          <p:nvPr/>
        </p:nvSpPr>
        <p:spPr>
          <a:xfrm>
            <a:off x="-1" y="0"/>
            <a:ext cx="4191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rgbClr val="D42C2C"/>
              </a:solidFill>
            </a:endParaRPr>
          </a:p>
        </p:txBody>
      </p:sp>
      <p:sp>
        <p:nvSpPr>
          <p:cNvPr id="27" name="Text Placeholder 26"/>
          <p:cNvSpPr>
            <a:spLocks noGrp="1"/>
          </p:cNvSpPr>
          <p:nvPr>
            <p:ph type="body" sz="quarter" idx="16" hasCustomPrompt="1"/>
          </p:nvPr>
        </p:nvSpPr>
        <p:spPr>
          <a:xfrm>
            <a:off x="8966200" y="4896295"/>
            <a:ext cx="2452688" cy="1096171"/>
          </a:xfrm>
        </p:spPr>
        <p:txBody>
          <a:bodyPr rIns="0" anchor="b" anchorCtr="0">
            <a:noAutofit/>
          </a:bodyPr>
          <a:lstStyle>
            <a:lvl1pPr marL="0" indent="0" algn="r">
              <a:spcAft>
                <a:spcPts val="0"/>
              </a:spcAft>
              <a:buNone/>
              <a:defRPr sz="2000" baseline="0">
                <a:solidFill>
                  <a:srgbClr val="76717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Date</a:t>
            </a:r>
            <a:br>
              <a:rPr lang="en-US" dirty="0"/>
            </a:br>
            <a:r>
              <a:rPr lang="en-US" dirty="0"/>
              <a:t>Venue</a:t>
            </a:r>
          </a:p>
        </p:txBody>
      </p:sp>
      <p:sp>
        <p:nvSpPr>
          <p:cNvPr id="2" name="Title 1"/>
          <p:cNvSpPr>
            <a:spLocks noGrp="1"/>
          </p:cNvSpPr>
          <p:nvPr>
            <p:ph type="ctrTitle"/>
          </p:nvPr>
        </p:nvSpPr>
        <p:spPr>
          <a:xfrm>
            <a:off x="5650992" y="1524000"/>
            <a:ext cx="5779008" cy="1475231"/>
          </a:xfrm>
        </p:spPr>
        <p:txBody>
          <a:bodyPr rIns="0" anchor="ctr" anchorCtr="0">
            <a:normAutofit/>
          </a:bodyPr>
          <a:lstStyle>
            <a:lvl1pPr algn="r">
              <a:defRPr sz="3200" b="1">
                <a:solidFill>
                  <a:schemeClr val="accent1"/>
                </a:solidFill>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5640382" y="3107049"/>
            <a:ext cx="5779008" cy="647037"/>
          </a:xfrm>
        </p:spPr>
        <p:txBody>
          <a:bodyPr rIns="0" anchor="b" anchorCtr="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Text Placeholder 24"/>
          <p:cNvSpPr>
            <a:spLocks noGrp="1"/>
          </p:cNvSpPr>
          <p:nvPr>
            <p:ph type="body" sz="quarter" idx="15" hasCustomPrompt="1"/>
          </p:nvPr>
        </p:nvSpPr>
        <p:spPr>
          <a:xfrm>
            <a:off x="5651500" y="4035870"/>
            <a:ext cx="5778500" cy="639762"/>
          </a:xfrm>
        </p:spPr>
        <p:txBody>
          <a:bodyPr rIns="0">
            <a:noAutofit/>
          </a:bodyPr>
          <a:lstStyle>
            <a:lvl1pPr marL="0" indent="0" algn="r">
              <a:spcAft>
                <a:spcPts val="0"/>
              </a:spcAft>
              <a:buNone/>
              <a:defRPr sz="2000" baseline="0"/>
            </a:lvl1pPr>
            <a:lvl2pPr marL="457200" indent="0" algn="r">
              <a:buNone/>
              <a:defRPr sz="1800"/>
            </a:lvl2pPr>
            <a:lvl3pPr marL="914400" indent="0" algn="r">
              <a:buNone/>
              <a:defRPr sz="1800"/>
            </a:lvl3pPr>
            <a:lvl4pPr marL="1371600" indent="0" algn="r">
              <a:buNone/>
              <a:defRPr sz="1800"/>
            </a:lvl4pPr>
            <a:lvl5pPr marL="1828800" indent="0" algn="r">
              <a:buNone/>
              <a:defRPr sz="1800"/>
            </a:lvl5pPr>
          </a:lstStyle>
          <a:p>
            <a:pPr lvl="0"/>
            <a:r>
              <a:rPr lang="en-US" dirty="0"/>
              <a:t>Click to edit: Presented by/for</a:t>
            </a:r>
          </a:p>
        </p:txBody>
      </p:sp>
      <p:sp>
        <p:nvSpPr>
          <p:cNvPr id="15" name="Rectangle 14"/>
          <p:cNvSpPr/>
          <p:nvPr/>
        </p:nvSpPr>
        <p:spPr>
          <a:xfrm rot="16200000" flipH="1" flipV="1">
            <a:off x="11163783" y="3314217"/>
            <a:ext cx="1828800" cy="2295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Footer Placeholder 7"/>
          <p:cNvSpPr>
            <a:spLocks noGrp="1"/>
          </p:cNvSpPr>
          <p:nvPr>
            <p:ph type="ftr" sz="quarter" idx="18"/>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9"/>
          </p:nvPr>
        </p:nvSpPr>
        <p:spPr/>
        <p:txBody>
          <a:bodyPr/>
          <a:lstStyle>
            <a:lvl1pPr>
              <a:defRPr>
                <a:solidFill>
                  <a:schemeClr val="tx2"/>
                </a:solidFill>
              </a:defRPr>
            </a:lvl1pPr>
          </a:lstStyle>
          <a:p>
            <a:fld id="{2613B80C-45E9-47B9-8C94-8497D61C2F5B}" type="slidenum">
              <a:rPr lang="en-US" smtClean="0"/>
              <a:pPr/>
              <a:t>‹#›</a:t>
            </a:fld>
            <a:endParaRPr lang="en-US" dirty="0"/>
          </a:p>
        </p:txBody>
      </p:sp>
      <p:sp>
        <p:nvSpPr>
          <p:cNvPr id="17" name="Date Placeholder 3"/>
          <p:cNvSpPr>
            <a:spLocks noGrp="1"/>
          </p:cNvSpPr>
          <p:nvPr>
            <p:ph type="dt" sz="half" idx="2"/>
          </p:nvPr>
        </p:nvSpPr>
        <p:spPr>
          <a:xfrm>
            <a:off x="4191000" y="6454775"/>
            <a:ext cx="982662" cy="365125"/>
          </a:xfrm>
          <a:prstGeom prst="rect">
            <a:avLst/>
          </a:prstGeom>
        </p:spPr>
        <p:txBody>
          <a:bodyPr vert="horz" lIns="91440" tIns="45720" rIns="91440" bIns="45720" rtlCol="0" anchor="b" anchorCtr="0"/>
          <a:lstStyle>
            <a:lvl1pPr>
              <a:defRPr lang="en-US" smtClean="0">
                <a:solidFill>
                  <a:schemeClr val="tx2"/>
                </a:solidFill>
              </a:defRPr>
            </a:lvl1pPr>
          </a:lstStyle>
          <a:p>
            <a:fld id="{6BF82E01-1DC9-4429-8FB3-17E448B8D527}" type="datetime1">
              <a:rPr lang="en-US" smtClean="0"/>
              <a:t>1/12/2023</a:t>
            </a:fld>
            <a:endParaRPr lang="en-US"/>
          </a:p>
        </p:txBody>
      </p:sp>
      <p:pic>
        <p:nvPicPr>
          <p:cNvPr id="18" name="Picture 17">
            <a:extLst>
              <a:ext uri="{FF2B5EF4-FFF2-40B4-BE49-F238E27FC236}">
                <a16:creationId xmlns:a16="http://schemas.microsoft.com/office/drawing/2014/main" id="{7F8CF0FC-DBB5-4924-AC22-5187BF721D3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0692" t="29284" r="10633" b="19958"/>
          <a:stretch/>
        </p:blipFill>
        <p:spPr>
          <a:xfrm>
            <a:off x="8851392" y="457200"/>
            <a:ext cx="2578608" cy="343814"/>
          </a:xfrm>
          <a:prstGeom prst="rect">
            <a:avLst/>
          </a:prstGeom>
        </p:spPr>
      </p:pic>
    </p:spTree>
    <p:extLst>
      <p:ext uri="{BB962C8B-B14F-4D97-AF65-F5344CB8AC3E}">
        <p14:creationId xmlns:p14="http://schemas.microsoft.com/office/powerpoint/2010/main" val="2873305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76201"/>
            <a:ext cx="10515600" cy="914400"/>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514725"/>
          </a:xfrm>
        </p:spPr>
        <p:txBody>
          <a:bodyPr/>
          <a:lstStyle>
            <a:lvl1pPr marL="228600" indent="-228600">
              <a:buFont typeface="Arial" panose="020B0604020202020204" pitchFamily="34" charset="0"/>
              <a:buChar char="•"/>
              <a:defRPr/>
            </a:lvl1pPr>
            <a:lvl2pPr marL="685800" indent="-22860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514725"/>
          </a:xfrm>
        </p:spPr>
        <p:txBody>
          <a:bodyPr/>
          <a:lstStyle>
            <a:lvl1pPr marL="228600" indent="-228600">
              <a:buFont typeface="Arial" panose="020B0604020202020204" pitchFamily="34" charset="0"/>
              <a:buChar char="•"/>
              <a:defRPr/>
            </a:lvl1pPr>
            <a:lvl2pPr marL="685800" indent="-22860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p:cNvSpPr>
            <a:spLocks noGrp="1"/>
          </p:cNvSpPr>
          <p:nvPr>
            <p:ph type="ftr" sz="quarter" idx="11"/>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12" name="Slide Number Placeholder 5"/>
          <p:cNvSpPr>
            <a:spLocks noGrp="1"/>
          </p:cNvSpPr>
          <p:nvPr>
            <p:ph type="sldNum" sz="quarter" idx="12"/>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3" name="Date Placeholder 3"/>
          <p:cNvSpPr>
            <a:spLocks noGrp="1"/>
          </p:cNvSpPr>
          <p:nvPr>
            <p:ph type="dt" sz="half" idx="13"/>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C7B8A4A2-C182-45EF-8F36-EEBE30F361C6}" type="datetime1">
              <a:rPr lang="en-US" smtClean="0"/>
              <a:t>1/12/2023</a:t>
            </a:fld>
            <a:endParaRPr lang="en-US"/>
          </a:p>
        </p:txBody>
      </p:sp>
    </p:spTree>
    <p:extLst>
      <p:ext uri="{BB962C8B-B14F-4D97-AF65-F5344CB8AC3E}">
        <p14:creationId xmlns:p14="http://schemas.microsoft.com/office/powerpoint/2010/main" val="4131332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8"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9"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39735A91-9131-41C6-83EA-B646AB491354}" type="datetime1">
              <a:rPr lang="en-US" smtClean="0"/>
              <a:t>1/12/2023</a:t>
            </a:fld>
            <a:endParaRPr lang="en-US"/>
          </a:p>
        </p:txBody>
      </p:sp>
    </p:spTree>
    <p:extLst>
      <p:ext uri="{BB962C8B-B14F-4D97-AF65-F5344CB8AC3E}">
        <p14:creationId xmlns:p14="http://schemas.microsoft.com/office/powerpoint/2010/main" val="90463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8260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219200"/>
            <a:ext cx="3932237" cy="838200"/>
          </a:xfrm>
        </p:spPr>
        <p:txBody>
          <a:bodyPr vert="horz" lIns="91440" tIns="45720" rIns="91440" bIns="45720" rtlCol="0" anchor="b">
            <a:noAutofit/>
          </a:bodyPr>
          <a:lstStyle>
            <a:lvl1pPr>
              <a:defRPr lang="en-US" sz="2400" dirty="0">
                <a:solidFill>
                  <a:schemeClr val="tx1"/>
                </a:solidFill>
              </a:defRPr>
            </a:lvl1pPr>
          </a:lstStyle>
          <a:p>
            <a:pPr lvl="0"/>
            <a:r>
              <a:rPr lang="en-US"/>
              <a:t>Click to edit Master title style</a:t>
            </a:r>
            <a:endParaRPr lang="en-US" dirty="0"/>
          </a:p>
        </p:txBody>
      </p:sp>
      <p:sp>
        <p:nvSpPr>
          <p:cNvPr id="3" name="Content Placeholder 2"/>
          <p:cNvSpPr>
            <a:spLocks noGrp="1"/>
          </p:cNvSpPr>
          <p:nvPr>
            <p:ph idx="1"/>
          </p:nvPr>
        </p:nvSpPr>
        <p:spPr>
          <a:xfrm>
            <a:off x="5183188" y="1600200"/>
            <a:ext cx="6172200" cy="4260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10"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1" name="Date Placeholder 3"/>
          <p:cNvSpPr>
            <a:spLocks noGrp="1"/>
          </p:cNvSpPr>
          <p:nvPr>
            <p:ph type="dt" sz="half" idx="10"/>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7F5DF4EF-22D0-48F5-842C-CC9557E1DC98}" type="datetime1">
              <a:rPr lang="en-US" smtClean="0"/>
              <a:t>1/12/2023</a:t>
            </a:fld>
            <a:endParaRPr lang="en-US"/>
          </a:p>
        </p:txBody>
      </p:sp>
    </p:spTree>
    <p:extLst>
      <p:ext uri="{BB962C8B-B14F-4D97-AF65-F5344CB8AC3E}">
        <p14:creationId xmlns:p14="http://schemas.microsoft.com/office/powerpoint/2010/main" val="331510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295400"/>
            <a:ext cx="3932237" cy="762000"/>
          </a:xfrm>
        </p:spPr>
        <p:txBody>
          <a:bodyPr anchor="b">
            <a:noAutofit/>
          </a:bodyPr>
          <a:lstStyle>
            <a:lvl1pPr>
              <a:defRPr sz="2400">
                <a:solidFill>
                  <a:schemeClr val="tx1"/>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5183188" y="1295400"/>
            <a:ext cx="6172200" cy="4565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lvl1pPr>
          </a:lstStyle>
          <a:p>
            <a:endParaRPr lang="en-US" dirty="0"/>
          </a:p>
        </p:txBody>
      </p:sp>
      <p:sp>
        <p:nvSpPr>
          <p:cNvPr id="10"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lvl1pPr>
          </a:lstStyle>
          <a:p>
            <a:fld id="{2613B80C-45E9-47B9-8C94-8497D61C2F5B}" type="slidenum">
              <a:rPr lang="en-US" smtClean="0"/>
              <a:pPr/>
              <a:t>‹#›</a:t>
            </a:fld>
            <a:endParaRPr lang="en-US" dirty="0"/>
          </a:p>
        </p:txBody>
      </p:sp>
      <p:sp>
        <p:nvSpPr>
          <p:cNvPr id="11" name="Date Placeholder 3"/>
          <p:cNvSpPr>
            <a:spLocks noGrp="1"/>
          </p:cNvSpPr>
          <p:nvPr>
            <p:ph type="dt" sz="half" idx="10"/>
          </p:nvPr>
        </p:nvSpPr>
        <p:spPr>
          <a:xfrm>
            <a:off x="3758406" y="6454775"/>
            <a:ext cx="1415256" cy="365125"/>
          </a:xfrm>
          <a:prstGeom prst="rect">
            <a:avLst/>
          </a:prstGeom>
        </p:spPr>
        <p:txBody>
          <a:bodyPr vert="horz" lIns="91440" tIns="45720" rIns="91440" bIns="45720" rtlCol="0" anchor="b" anchorCtr="0"/>
          <a:lstStyle>
            <a:lvl1pPr>
              <a:defRPr lang="en-US" sz="900" smtClean="0">
                <a:solidFill>
                  <a:srgbClr val="767171"/>
                </a:solidFill>
              </a:defRPr>
            </a:lvl1pPr>
          </a:lstStyle>
          <a:p>
            <a:fld id="{B8245663-EE31-470E-BB83-41C83FD8939A}" type="datetime1">
              <a:rPr lang="en-US" smtClean="0"/>
              <a:t>1/12/2023</a:t>
            </a:fld>
            <a:endParaRPr lang="en-US"/>
          </a:p>
        </p:txBody>
      </p:sp>
    </p:spTree>
    <p:extLst>
      <p:ext uri="{BB962C8B-B14F-4D97-AF65-F5344CB8AC3E}">
        <p14:creationId xmlns:p14="http://schemas.microsoft.com/office/powerpoint/2010/main" val="493906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9"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0"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6CD41AAF-C9E9-4323-B986-D1930A973142}" type="datetime1">
              <a:rPr lang="en-US" smtClean="0"/>
              <a:t>1/12/2023</a:t>
            </a:fld>
            <a:endParaRPr lang="en-US"/>
          </a:p>
        </p:txBody>
      </p:sp>
    </p:spTree>
    <p:extLst>
      <p:ext uri="{BB962C8B-B14F-4D97-AF65-F5344CB8AC3E}">
        <p14:creationId xmlns:p14="http://schemas.microsoft.com/office/powerpoint/2010/main" val="1213226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295399"/>
            <a:ext cx="2628900" cy="4572001"/>
          </a:xfrm>
        </p:spPr>
        <p:txBody>
          <a:bodyPr vert="eaVert"/>
          <a:lstStyle>
            <a:lvl1pPr>
              <a:defRPr>
                <a:solidFill>
                  <a:schemeClr val="tx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295399"/>
            <a:ext cx="7734300"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9"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0"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DA37A59F-4B74-4CF0-AF67-59B32591832A}" type="datetime1">
              <a:rPr lang="en-US" smtClean="0"/>
              <a:t>1/12/2023</a:t>
            </a:fld>
            <a:endParaRPr lang="en-US"/>
          </a:p>
        </p:txBody>
      </p:sp>
    </p:spTree>
    <p:extLst>
      <p:ext uri="{BB962C8B-B14F-4D97-AF65-F5344CB8AC3E}">
        <p14:creationId xmlns:p14="http://schemas.microsoft.com/office/powerpoint/2010/main" val="234633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vl2pPr marL="685800" indent="-22860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9"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0"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D0736BEF-DBF6-4A3A-923D-D7F49FB4FDE5}" type="datetime1">
              <a:rPr lang="en-US" smtClean="0"/>
              <a:t>1/12/2023</a:t>
            </a:fld>
            <a:endParaRPr lang="en-US"/>
          </a:p>
        </p:txBody>
      </p:sp>
    </p:spTree>
    <p:extLst>
      <p:ext uri="{BB962C8B-B14F-4D97-AF65-F5344CB8AC3E}">
        <p14:creationId xmlns:p14="http://schemas.microsoft.com/office/powerpoint/2010/main" val="1725814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Option 2">
    <p:spTree>
      <p:nvGrpSpPr>
        <p:cNvPr id="1" name=""/>
        <p:cNvGrpSpPr/>
        <p:nvPr/>
      </p:nvGrpSpPr>
      <p:grpSpPr>
        <a:xfrm>
          <a:off x="0" y="0"/>
          <a:ext cx="0" cy="0"/>
          <a:chOff x="0" y="0"/>
          <a:chExt cx="0" cy="0"/>
        </a:xfrm>
      </p:grpSpPr>
      <p:sp>
        <p:nvSpPr>
          <p:cNvPr id="27" name="Text Placeholder 26"/>
          <p:cNvSpPr>
            <a:spLocks noGrp="1"/>
          </p:cNvSpPr>
          <p:nvPr>
            <p:ph type="body" sz="quarter" idx="16" hasCustomPrompt="1"/>
          </p:nvPr>
        </p:nvSpPr>
        <p:spPr>
          <a:xfrm>
            <a:off x="8966200" y="4896295"/>
            <a:ext cx="2452688" cy="1096171"/>
          </a:xfrm>
        </p:spPr>
        <p:txBody>
          <a:bodyPr rIns="0" anchor="b" anchorCtr="0">
            <a:noAutofit/>
          </a:bodyPr>
          <a:lstStyle>
            <a:lvl1pPr marL="0" indent="0" algn="r">
              <a:spcAft>
                <a:spcPts val="0"/>
              </a:spcAft>
              <a:buNone/>
              <a:defRPr sz="2000" baseline="0">
                <a:solidFill>
                  <a:srgbClr val="76717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Date</a:t>
            </a:r>
            <a:br>
              <a:rPr lang="en-US" dirty="0"/>
            </a:br>
            <a:r>
              <a:rPr lang="en-US" dirty="0"/>
              <a:t>Venue</a:t>
            </a:r>
          </a:p>
        </p:txBody>
      </p:sp>
      <p:sp>
        <p:nvSpPr>
          <p:cNvPr id="8" name="Rectangle 7"/>
          <p:cNvSpPr/>
          <p:nvPr/>
        </p:nvSpPr>
        <p:spPr>
          <a:xfrm>
            <a:off x="0" y="0"/>
            <a:ext cx="3771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D42C2C"/>
              </a:solidFill>
            </a:endParaRPr>
          </a:p>
        </p:txBody>
      </p:sp>
      <p:sp>
        <p:nvSpPr>
          <p:cNvPr id="2" name="Title 1"/>
          <p:cNvSpPr>
            <a:spLocks noGrp="1"/>
          </p:cNvSpPr>
          <p:nvPr>
            <p:ph type="ctrTitle"/>
          </p:nvPr>
        </p:nvSpPr>
        <p:spPr>
          <a:xfrm>
            <a:off x="5650992" y="1524000"/>
            <a:ext cx="5779008" cy="1475231"/>
          </a:xfrm>
        </p:spPr>
        <p:txBody>
          <a:bodyPr vert="horz" lIns="91440" tIns="45720" rIns="0" bIns="45720" rtlCol="0" anchor="ctr" anchorCtr="0">
            <a:normAutofit/>
          </a:bodyPr>
          <a:lstStyle>
            <a:lvl1pPr>
              <a:defRPr lang="en-US" dirty="0">
                <a:solidFill>
                  <a:schemeClr val="accent1"/>
                </a:solidFill>
              </a:defRPr>
            </a:lvl1pPr>
          </a:lstStyle>
          <a:p>
            <a:pPr lvl="0" algn="r"/>
            <a:r>
              <a:rPr lang="en-US"/>
              <a:t>Click to edit Master title style</a:t>
            </a:r>
            <a:endParaRPr lang="en-US" dirty="0"/>
          </a:p>
        </p:txBody>
      </p:sp>
      <p:sp>
        <p:nvSpPr>
          <p:cNvPr id="3" name="Subtitle 2"/>
          <p:cNvSpPr>
            <a:spLocks noGrp="1"/>
          </p:cNvSpPr>
          <p:nvPr>
            <p:ph type="subTitle" idx="1"/>
          </p:nvPr>
        </p:nvSpPr>
        <p:spPr>
          <a:xfrm>
            <a:off x="5640382" y="3107049"/>
            <a:ext cx="5779008" cy="647037"/>
          </a:xfrm>
        </p:spPr>
        <p:txBody>
          <a:bodyPr rIns="0" anchor="b" anchorCtr="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6" name="Slide Number Placeholder 5"/>
          <p:cNvSpPr>
            <a:spLocks noGrp="1"/>
          </p:cNvSpPr>
          <p:nvPr>
            <p:ph type="sldNum" sz="quarter" idx="12"/>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4" name="Rectangle 13"/>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2022 BLANK ROME LLP. ALL RIGHTS RESERVED. PLEASE CONTACT BLANK ROME FOR PERMISSION TO REUSE.</a:t>
            </a:r>
            <a:endParaRPr lang="en-US" sz="600" dirty="0">
              <a:solidFill>
                <a:srgbClr val="FFFFFF"/>
              </a:solidFill>
            </a:endParaRPr>
          </a:p>
        </p:txBody>
      </p:sp>
      <p:sp>
        <p:nvSpPr>
          <p:cNvPr id="25" name="Text Placeholder 24"/>
          <p:cNvSpPr>
            <a:spLocks noGrp="1"/>
          </p:cNvSpPr>
          <p:nvPr>
            <p:ph type="body" sz="quarter" idx="15" hasCustomPrompt="1"/>
          </p:nvPr>
        </p:nvSpPr>
        <p:spPr>
          <a:xfrm>
            <a:off x="5651500" y="4035870"/>
            <a:ext cx="5778500" cy="639762"/>
          </a:xfrm>
        </p:spPr>
        <p:txBody>
          <a:bodyPr rIns="0">
            <a:noAutofit/>
          </a:bodyPr>
          <a:lstStyle>
            <a:lvl1pPr marL="0" indent="0" algn="r">
              <a:spcAft>
                <a:spcPts val="0"/>
              </a:spcAft>
              <a:buNone/>
              <a:defRPr sz="2000" baseline="0"/>
            </a:lvl1pPr>
            <a:lvl2pPr marL="457200" indent="0" algn="r">
              <a:buNone/>
              <a:defRPr sz="1800"/>
            </a:lvl2pPr>
            <a:lvl3pPr marL="914400" indent="0" algn="r">
              <a:buNone/>
              <a:defRPr sz="1800"/>
            </a:lvl3pPr>
            <a:lvl4pPr marL="1371600" indent="0" algn="r">
              <a:buNone/>
              <a:defRPr sz="1800"/>
            </a:lvl4pPr>
            <a:lvl5pPr marL="1828800" indent="0" algn="r">
              <a:buNone/>
              <a:defRPr sz="1800"/>
            </a:lvl5pPr>
          </a:lstStyle>
          <a:p>
            <a:pPr lvl="0"/>
            <a:r>
              <a:rPr lang="en-US" dirty="0"/>
              <a:t>Click to edit: Presented by/for</a:t>
            </a:r>
          </a:p>
        </p:txBody>
      </p:sp>
      <p:sp>
        <p:nvSpPr>
          <p:cNvPr id="15" name="Rectangle 14"/>
          <p:cNvSpPr/>
          <p:nvPr/>
        </p:nvSpPr>
        <p:spPr>
          <a:xfrm rot="16200000" flipH="1" flipV="1">
            <a:off x="11163783" y="3314217"/>
            <a:ext cx="1828800" cy="2295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DE4B8D23-6CCB-4775-9EC2-C18D76BFB701}" type="datetime1">
              <a:rPr lang="en-US" smtClean="0"/>
              <a:t>1/12/2023</a:t>
            </a:fld>
            <a:endParaRPr lang="en-US"/>
          </a:p>
        </p:txBody>
      </p:sp>
      <p:cxnSp>
        <p:nvCxnSpPr>
          <p:cNvPr id="7" name="Straight Connector 6">
            <a:extLst>
              <a:ext uri="{FF2B5EF4-FFF2-40B4-BE49-F238E27FC236}">
                <a16:creationId xmlns:a16="http://schemas.microsoft.com/office/drawing/2014/main" id="{44141DC1-9BC8-4758-A7E8-9B7813830B06}"/>
              </a:ext>
            </a:extLst>
          </p:cNvPr>
          <p:cNvCxnSpPr/>
          <p:nvPr/>
        </p:nvCxnSpPr>
        <p:spPr>
          <a:xfrm>
            <a:off x="3758406" y="0"/>
            <a:ext cx="0" cy="685800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19FC8666-0721-438F-9C37-14FDD4EFADA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0692" t="29284" r="10633" b="19958"/>
          <a:stretch/>
        </p:blipFill>
        <p:spPr>
          <a:xfrm>
            <a:off x="8851392" y="457200"/>
            <a:ext cx="2578608" cy="343814"/>
          </a:xfrm>
          <a:prstGeom prst="rect">
            <a:avLst/>
          </a:prstGeom>
        </p:spPr>
      </p:pic>
    </p:spTree>
    <p:extLst>
      <p:ext uri="{BB962C8B-B14F-4D97-AF65-F5344CB8AC3E}">
        <p14:creationId xmlns:p14="http://schemas.microsoft.com/office/powerpoint/2010/main" val="124945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Option 3">
    <p:spTree>
      <p:nvGrpSpPr>
        <p:cNvPr id="1" name=""/>
        <p:cNvGrpSpPr/>
        <p:nvPr/>
      </p:nvGrpSpPr>
      <p:grpSpPr>
        <a:xfrm>
          <a:off x="0" y="0"/>
          <a:ext cx="0" cy="0"/>
          <a:chOff x="0" y="0"/>
          <a:chExt cx="0" cy="0"/>
        </a:xfrm>
      </p:grpSpPr>
      <p:grpSp>
        <p:nvGrpSpPr>
          <p:cNvPr id="18" name="Group 17"/>
          <p:cNvGrpSpPr/>
          <p:nvPr/>
        </p:nvGrpSpPr>
        <p:grpSpPr>
          <a:xfrm>
            <a:off x="-1" y="0"/>
            <a:ext cx="4191001" cy="6858000"/>
            <a:chOff x="0" y="0"/>
            <a:chExt cx="3105150" cy="6858000"/>
          </a:xfrm>
        </p:grpSpPr>
        <p:sp>
          <p:nvSpPr>
            <p:cNvPr id="19" name="Rectangle 18"/>
            <p:cNvSpPr/>
            <p:nvPr/>
          </p:nvSpPr>
          <p:spPr>
            <a:xfrm>
              <a:off x="0" y="0"/>
              <a:ext cx="31051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rgbClr val="D42C2C"/>
                </a:solidFill>
              </a:endParaRPr>
            </a:p>
          </p:txBody>
        </p:sp>
        <p:pic>
          <p:nvPicPr>
            <p:cNvPr id="20" name="Picture 1"/>
            <p:cNvPicPr>
              <a:picLocks noChangeAspect="1"/>
            </p:cNvPicPr>
            <p:nvPr/>
          </p:nvPicPr>
          <p:blipFill>
            <a:blip r:embed="rId2">
              <a:extLst>
                <a:ext uri="{28A0092B-C50C-407E-A947-70E740481C1C}">
                  <a14:useLocalDpi xmlns:a14="http://schemas.microsoft.com/office/drawing/2010/main" val="0"/>
                </a:ext>
              </a:extLst>
            </a:blip>
            <a:srcRect l="62813" t="9029" r="16829" b="1830"/>
            <a:stretch>
              <a:fillRect/>
            </a:stretch>
          </p:blipFill>
          <p:spPr bwMode="auto">
            <a:xfrm>
              <a:off x="0" y="0"/>
              <a:ext cx="26692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7" name="Text Placeholder 26"/>
          <p:cNvSpPr>
            <a:spLocks noGrp="1"/>
          </p:cNvSpPr>
          <p:nvPr>
            <p:ph type="body" sz="quarter" idx="16" hasCustomPrompt="1"/>
          </p:nvPr>
        </p:nvSpPr>
        <p:spPr>
          <a:xfrm>
            <a:off x="8966200" y="4896295"/>
            <a:ext cx="2452688" cy="1096171"/>
          </a:xfrm>
        </p:spPr>
        <p:txBody>
          <a:bodyPr rIns="0" anchor="b" anchorCtr="0">
            <a:noAutofit/>
          </a:bodyPr>
          <a:lstStyle>
            <a:lvl1pPr marL="0" indent="0" algn="r">
              <a:spcAft>
                <a:spcPts val="0"/>
              </a:spcAft>
              <a:buNone/>
              <a:defRPr sz="2000" baseline="0">
                <a:solidFill>
                  <a:srgbClr val="76717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Date</a:t>
            </a:r>
            <a:br>
              <a:rPr lang="en-US" dirty="0"/>
            </a:br>
            <a:r>
              <a:rPr lang="en-US" dirty="0"/>
              <a:t>Venue</a:t>
            </a:r>
          </a:p>
        </p:txBody>
      </p:sp>
      <p:sp>
        <p:nvSpPr>
          <p:cNvPr id="2" name="Title 1"/>
          <p:cNvSpPr>
            <a:spLocks noGrp="1"/>
          </p:cNvSpPr>
          <p:nvPr>
            <p:ph type="ctrTitle"/>
          </p:nvPr>
        </p:nvSpPr>
        <p:spPr>
          <a:xfrm>
            <a:off x="5650992" y="1524000"/>
            <a:ext cx="5779008" cy="1475231"/>
          </a:xfrm>
        </p:spPr>
        <p:txBody>
          <a:bodyPr vert="horz" lIns="91440" tIns="45720" rIns="0" bIns="45720" rtlCol="0" anchor="ctr" anchorCtr="0">
            <a:normAutofit/>
          </a:bodyPr>
          <a:lstStyle>
            <a:lvl1pPr>
              <a:defRPr lang="en-US" dirty="0">
                <a:solidFill>
                  <a:schemeClr val="accent1"/>
                </a:solidFill>
              </a:defRPr>
            </a:lvl1pPr>
          </a:lstStyle>
          <a:p>
            <a:pPr lvl="0" algn="r"/>
            <a:r>
              <a:rPr lang="en-US"/>
              <a:t>Click to edit Master title style</a:t>
            </a:r>
            <a:endParaRPr lang="en-US" dirty="0"/>
          </a:p>
        </p:txBody>
      </p:sp>
      <p:sp>
        <p:nvSpPr>
          <p:cNvPr id="3" name="Subtitle 2"/>
          <p:cNvSpPr>
            <a:spLocks noGrp="1"/>
          </p:cNvSpPr>
          <p:nvPr>
            <p:ph type="subTitle" idx="1"/>
          </p:nvPr>
        </p:nvSpPr>
        <p:spPr>
          <a:xfrm>
            <a:off x="5640382" y="3107049"/>
            <a:ext cx="5779008" cy="647037"/>
          </a:xfrm>
        </p:spPr>
        <p:txBody>
          <a:bodyPr rIns="0" anchor="b" anchorCtr="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Rectangle 13"/>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2022 BLANK ROME LLP. ALL RIGHTS RESERVED. PLEASE CONTACT BLANK ROME FOR PERMISSION TO REUSE.</a:t>
            </a:r>
            <a:endParaRPr lang="en-US" sz="600" dirty="0">
              <a:solidFill>
                <a:schemeClr val="tx2"/>
              </a:solidFill>
            </a:endParaRPr>
          </a:p>
        </p:txBody>
      </p:sp>
      <p:sp>
        <p:nvSpPr>
          <p:cNvPr id="25" name="Text Placeholder 24"/>
          <p:cNvSpPr>
            <a:spLocks noGrp="1"/>
          </p:cNvSpPr>
          <p:nvPr>
            <p:ph type="body" sz="quarter" idx="15" hasCustomPrompt="1"/>
          </p:nvPr>
        </p:nvSpPr>
        <p:spPr>
          <a:xfrm>
            <a:off x="5651500" y="4035870"/>
            <a:ext cx="5778500" cy="639762"/>
          </a:xfrm>
        </p:spPr>
        <p:txBody>
          <a:bodyPr rIns="0">
            <a:noAutofit/>
          </a:bodyPr>
          <a:lstStyle>
            <a:lvl1pPr marL="0" indent="0" algn="r">
              <a:spcAft>
                <a:spcPts val="0"/>
              </a:spcAft>
              <a:buNone/>
              <a:defRPr sz="2000" baseline="0"/>
            </a:lvl1pPr>
            <a:lvl2pPr marL="457200" indent="0" algn="r">
              <a:buNone/>
              <a:defRPr sz="1800"/>
            </a:lvl2pPr>
            <a:lvl3pPr marL="914400" indent="0" algn="r">
              <a:buNone/>
              <a:defRPr sz="1800"/>
            </a:lvl3pPr>
            <a:lvl4pPr marL="1371600" indent="0" algn="r">
              <a:buNone/>
              <a:defRPr sz="1800"/>
            </a:lvl4pPr>
            <a:lvl5pPr marL="1828800" indent="0" algn="r">
              <a:buNone/>
              <a:defRPr sz="1800"/>
            </a:lvl5pPr>
          </a:lstStyle>
          <a:p>
            <a:pPr lvl="0"/>
            <a:r>
              <a:rPr lang="en-US" dirty="0"/>
              <a:t>Click to edit: Presented by/for</a:t>
            </a:r>
          </a:p>
        </p:txBody>
      </p:sp>
      <p:sp>
        <p:nvSpPr>
          <p:cNvPr id="15" name="Rectangle 14"/>
          <p:cNvSpPr/>
          <p:nvPr/>
        </p:nvSpPr>
        <p:spPr>
          <a:xfrm rot="16200000" flipH="1" flipV="1">
            <a:off x="11163783" y="3314217"/>
            <a:ext cx="1828800" cy="2295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Footer Placeholder 7"/>
          <p:cNvSpPr>
            <a:spLocks noGrp="1"/>
          </p:cNvSpPr>
          <p:nvPr>
            <p:ph type="ftr" sz="quarter" idx="18"/>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9"/>
          </p:nvPr>
        </p:nvSpPr>
        <p:spPr/>
        <p:txBody>
          <a:bodyPr/>
          <a:lstStyle>
            <a:lvl1pPr>
              <a:defRPr>
                <a:solidFill>
                  <a:schemeClr val="tx2"/>
                </a:solidFill>
              </a:defRPr>
            </a:lvl1pPr>
          </a:lstStyle>
          <a:p>
            <a:fld id="{2613B80C-45E9-47B9-8C94-8497D61C2F5B}" type="slidenum">
              <a:rPr lang="en-US" smtClean="0"/>
              <a:pPr/>
              <a:t>‹#›</a:t>
            </a:fld>
            <a:endParaRPr lang="en-US" dirty="0"/>
          </a:p>
        </p:txBody>
      </p:sp>
      <p:sp>
        <p:nvSpPr>
          <p:cNvPr id="17" name="Date Placeholder 3"/>
          <p:cNvSpPr>
            <a:spLocks noGrp="1"/>
          </p:cNvSpPr>
          <p:nvPr>
            <p:ph type="dt" sz="half" idx="2"/>
          </p:nvPr>
        </p:nvSpPr>
        <p:spPr>
          <a:xfrm>
            <a:off x="4191000" y="6454775"/>
            <a:ext cx="982662" cy="365125"/>
          </a:xfrm>
          <a:prstGeom prst="rect">
            <a:avLst/>
          </a:prstGeom>
        </p:spPr>
        <p:txBody>
          <a:bodyPr vert="horz" lIns="91440" tIns="45720" rIns="91440" bIns="45720" rtlCol="0" anchor="b" anchorCtr="0"/>
          <a:lstStyle>
            <a:lvl1pPr>
              <a:defRPr lang="en-US" smtClean="0">
                <a:solidFill>
                  <a:schemeClr val="tx2"/>
                </a:solidFill>
              </a:defRPr>
            </a:lvl1pPr>
          </a:lstStyle>
          <a:p>
            <a:fld id="{36E95683-AAF4-497F-ADE8-ACAD1EE421AA}" type="datetime1">
              <a:rPr lang="en-US" smtClean="0"/>
              <a:t>1/12/2023</a:t>
            </a:fld>
            <a:endParaRPr lang="en-US"/>
          </a:p>
        </p:txBody>
      </p:sp>
      <p:pic>
        <p:nvPicPr>
          <p:cNvPr id="16" name="Picture 15">
            <a:extLst>
              <a:ext uri="{FF2B5EF4-FFF2-40B4-BE49-F238E27FC236}">
                <a16:creationId xmlns:a16="http://schemas.microsoft.com/office/drawing/2014/main" id="{D0C28508-42AB-4B31-A812-22BB648E5C9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692" t="29284" r="10633" b="19958"/>
          <a:stretch/>
        </p:blipFill>
        <p:spPr>
          <a:xfrm>
            <a:off x="8851392" y="457200"/>
            <a:ext cx="2578608" cy="343814"/>
          </a:xfrm>
          <a:prstGeom prst="rect">
            <a:avLst/>
          </a:prstGeom>
        </p:spPr>
      </p:pic>
    </p:spTree>
    <p:extLst>
      <p:ext uri="{BB962C8B-B14F-4D97-AF65-F5344CB8AC3E}">
        <p14:creationId xmlns:p14="http://schemas.microsoft.com/office/powerpoint/2010/main" val="928451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Option 4">
    <p:spTree>
      <p:nvGrpSpPr>
        <p:cNvPr id="1" name=""/>
        <p:cNvGrpSpPr/>
        <p:nvPr/>
      </p:nvGrpSpPr>
      <p:grpSpPr>
        <a:xfrm>
          <a:off x="0" y="0"/>
          <a:ext cx="0" cy="0"/>
          <a:chOff x="0" y="0"/>
          <a:chExt cx="0" cy="0"/>
        </a:xfrm>
      </p:grpSpPr>
      <p:sp>
        <p:nvSpPr>
          <p:cNvPr id="21" name="Rectangle 20"/>
          <p:cNvSpPr/>
          <p:nvPr/>
        </p:nvSpPr>
        <p:spPr>
          <a:xfrm>
            <a:off x="0" y="0"/>
            <a:ext cx="12192000" cy="23066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rgbClr val="D42C2C"/>
              </a:solidFill>
            </a:endParaRPr>
          </a:p>
        </p:txBody>
      </p:sp>
      <p:sp>
        <p:nvSpPr>
          <p:cNvPr id="2" name="Title 1"/>
          <p:cNvSpPr>
            <a:spLocks noGrp="1"/>
          </p:cNvSpPr>
          <p:nvPr>
            <p:ph type="ctrTitle"/>
          </p:nvPr>
        </p:nvSpPr>
        <p:spPr>
          <a:xfrm>
            <a:off x="4942390" y="415704"/>
            <a:ext cx="6487610" cy="1475231"/>
          </a:xfrm>
        </p:spPr>
        <p:txBody>
          <a:bodyPr rIns="0" anchor="ctr" anchorCtr="0">
            <a:normAutofit/>
          </a:bodyPr>
          <a:lstStyle>
            <a:lvl1pPr algn="r">
              <a:defRPr sz="3200" b="1">
                <a:solidFill>
                  <a:srgbClr val="FFFFFF"/>
                </a:solidFill>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4953000" y="2546217"/>
            <a:ext cx="6477000" cy="647037"/>
          </a:xfrm>
        </p:spPr>
        <p:txBody>
          <a:bodyPr rIns="0" anchor="b" anchorCtr="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6" name="Slide Number Placeholder 5"/>
          <p:cNvSpPr>
            <a:spLocks noGrp="1"/>
          </p:cNvSpPr>
          <p:nvPr>
            <p:ph type="sldNum" sz="quarter" idx="12"/>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25" name="Text Placeholder 24"/>
          <p:cNvSpPr>
            <a:spLocks noGrp="1"/>
          </p:cNvSpPr>
          <p:nvPr>
            <p:ph type="body" sz="quarter" idx="15" hasCustomPrompt="1"/>
          </p:nvPr>
        </p:nvSpPr>
        <p:spPr>
          <a:xfrm>
            <a:off x="4953569" y="3410346"/>
            <a:ext cx="6476431" cy="639762"/>
          </a:xfrm>
        </p:spPr>
        <p:txBody>
          <a:bodyPr rIns="0">
            <a:noAutofit/>
          </a:bodyPr>
          <a:lstStyle>
            <a:lvl1pPr marL="0" indent="0" algn="r">
              <a:spcAft>
                <a:spcPts val="0"/>
              </a:spcAft>
              <a:buNone/>
              <a:defRPr sz="2000" baseline="0"/>
            </a:lvl1pPr>
            <a:lvl2pPr marL="457200" indent="0" algn="r">
              <a:buNone/>
              <a:defRPr sz="1800"/>
            </a:lvl2pPr>
            <a:lvl3pPr marL="914400" indent="0" algn="r">
              <a:buNone/>
              <a:defRPr sz="1800"/>
            </a:lvl3pPr>
            <a:lvl4pPr marL="1371600" indent="0" algn="r">
              <a:buNone/>
              <a:defRPr sz="1800"/>
            </a:lvl4pPr>
            <a:lvl5pPr marL="1828800" indent="0" algn="r">
              <a:buNone/>
              <a:defRPr sz="1800"/>
            </a:lvl5pPr>
          </a:lstStyle>
          <a:p>
            <a:pPr lvl="0"/>
            <a:r>
              <a:rPr lang="en-US" dirty="0"/>
              <a:t>Click to edit: Presented by/for</a:t>
            </a:r>
          </a:p>
        </p:txBody>
      </p:sp>
      <p:sp>
        <p:nvSpPr>
          <p:cNvPr id="14" name="Rectangle 13"/>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2022 BLANK ROME LLP. ALL RIGHTS RESERVED. PLEASE CONTACT BLANK ROME FOR PERMISSION TO REUSE.</a:t>
            </a:r>
            <a:endParaRPr lang="en-US" sz="600" dirty="0">
              <a:solidFill>
                <a:schemeClr val="tx2"/>
              </a:solidFill>
            </a:endParaRPr>
          </a:p>
        </p:txBody>
      </p:sp>
      <p:sp>
        <p:nvSpPr>
          <p:cNvPr id="27" name="Text Placeholder 26"/>
          <p:cNvSpPr>
            <a:spLocks noGrp="1"/>
          </p:cNvSpPr>
          <p:nvPr>
            <p:ph type="body" sz="quarter" idx="16" hasCustomPrompt="1"/>
          </p:nvPr>
        </p:nvSpPr>
        <p:spPr>
          <a:xfrm>
            <a:off x="7859712" y="4267200"/>
            <a:ext cx="3570288" cy="1398587"/>
          </a:xfrm>
        </p:spPr>
        <p:txBody>
          <a:bodyPr anchor="b" anchorCtr="0">
            <a:noAutofit/>
          </a:bodyPr>
          <a:lstStyle>
            <a:lvl1pPr marL="0" indent="0" algn="r">
              <a:spcAft>
                <a:spcPts val="0"/>
              </a:spcAft>
              <a:buNone/>
              <a:defRPr sz="2000">
                <a:solidFill>
                  <a:srgbClr val="76717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Date</a:t>
            </a:r>
            <a:br>
              <a:rPr lang="en-US" dirty="0"/>
            </a:br>
            <a:r>
              <a:rPr lang="en-US" dirty="0"/>
              <a:t>Venue</a:t>
            </a:r>
          </a:p>
        </p:txBody>
      </p:sp>
      <p:sp>
        <p:nvSpPr>
          <p:cNvPr id="13"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193E71DB-442A-4DE0-8E53-1A86A491BAD5}" type="datetime1">
              <a:rPr lang="en-US" smtClean="0"/>
              <a:t>1/12/2023</a:t>
            </a:fld>
            <a:endParaRPr lang="en-US"/>
          </a:p>
        </p:txBody>
      </p:sp>
      <p:cxnSp>
        <p:nvCxnSpPr>
          <p:cNvPr id="15" name="Straight Connector 14">
            <a:extLst>
              <a:ext uri="{FF2B5EF4-FFF2-40B4-BE49-F238E27FC236}">
                <a16:creationId xmlns:a16="http://schemas.microsoft.com/office/drawing/2014/main" id="{3A4ADF5B-AA41-41D2-A581-C2E6F74C3AC0}"/>
              </a:ext>
            </a:extLst>
          </p:cNvPr>
          <p:cNvCxnSpPr/>
          <p:nvPr/>
        </p:nvCxnSpPr>
        <p:spPr>
          <a:xfrm>
            <a:off x="0" y="2306638"/>
            <a:ext cx="12192000" cy="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37B1659A-4EB9-425A-AD71-AE9B21E1679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0692" t="29284" r="10633" b="19958"/>
          <a:stretch/>
        </p:blipFill>
        <p:spPr>
          <a:xfrm>
            <a:off x="9305925" y="6104858"/>
            <a:ext cx="2057400" cy="274320"/>
          </a:xfrm>
          <a:prstGeom prst="rect">
            <a:avLst/>
          </a:prstGeom>
        </p:spPr>
      </p:pic>
    </p:spTree>
    <p:extLst>
      <p:ext uri="{BB962C8B-B14F-4D97-AF65-F5344CB8AC3E}">
        <p14:creationId xmlns:p14="http://schemas.microsoft.com/office/powerpoint/2010/main" val="826528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10" name="Rectangle 9"/>
          <p:cNvSpPr/>
          <p:nvPr/>
        </p:nvSpPr>
        <p:spPr>
          <a:xfrm>
            <a:off x="0" y="1295400"/>
            <a:ext cx="10134600" cy="419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D42C2C"/>
              </a:solidFill>
            </a:endParaRPr>
          </a:p>
        </p:txBody>
      </p:sp>
      <p:sp>
        <p:nvSpPr>
          <p:cNvPr id="3" name="Title 2">
            <a:extLst>
              <a:ext uri="{FF2B5EF4-FFF2-40B4-BE49-F238E27FC236}">
                <a16:creationId xmlns:a16="http://schemas.microsoft.com/office/drawing/2014/main" id="{428CFBA6-8234-44C5-91FA-BCB4B724B4A6}"/>
              </a:ext>
            </a:extLst>
          </p:cNvPr>
          <p:cNvSpPr>
            <a:spLocks noGrp="1"/>
          </p:cNvSpPr>
          <p:nvPr>
            <p:ph type="title"/>
          </p:nvPr>
        </p:nvSpPr>
        <p:spPr>
          <a:xfrm>
            <a:off x="3565003" y="3349751"/>
            <a:ext cx="6036197" cy="1969637"/>
          </a:xfrm>
        </p:spPr>
        <p:txBody>
          <a:bodyPr anchor="t" anchorCtr="0"/>
          <a:lstStyle>
            <a:lvl1pPr algn="r">
              <a:defRPr/>
            </a:lvl1pPr>
          </a:lstStyle>
          <a:p>
            <a:r>
              <a:rPr lang="en-US"/>
              <a:t>Click to edit Master title style</a:t>
            </a:r>
            <a:endParaRPr lang="en-US" dirty="0"/>
          </a:p>
        </p:txBody>
      </p:sp>
      <p:sp>
        <p:nvSpPr>
          <p:cNvPr id="8"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9"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4" name="Rectangle 13"/>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2022 BLANK ROME LLP. ALL RIGHTS RESERVED. PLEASE CONTACT BLANK ROME FOR PERMISSION TO REUSE.</a:t>
            </a:r>
            <a:endParaRPr lang="en-US" sz="600" dirty="0">
              <a:solidFill>
                <a:schemeClr val="tx2"/>
              </a:solidFill>
            </a:endParaRPr>
          </a:p>
        </p:txBody>
      </p:sp>
      <p:sp>
        <p:nvSpPr>
          <p:cNvPr id="15" name="Rectangle 14"/>
          <p:cNvSpPr/>
          <p:nvPr/>
        </p:nvSpPr>
        <p:spPr>
          <a:xfrm rot="16200000" flipH="1" flipV="1">
            <a:off x="11163783" y="3314217"/>
            <a:ext cx="1828800" cy="2295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072411D6-70B4-4BD5-8FA6-2EDBDBA82022}" type="datetime1">
              <a:rPr lang="en-US" smtClean="0"/>
              <a:t>1/12/2023</a:t>
            </a:fld>
            <a:endParaRPr lang="en-US"/>
          </a:p>
        </p:txBody>
      </p:sp>
      <p:sp>
        <p:nvSpPr>
          <p:cNvPr id="17" name="Rectangle 16">
            <a:extLst>
              <a:ext uri="{FF2B5EF4-FFF2-40B4-BE49-F238E27FC236}">
                <a16:creationId xmlns:a16="http://schemas.microsoft.com/office/drawing/2014/main" id="{B3AD2A9A-0BB3-43BB-8553-3FF236C1CBD2}"/>
              </a:ext>
            </a:extLst>
          </p:cNvPr>
          <p:cNvSpPr/>
          <p:nvPr/>
        </p:nvSpPr>
        <p:spPr>
          <a:xfrm>
            <a:off x="3048" y="5448425"/>
            <a:ext cx="10131552" cy="731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Placeholder 2">
            <a:extLst>
              <a:ext uri="{FF2B5EF4-FFF2-40B4-BE49-F238E27FC236}">
                <a16:creationId xmlns:a16="http://schemas.microsoft.com/office/drawing/2014/main" id="{37D06F36-F978-4908-91CA-593FEF55A8B4}"/>
              </a:ext>
            </a:extLst>
          </p:cNvPr>
          <p:cNvSpPr>
            <a:spLocks noGrp="1"/>
          </p:cNvSpPr>
          <p:nvPr>
            <p:ph type="body" idx="10"/>
          </p:nvPr>
        </p:nvSpPr>
        <p:spPr bwMode="white">
          <a:xfrm>
            <a:off x="3565002" y="1828801"/>
            <a:ext cx="6036198" cy="1520951"/>
          </a:xfrm>
        </p:spPr>
        <p:txBody>
          <a:bodyPr anchor="b"/>
          <a:lstStyle>
            <a:lvl1pPr marL="0" indent="0" algn="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2" name="Picture 11">
            <a:extLst>
              <a:ext uri="{FF2B5EF4-FFF2-40B4-BE49-F238E27FC236}">
                <a16:creationId xmlns:a16="http://schemas.microsoft.com/office/drawing/2014/main" id="{50ADB41C-D9E4-4474-99F4-84F4A32F866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0692" t="29284" r="10633" b="19958"/>
          <a:stretch/>
        </p:blipFill>
        <p:spPr>
          <a:xfrm>
            <a:off x="9305925" y="6104858"/>
            <a:ext cx="2057400" cy="274320"/>
          </a:xfrm>
          <a:prstGeom prst="rect">
            <a:avLst/>
          </a:prstGeom>
        </p:spPr>
      </p:pic>
    </p:spTree>
    <p:extLst>
      <p:ext uri="{BB962C8B-B14F-4D97-AF65-F5344CB8AC3E}">
        <p14:creationId xmlns:p14="http://schemas.microsoft.com/office/powerpoint/2010/main" val="3489568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Contact Slide 1">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8"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4" name="Picture Placeholder 3"/>
          <p:cNvSpPr>
            <a:spLocks noGrp="1" noChangeAspect="1"/>
          </p:cNvSpPr>
          <p:nvPr>
            <p:ph type="pic" sz="quarter" idx="10"/>
          </p:nvPr>
        </p:nvSpPr>
        <p:spPr>
          <a:xfrm>
            <a:off x="533399" y="533399"/>
            <a:ext cx="3474720" cy="3474720"/>
          </a:xfrm>
        </p:spPr>
        <p:txBody>
          <a:bodyPr/>
          <a:lstStyle>
            <a:lvl1pPr marL="0" indent="0">
              <a:buFont typeface="Arial" panose="020B0604020202020204" pitchFamily="34" charset="0"/>
              <a:buNone/>
              <a:defRPr/>
            </a:lvl1pPr>
          </a:lstStyle>
          <a:p>
            <a:r>
              <a:rPr lang="en-US"/>
              <a:t>Click icon to add picture</a:t>
            </a:r>
            <a:endParaRPr lang="en-US" dirty="0"/>
          </a:p>
        </p:txBody>
      </p:sp>
      <p:sp>
        <p:nvSpPr>
          <p:cNvPr id="14" name="Content Placeholder 13"/>
          <p:cNvSpPr>
            <a:spLocks noGrp="1"/>
          </p:cNvSpPr>
          <p:nvPr>
            <p:ph sz="quarter" idx="12"/>
          </p:nvPr>
        </p:nvSpPr>
        <p:spPr>
          <a:xfrm>
            <a:off x="4177496" y="1828800"/>
            <a:ext cx="5410200" cy="990600"/>
          </a:xfrm>
        </p:spPr>
        <p:txBody>
          <a:bodyPr>
            <a:normAutofit/>
          </a:bodyPr>
          <a:lstStyle>
            <a:lvl1pPr marL="0" indent="0">
              <a:spcAft>
                <a:spcPts val="0"/>
              </a:spcAft>
              <a:buNone/>
              <a:defRPr sz="2400"/>
            </a:lvl1pPr>
            <a:lvl2pPr marL="57150" indent="0">
              <a:spcAft>
                <a:spcPts val="0"/>
              </a:spcAft>
              <a:buNone/>
              <a:defRPr sz="2400"/>
            </a:lvl2pPr>
            <a:lvl3pPr marL="57150" indent="0">
              <a:buNone/>
              <a:defRPr sz="1800"/>
            </a:lvl3pPr>
            <a:lvl4pPr marL="1371600" indent="0">
              <a:buNone/>
              <a:defRPr/>
            </a:lvl4pPr>
            <a:lvl5pPr marL="1828800" indent="0">
              <a:buNone/>
              <a:defRPr/>
            </a:lvl5pPr>
          </a:lstStyle>
          <a:p>
            <a:pPr lvl="0"/>
            <a:r>
              <a:rPr lang="en-US"/>
              <a:t>Click to edit Master text styles</a:t>
            </a:r>
          </a:p>
          <a:p>
            <a:pPr lvl="1"/>
            <a:r>
              <a:rPr lang="en-US"/>
              <a:t>Second level</a:t>
            </a:r>
          </a:p>
        </p:txBody>
      </p:sp>
      <p:sp>
        <p:nvSpPr>
          <p:cNvPr id="15" name="Text Placeholder 11"/>
          <p:cNvSpPr>
            <a:spLocks noGrp="1"/>
          </p:cNvSpPr>
          <p:nvPr>
            <p:ph type="body" sz="quarter" idx="11"/>
          </p:nvPr>
        </p:nvSpPr>
        <p:spPr>
          <a:xfrm>
            <a:off x="0" y="3849624"/>
            <a:ext cx="12192000" cy="376238"/>
          </a:xfrm>
          <a:solidFill>
            <a:schemeClr val="accent1"/>
          </a:solidFill>
        </p:spPr>
        <p:txBody>
          <a:bodyPr>
            <a:normAutofit/>
          </a:bodyPr>
          <a:lstStyle>
            <a:lvl1pPr marL="0" indent="0">
              <a:buNone/>
              <a:defRPr sz="100">
                <a:solidFill>
                  <a:schemeClr val="accent1"/>
                </a:solidFill>
              </a:defRPr>
            </a:lvl1pPr>
          </a:lstStyle>
          <a:p>
            <a:pPr lvl="0"/>
            <a:r>
              <a:rPr lang="en-US"/>
              <a:t>Click to edit Master text styles</a:t>
            </a:r>
          </a:p>
        </p:txBody>
      </p:sp>
      <p:sp>
        <p:nvSpPr>
          <p:cNvPr id="12" name="Content Placeholder 13"/>
          <p:cNvSpPr>
            <a:spLocks noGrp="1"/>
          </p:cNvSpPr>
          <p:nvPr>
            <p:ph sz="quarter" idx="13"/>
          </p:nvPr>
        </p:nvSpPr>
        <p:spPr>
          <a:xfrm>
            <a:off x="4177496" y="2841625"/>
            <a:ext cx="5410200" cy="892175"/>
          </a:xfrm>
        </p:spPr>
        <p:txBody>
          <a:bodyPr>
            <a:normAutofit/>
          </a:bodyPr>
          <a:lstStyle>
            <a:lvl1pPr marL="0" indent="0">
              <a:buNone/>
              <a:defRPr sz="1800"/>
            </a:lvl1pPr>
            <a:lvl2pPr marL="57150" indent="0">
              <a:spcAft>
                <a:spcPts val="0"/>
              </a:spcAft>
              <a:buNone/>
              <a:defRPr sz="1800"/>
            </a:lvl2pPr>
            <a:lvl3pPr marL="57150" indent="0">
              <a:buNone/>
              <a:defRPr sz="1800"/>
            </a:lvl3pPr>
            <a:lvl4pPr marL="1371600" indent="0">
              <a:buNone/>
              <a:defRPr/>
            </a:lvl4pPr>
            <a:lvl5pPr marL="1828800" indent="0">
              <a:buNone/>
              <a:defRPr/>
            </a:lvl5pPr>
          </a:lstStyle>
          <a:p>
            <a:pPr lvl="0"/>
            <a:r>
              <a:rPr lang="en-US"/>
              <a:t>Click to edit Master text styles</a:t>
            </a:r>
          </a:p>
          <a:p>
            <a:pPr lvl="1"/>
            <a:r>
              <a:rPr lang="en-US"/>
              <a:t>Second level</a:t>
            </a:r>
          </a:p>
        </p:txBody>
      </p:sp>
      <p:sp>
        <p:nvSpPr>
          <p:cNvPr id="13" name="Title 1"/>
          <p:cNvSpPr>
            <a:spLocks noGrp="1"/>
          </p:cNvSpPr>
          <p:nvPr>
            <p:ph type="title"/>
          </p:nvPr>
        </p:nvSpPr>
        <p:spPr>
          <a:xfrm>
            <a:off x="4177496" y="76201"/>
            <a:ext cx="7162800" cy="914400"/>
          </a:xfrm>
        </p:spPr>
        <p:txBody>
          <a:bodyPr/>
          <a:lstStyle>
            <a:lvl1pPr>
              <a:defRPr>
                <a:solidFill>
                  <a:srgbClr val="000000"/>
                </a:solidFill>
              </a:defRPr>
            </a:lvl1pPr>
          </a:lstStyle>
          <a:p>
            <a:r>
              <a:rPr lang="en-US"/>
              <a:t>Click to edit Master title style</a:t>
            </a:r>
            <a:endParaRPr lang="en-US" dirty="0"/>
          </a:p>
        </p:txBody>
      </p:sp>
      <p:sp>
        <p:nvSpPr>
          <p:cNvPr id="17"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09CED94-B21C-4795-AE49-E4CA03FAE7A6}" type="datetime1">
              <a:rPr lang="en-US" smtClean="0"/>
              <a:t>1/12/2023</a:t>
            </a:fld>
            <a:endParaRPr lang="en-US"/>
          </a:p>
        </p:txBody>
      </p:sp>
      <p:sp>
        <p:nvSpPr>
          <p:cNvPr id="18" name="Rectangle 17"/>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2022 BLANK ROME LLP. ALL RIGHTS RESERVED. PLEASE CONTACT BLANK ROME FOR PERMISSION TO REUSE.</a:t>
            </a:r>
            <a:endParaRPr lang="en-US" sz="600" dirty="0">
              <a:solidFill>
                <a:schemeClr val="tx2"/>
              </a:solidFill>
            </a:endParaRPr>
          </a:p>
        </p:txBody>
      </p:sp>
      <p:cxnSp>
        <p:nvCxnSpPr>
          <p:cNvPr id="19" name="Straight Connector 18">
            <a:extLst>
              <a:ext uri="{FF2B5EF4-FFF2-40B4-BE49-F238E27FC236}">
                <a16:creationId xmlns:a16="http://schemas.microsoft.com/office/drawing/2014/main" id="{3E301BB9-D2D9-4279-9FEF-B15B7B2CD418}"/>
              </a:ext>
            </a:extLst>
          </p:cNvPr>
          <p:cNvCxnSpPr/>
          <p:nvPr/>
        </p:nvCxnSpPr>
        <p:spPr>
          <a:xfrm>
            <a:off x="0" y="4225862"/>
            <a:ext cx="12192000" cy="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E5C8E448-27F4-4C0B-B553-381EAD5868B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0692" t="29284" r="10633" b="19958"/>
          <a:stretch/>
        </p:blipFill>
        <p:spPr>
          <a:xfrm>
            <a:off x="9305925" y="6104858"/>
            <a:ext cx="2057400" cy="274320"/>
          </a:xfrm>
          <a:prstGeom prst="rect">
            <a:avLst/>
          </a:prstGeom>
        </p:spPr>
      </p:pic>
    </p:spTree>
    <p:extLst>
      <p:ext uri="{BB962C8B-B14F-4D97-AF65-F5344CB8AC3E}">
        <p14:creationId xmlns:p14="http://schemas.microsoft.com/office/powerpoint/2010/main" val="196265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ntact Slide 2-3">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8"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4" name="Picture Placeholder 3"/>
          <p:cNvSpPr>
            <a:spLocks noGrp="1" noChangeAspect="1"/>
          </p:cNvSpPr>
          <p:nvPr>
            <p:ph type="pic" sz="quarter" idx="10"/>
          </p:nvPr>
        </p:nvSpPr>
        <p:spPr>
          <a:xfrm>
            <a:off x="838200" y="1545336"/>
            <a:ext cx="2340864" cy="2340864"/>
          </a:xfrm>
        </p:spPr>
        <p:txBody>
          <a:bodyPr/>
          <a:lstStyle>
            <a:lvl1pPr marL="0" indent="0">
              <a:buNone/>
              <a:defRPr/>
            </a:lvl1pPr>
          </a:lstStyle>
          <a:p>
            <a:r>
              <a:rPr lang="en-US"/>
              <a:t>Click icon to add picture</a:t>
            </a:r>
            <a:endParaRPr lang="en-US" dirty="0"/>
          </a:p>
        </p:txBody>
      </p:sp>
      <p:sp>
        <p:nvSpPr>
          <p:cNvPr id="14" name="Content Placeholder 13"/>
          <p:cNvSpPr>
            <a:spLocks noGrp="1"/>
          </p:cNvSpPr>
          <p:nvPr>
            <p:ph sz="quarter" idx="12"/>
          </p:nvPr>
        </p:nvSpPr>
        <p:spPr>
          <a:xfrm>
            <a:off x="838200" y="4295657"/>
            <a:ext cx="3096808" cy="1771768"/>
          </a:xfrm>
        </p:spPr>
        <p:txBody>
          <a:bodyPr>
            <a:normAutofit/>
          </a:bodyPr>
          <a:lstStyle>
            <a:lvl1pPr marL="0" indent="0">
              <a:spcAft>
                <a:spcPts val="0"/>
              </a:spcAft>
              <a:buNone/>
              <a:defRPr sz="1800"/>
            </a:lvl1pPr>
            <a:lvl2pPr marL="57150" indent="0">
              <a:spcAft>
                <a:spcPts val="0"/>
              </a:spcAft>
              <a:buNone/>
              <a:defRPr sz="1600"/>
            </a:lvl2pPr>
            <a:lvl3pPr marL="57150" indent="0">
              <a:spcAft>
                <a:spcPts val="0"/>
              </a:spcAft>
              <a:buNone/>
              <a:defRPr sz="1200"/>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Picture Placeholder 3"/>
          <p:cNvSpPr>
            <a:spLocks noGrp="1" noChangeAspect="1"/>
          </p:cNvSpPr>
          <p:nvPr>
            <p:ph type="pic" sz="quarter" idx="13"/>
          </p:nvPr>
        </p:nvSpPr>
        <p:spPr>
          <a:xfrm>
            <a:off x="4414777" y="1545336"/>
            <a:ext cx="2340864" cy="2340864"/>
          </a:xfrm>
        </p:spPr>
        <p:txBody>
          <a:bodyPr/>
          <a:lstStyle>
            <a:lvl1pPr marL="0" indent="0">
              <a:buNone/>
              <a:defRPr/>
            </a:lvl1pPr>
          </a:lstStyle>
          <a:p>
            <a:r>
              <a:rPr lang="en-US"/>
              <a:t>Click icon to add picture</a:t>
            </a:r>
            <a:endParaRPr lang="en-US" dirty="0"/>
          </a:p>
        </p:txBody>
      </p:sp>
      <p:sp>
        <p:nvSpPr>
          <p:cNvPr id="15" name="Content Placeholder 13"/>
          <p:cNvSpPr>
            <a:spLocks noGrp="1"/>
          </p:cNvSpPr>
          <p:nvPr>
            <p:ph sz="quarter" idx="14"/>
          </p:nvPr>
        </p:nvSpPr>
        <p:spPr>
          <a:xfrm>
            <a:off x="4414777" y="4295657"/>
            <a:ext cx="3096808" cy="1771768"/>
          </a:xfrm>
        </p:spPr>
        <p:txBody>
          <a:bodyPr>
            <a:normAutofit/>
          </a:bodyPr>
          <a:lstStyle>
            <a:lvl1pPr marL="0" indent="0">
              <a:spcAft>
                <a:spcPts val="0"/>
              </a:spcAft>
              <a:buNone/>
              <a:defRPr sz="1800"/>
            </a:lvl1pPr>
            <a:lvl2pPr marL="57150" indent="0">
              <a:spcAft>
                <a:spcPts val="0"/>
              </a:spcAft>
              <a:buNone/>
              <a:defRPr sz="1600"/>
            </a:lvl2pPr>
            <a:lvl3pPr marL="57150" indent="0">
              <a:spcAft>
                <a:spcPts val="0"/>
              </a:spcAft>
              <a:buNone/>
              <a:defRPr sz="1200"/>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Picture Placeholder 3"/>
          <p:cNvSpPr>
            <a:spLocks noGrp="1" noChangeAspect="1"/>
          </p:cNvSpPr>
          <p:nvPr>
            <p:ph type="pic" sz="quarter" idx="15"/>
          </p:nvPr>
        </p:nvSpPr>
        <p:spPr>
          <a:xfrm>
            <a:off x="7991353" y="1545336"/>
            <a:ext cx="2340864" cy="2340864"/>
          </a:xfrm>
        </p:spPr>
        <p:txBody>
          <a:bodyPr/>
          <a:lstStyle>
            <a:lvl1pPr marL="0" indent="0">
              <a:buNone/>
              <a:defRPr/>
            </a:lvl1pPr>
          </a:lstStyle>
          <a:p>
            <a:r>
              <a:rPr lang="en-US"/>
              <a:t>Click icon to add picture</a:t>
            </a:r>
            <a:endParaRPr lang="en-US" dirty="0"/>
          </a:p>
        </p:txBody>
      </p:sp>
      <p:sp>
        <p:nvSpPr>
          <p:cNvPr id="17" name="Content Placeholder 13"/>
          <p:cNvSpPr>
            <a:spLocks noGrp="1"/>
          </p:cNvSpPr>
          <p:nvPr>
            <p:ph sz="quarter" idx="16"/>
          </p:nvPr>
        </p:nvSpPr>
        <p:spPr>
          <a:xfrm>
            <a:off x="7952192" y="4295657"/>
            <a:ext cx="3096808" cy="1771768"/>
          </a:xfrm>
        </p:spPr>
        <p:txBody>
          <a:bodyPr>
            <a:normAutofit/>
          </a:bodyPr>
          <a:lstStyle>
            <a:lvl1pPr marL="0" indent="0">
              <a:spcAft>
                <a:spcPts val="0"/>
              </a:spcAft>
              <a:buNone/>
              <a:defRPr sz="1800"/>
            </a:lvl1pPr>
            <a:lvl2pPr marL="57150" indent="0">
              <a:spcAft>
                <a:spcPts val="0"/>
              </a:spcAft>
              <a:buNone/>
              <a:defRPr sz="1600"/>
            </a:lvl2pPr>
            <a:lvl3pPr marL="57150" indent="0">
              <a:spcAft>
                <a:spcPts val="0"/>
              </a:spcAft>
              <a:buNone/>
              <a:defRPr sz="1200"/>
            </a:lvl3pPr>
            <a:lvl4pPr marL="1371600" indent="0">
              <a:buNone/>
              <a:defRPr/>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1"/>
          </p:nvPr>
        </p:nvSpPr>
        <p:spPr>
          <a:xfrm>
            <a:off x="0" y="3849624"/>
            <a:ext cx="12192000" cy="376238"/>
          </a:xfrm>
          <a:solidFill>
            <a:schemeClr val="accent1"/>
          </a:solidFill>
        </p:spPr>
        <p:txBody>
          <a:bodyPr>
            <a:normAutofit/>
          </a:bodyPr>
          <a:lstStyle>
            <a:lvl1pPr marL="0" indent="0">
              <a:buNone/>
              <a:defRPr sz="100">
                <a:solidFill>
                  <a:schemeClr val="accent1"/>
                </a:solidFill>
              </a:defRPr>
            </a:lvl1pPr>
          </a:lstStyle>
          <a:p>
            <a:pPr lvl="0"/>
            <a:r>
              <a:rPr lang="en-US"/>
              <a:t>Click to edit Master text styles</a:t>
            </a:r>
          </a:p>
        </p:txBody>
      </p:sp>
      <p:sp>
        <p:nvSpPr>
          <p:cNvPr id="18" name="Title 1"/>
          <p:cNvSpPr>
            <a:spLocks noGrp="1"/>
          </p:cNvSpPr>
          <p:nvPr>
            <p:ph type="title"/>
          </p:nvPr>
        </p:nvSpPr>
        <p:spPr>
          <a:xfrm>
            <a:off x="838200" y="76201"/>
            <a:ext cx="10515600" cy="914400"/>
          </a:xfrm>
        </p:spPr>
        <p:txBody>
          <a:bodyPr/>
          <a:lstStyle>
            <a:lvl1pPr>
              <a:defRPr>
                <a:solidFill>
                  <a:srgbClr val="000000"/>
                </a:solidFill>
              </a:defRPr>
            </a:lvl1pPr>
          </a:lstStyle>
          <a:p>
            <a:r>
              <a:rPr lang="en-US"/>
              <a:t>Click to edit Master title style</a:t>
            </a:r>
            <a:endParaRPr lang="en-US" dirty="0"/>
          </a:p>
        </p:txBody>
      </p:sp>
      <p:sp>
        <p:nvSpPr>
          <p:cNvPr id="20"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F870E174-4D7A-40EB-B81E-677A371EF8CF}" type="datetime1">
              <a:rPr lang="en-US" smtClean="0"/>
              <a:t>1/12/2023</a:t>
            </a:fld>
            <a:endParaRPr lang="en-US"/>
          </a:p>
        </p:txBody>
      </p:sp>
      <p:sp>
        <p:nvSpPr>
          <p:cNvPr id="21" name="Rectangle 20"/>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2022 BLANK ROME LLP. ALL RIGHTS RESERVED. PLEASE CONTACT BLANK ROME FOR PERMISSION TO REUSE.</a:t>
            </a:r>
            <a:endParaRPr lang="en-US" sz="600" dirty="0">
              <a:solidFill>
                <a:schemeClr val="tx2"/>
              </a:solidFill>
            </a:endParaRPr>
          </a:p>
        </p:txBody>
      </p:sp>
      <p:cxnSp>
        <p:nvCxnSpPr>
          <p:cNvPr id="22" name="Straight Connector 21">
            <a:extLst>
              <a:ext uri="{FF2B5EF4-FFF2-40B4-BE49-F238E27FC236}">
                <a16:creationId xmlns:a16="http://schemas.microsoft.com/office/drawing/2014/main" id="{67C47D9B-FE7B-4A8D-9515-7312DFD36D4B}"/>
              </a:ext>
            </a:extLst>
          </p:cNvPr>
          <p:cNvCxnSpPr/>
          <p:nvPr/>
        </p:nvCxnSpPr>
        <p:spPr>
          <a:xfrm>
            <a:off x="0" y="4225862"/>
            <a:ext cx="12192000" cy="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pic>
        <p:nvPicPr>
          <p:cNvPr id="19" name="Picture 18">
            <a:extLst>
              <a:ext uri="{FF2B5EF4-FFF2-40B4-BE49-F238E27FC236}">
                <a16:creationId xmlns:a16="http://schemas.microsoft.com/office/drawing/2014/main" id="{86B5B0EB-1365-4979-8BBD-E67D6096EA4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0692" t="29284" r="10633" b="19958"/>
          <a:stretch/>
        </p:blipFill>
        <p:spPr>
          <a:xfrm>
            <a:off x="9305925" y="6104858"/>
            <a:ext cx="2057400" cy="274320"/>
          </a:xfrm>
          <a:prstGeom prst="rect">
            <a:avLst/>
          </a:prstGeom>
        </p:spPr>
      </p:pic>
    </p:spTree>
    <p:extLst>
      <p:ext uri="{BB962C8B-B14F-4D97-AF65-F5344CB8AC3E}">
        <p14:creationId xmlns:p14="http://schemas.microsoft.com/office/powerpoint/2010/main" val="3363792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194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194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10"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1" name="Date Placeholder 3"/>
          <p:cNvSpPr>
            <a:spLocks noGrp="1"/>
          </p:cNvSpPr>
          <p:nvPr>
            <p:ph type="dt" sz="half" idx="10"/>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AFBBCCD0-6232-4D85-94DA-D43A5B9CD582}" type="datetime1">
              <a:rPr lang="en-US" smtClean="0"/>
              <a:t>1/12/2023</a:t>
            </a:fld>
            <a:endParaRPr lang="en-US"/>
          </a:p>
        </p:txBody>
      </p:sp>
    </p:spTree>
    <p:extLst>
      <p:ext uri="{BB962C8B-B14F-4D97-AF65-F5344CB8AC3E}">
        <p14:creationId xmlns:p14="http://schemas.microsoft.com/office/powerpoint/2010/main" val="73744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22225"/>
            <a:ext cx="12192000" cy="11191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p:cNvSpPr>
            <a:spLocks noGrp="1"/>
          </p:cNvSpPr>
          <p:nvPr>
            <p:ph type="title"/>
          </p:nvPr>
        </p:nvSpPr>
        <p:spPr>
          <a:xfrm>
            <a:off x="838200" y="76201"/>
            <a:ext cx="10515600" cy="9144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447800"/>
            <a:ext cx="10515600" cy="45132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2022 BLANK ROME LLP. ALL RIGHTS RESERVED. PLEASE CONTACT BLANK ROME FOR PERMISSION TO REUSE.</a:t>
            </a:r>
            <a:endParaRPr lang="en-US" sz="600" dirty="0">
              <a:solidFill>
                <a:schemeClr val="tx2"/>
              </a:solidFill>
            </a:endParaRPr>
          </a:p>
        </p:txBody>
      </p:sp>
      <p:sp>
        <p:nvSpPr>
          <p:cNvPr id="13"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68E9E182-4823-4E56-AC53-07E24AFAEC25}" type="datetime1">
              <a:rPr lang="en-US" smtClean="0"/>
              <a:t>1/12/2023</a:t>
            </a:fld>
            <a:endParaRPr lang="en-US"/>
          </a:p>
        </p:txBody>
      </p:sp>
      <p:sp>
        <p:nvSpPr>
          <p:cNvPr id="14"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endParaRPr lang="en-US" dirty="0"/>
          </a:p>
        </p:txBody>
      </p:sp>
      <p:sp>
        <p:nvSpPr>
          <p:cNvPr id="15"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cxnSp>
        <p:nvCxnSpPr>
          <p:cNvPr id="10" name="Straight Connector 9">
            <a:extLst>
              <a:ext uri="{FF2B5EF4-FFF2-40B4-BE49-F238E27FC236}">
                <a16:creationId xmlns:a16="http://schemas.microsoft.com/office/drawing/2014/main" id="{C02EC810-6668-48A1-8681-1C95E1A821F1}"/>
              </a:ext>
            </a:extLst>
          </p:cNvPr>
          <p:cNvCxnSpPr/>
          <p:nvPr/>
        </p:nvCxnSpPr>
        <p:spPr>
          <a:xfrm>
            <a:off x="0" y="1093788"/>
            <a:ext cx="12192000" cy="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11E240A-1C2D-4C2F-887A-DBDD7B8ACEB9}"/>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l="10692" t="29284" r="10633" b="19958"/>
          <a:stretch/>
        </p:blipFill>
        <p:spPr>
          <a:xfrm>
            <a:off x="9305925" y="6104858"/>
            <a:ext cx="2057400" cy="274320"/>
          </a:xfrm>
          <a:prstGeom prst="rect">
            <a:avLst/>
          </a:prstGeom>
        </p:spPr>
      </p:pic>
    </p:spTree>
    <p:extLst>
      <p:ext uri="{BB962C8B-B14F-4D97-AF65-F5344CB8AC3E}">
        <p14:creationId xmlns:p14="http://schemas.microsoft.com/office/powerpoint/2010/main" val="2763698198"/>
      </p:ext>
    </p:extLst>
  </p:cSld>
  <p:clrMap bg1="lt1" tx1="dk1" bg2="lt2" tx2="dk2" accent1="accent1" accent2="accent2" accent3="accent3" accent4="accent4" accent5="accent5" accent6="accent6" hlink="hlink" folHlink="folHlink"/>
  <p:sldLayoutIdLst>
    <p:sldLayoutId id="2147483668" r:id="rId1"/>
    <p:sldLayoutId id="2147483650" r:id="rId2"/>
    <p:sldLayoutId id="2147483665" r:id="rId3"/>
    <p:sldLayoutId id="2147483666" r:id="rId4"/>
    <p:sldLayoutId id="2147483661" r:id="rId5"/>
    <p:sldLayoutId id="2147483667" r:id="rId6"/>
    <p:sldLayoutId id="2147483663" r:id="rId7"/>
    <p:sldLayoutId id="2147483664" r:id="rId8"/>
    <p:sldLayoutId id="2147483652" r:id="rId9"/>
    <p:sldLayoutId id="2147483653" r:id="rId10"/>
    <p:sldLayoutId id="2147483654" r:id="rId11"/>
    <p:sldLayoutId id="2147483655" r:id="rId12"/>
    <p:sldLayoutId id="2147483656" r:id="rId13"/>
    <p:sldLayoutId id="2147483657" r:id="rId14"/>
    <p:sldLayoutId id="2147483658" r:id="rId15"/>
    <p:sldLayoutId id="2147483659" r:id="rId16"/>
  </p:sldLayoutIdLst>
  <p:hf hdr="0" ftr="0" dt="0"/>
  <p:txStyles>
    <p:titleStyle>
      <a:lvl1pPr algn="l" defTabSz="914400" rtl="0" eaLnBrk="1" latinLnBrk="0" hangingPunct="1">
        <a:lnSpc>
          <a:spcPct val="90000"/>
        </a:lnSpc>
        <a:spcBef>
          <a:spcPct val="0"/>
        </a:spcBef>
        <a:buNone/>
        <a:defRPr sz="3200" b="1" kern="1200">
          <a:solidFill>
            <a:srgbClr val="FFFFFF"/>
          </a:solidFill>
          <a:latin typeface="+mn-lt"/>
          <a:ea typeface="+mj-ea"/>
          <a:cs typeface="+mj-cs"/>
        </a:defRPr>
      </a:lvl1pPr>
    </p:titleStyle>
    <p:bodyStyle>
      <a:lvl1pPr marL="228600" indent="-228600" algn="l" defTabSz="914400" rtl="0" eaLnBrk="1" latinLnBrk="0" hangingPunct="1">
        <a:lnSpc>
          <a:spcPct val="90000"/>
        </a:lnSpc>
        <a:spcBef>
          <a:spcPts val="0"/>
        </a:spcBef>
        <a:spcAft>
          <a:spcPts val="900"/>
        </a:spcAft>
        <a:buClr>
          <a:schemeClr val="bg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0"/>
        </a:spcBef>
        <a:spcAft>
          <a:spcPts val="600"/>
        </a:spcAft>
        <a:buClr>
          <a:schemeClr val="bg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0"/>
        </a:spcBef>
        <a:spcAft>
          <a:spcPts val="600"/>
        </a:spcAft>
        <a:buClr>
          <a:schemeClr val="bg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0"/>
        </a:spcBef>
        <a:spcAft>
          <a:spcPts val="600"/>
        </a:spcAft>
        <a:buClr>
          <a:schemeClr val="bg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0"/>
        </a:spcBef>
        <a:spcAft>
          <a:spcPts val="600"/>
        </a:spcAft>
        <a:buClr>
          <a:schemeClr val="bg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43E120F-02B4-4F8B-A54F-604322316C04}"/>
              </a:ext>
            </a:extLst>
          </p:cNvPr>
          <p:cNvSpPr>
            <a:spLocks noGrp="1"/>
          </p:cNvSpPr>
          <p:nvPr>
            <p:ph type="ctrTitle"/>
          </p:nvPr>
        </p:nvSpPr>
        <p:spPr>
          <a:xfrm>
            <a:off x="4965700" y="1524000"/>
            <a:ext cx="6464300" cy="1475231"/>
          </a:xfrm>
        </p:spPr>
        <p:txBody>
          <a:bodyPr>
            <a:normAutofit fontScale="90000"/>
          </a:bodyPr>
          <a:lstStyle/>
          <a:p>
            <a:pPr algn="r"/>
            <a:r>
              <a:rPr lang="en-US" dirty="0"/>
              <a:t>American College of Bankruptcy </a:t>
            </a:r>
            <a:br>
              <a:rPr lang="en-US" dirty="0"/>
            </a:br>
            <a:r>
              <a:rPr lang="en-US" dirty="0"/>
              <a:t>Fall Program (Third Circuit) </a:t>
            </a:r>
            <a:br>
              <a:rPr lang="en-US" dirty="0"/>
            </a:br>
            <a:r>
              <a:rPr lang="en-US" dirty="0"/>
              <a:t>Temple University Beasley School of Law</a:t>
            </a:r>
          </a:p>
        </p:txBody>
      </p:sp>
      <p:sp>
        <p:nvSpPr>
          <p:cNvPr id="4" name="Subtitle 3">
            <a:extLst>
              <a:ext uri="{FF2B5EF4-FFF2-40B4-BE49-F238E27FC236}">
                <a16:creationId xmlns:a16="http://schemas.microsoft.com/office/drawing/2014/main" id="{504BF9CE-CDBC-414F-B915-3D269CA7C41C}"/>
              </a:ext>
            </a:extLst>
          </p:cNvPr>
          <p:cNvSpPr>
            <a:spLocks noGrp="1"/>
          </p:cNvSpPr>
          <p:nvPr>
            <p:ph type="subTitle" idx="1"/>
          </p:nvPr>
        </p:nvSpPr>
        <p:spPr>
          <a:xfrm>
            <a:off x="3987801" y="2999231"/>
            <a:ext cx="7431590" cy="1115569"/>
          </a:xfrm>
        </p:spPr>
        <p:txBody>
          <a:bodyPr>
            <a:normAutofit fontScale="32500" lnSpcReduction="20000"/>
          </a:bodyPr>
          <a:lstStyle/>
          <a:p>
            <a:endParaRPr lang="en-US" dirty="0"/>
          </a:p>
          <a:p>
            <a:r>
              <a:rPr lang="en-US" sz="8600" dirty="0"/>
              <a:t>Complex Inter-Class Issues in Bankruptcy:  So-Called “Creditor on Creditor” Violence</a:t>
            </a:r>
          </a:p>
          <a:p>
            <a:endParaRPr lang="en-US" dirty="0"/>
          </a:p>
        </p:txBody>
      </p:sp>
      <p:sp>
        <p:nvSpPr>
          <p:cNvPr id="5" name="Slide Number Placeholder 4">
            <a:extLst>
              <a:ext uri="{FF2B5EF4-FFF2-40B4-BE49-F238E27FC236}">
                <a16:creationId xmlns:a16="http://schemas.microsoft.com/office/drawing/2014/main" id="{97969A11-18B4-41B8-B584-FE4A52FD7C72}"/>
              </a:ext>
            </a:extLst>
          </p:cNvPr>
          <p:cNvSpPr>
            <a:spLocks noGrp="1"/>
          </p:cNvSpPr>
          <p:nvPr>
            <p:ph type="sldNum" sz="quarter" idx="12"/>
          </p:nvPr>
        </p:nvSpPr>
        <p:spPr/>
        <p:txBody>
          <a:bodyPr/>
          <a:lstStyle/>
          <a:p>
            <a:fld id="{2613B80C-45E9-47B9-8C94-8497D61C2F5B}" type="slidenum">
              <a:rPr lang="en-US" smtClean="0"/>
              <a:pPr/>
              <a:t>1</a:t>
            </a:fld>
            <a:endParaRPr lang="en-US" dirty="0"/>
          </a:p>
        </p:txBody>
      </p:sp>
      <p:pic>
        <p:nvPicPr>
          <p:cNvPr id="7" name="Picture 6">
            <a:extLst>
              <a:ext uri="{FF2B5EF4-FFF2-40B4-BE49-F238E27FC236}">
                <a16:creationId xmlns:a16="http://schemas.microsoft.com/office/drawing/2014/main" id="{7741A18C-B95B-43DF-B6D3-7FB078BCB73E}"/>
              </a:ext>
            </a:extLst>
          </p:cNvPr>
          <p:cNvPicPr>
            <a:picLocks noChangeAspect="1"/>
          </p:cNvPicPr>
          <p:nvPr/>
        </p:nvPicPr>
        <p:blipFill>
          <a:blip r:embed="rId2"/>
          <a:stretch>
            <a:fillRect/>
          </a:stretch>
        </p:blipFill>
        <p:spPr>
          <a:xfrm>
            <a:off x="4213225" y="300647"/>
            <a:ext cx="2327275" cy="941569"/>
          </a:xfrm>
          <a:prstGeom prst="rect">
            <a:avLst/>
          </a:prstGeom>
        </p:spPr>
      </p:pic>
      <p:sp>
        <p:nvSpPr>
          <p:cNvPr id="8" name="Text Placeholder 4">
            <a:extLst>
              <a:ext uri="{FF2B5EF4-FFF2-40B4-BE49-F238E27FC236}">
                <a16:creationId xmlns:a16="http://schemas.microsoft.com/office/drawing/2014/main" id="{3E290669-B7FA-4E86-9804-2D3E3713D54D}"/>
              </a:ext>
            </a:extLst>
          </p:cNvPr>
          <p:cNvSpPr txBox="1">
            <a:spLocks/>
          </p:cNvSpPr>
          <p:nvPr/>
        </p:nvSpPr>
        <p:spPr>
          <a:xfrm>
            <a:off x="5651500" y="4556570"/>
            <a:ext cx="5778500" cy="2034730"/>
          </a:xfrm>
          <a:prstGeom prst="rect">
            <a:avLst/>
          </a:prstGeom>
        </p:spPr>
        <p:txBody>
          <a:bodyPr vert="horz" lIns="91440" tIns="45720" rIns="0" bIns="45720" rtlCol="0">
            <a:noAutofit/>
          </a:bodyPr>
          <a:lstStyle>
            <a:lvl1pPr marL="0" indent="0" algn="r" defTabSz="914400" rtl="0" eaLnBrk="1" latinLnBrk="0" hangingPunct="1">
              <a:lnSpc>
                <a:spcPct val="90000"/>
              </a:lnSpc>
              <a:spcBef>
                <a:spcPts val="0"/>
              </a:spcBef>
              <a:spcAft>
                <a:spcPts val="0"/>
              </a:spcAft>
              <a:buClr>
                <a:schemeClr val="bg2"/>
              </a:buClr>
              <a:buFont typeface="Arial" panose="020B0604020202020204" pitchFamily="34" charset="0"/>
              <a:buNone/>
              <a:defRPr sz="2000" kern="1200" baseline="0">
                <a:solidFill>
                  <a:schemeClr val="tx1"/>
                </a:solidFill>
                <a:latin typeface="+mn-lt"/>
                <a:ea typeface="+mn-ea"/>
                <a:cs typeface="+mn-cs"/>
              </a:defRPr>
            </a:lvl1pPr>
            <a:lvl2pPr marL="457200" indent="0" algn="r" defTabSz="914400" rtl="0" eaLnBrk="1" latinLnBrk="0" hangingPunct="1">
              <a:lnSpc>
                <a:spcPct val="90000"/>
              </a:lnSpc>
              <a:spcBef>
                <a:spcPts val="0"/>
              </a:spcBef>
              <a:spcAft>
                <a:spcPts val="600"/>
              </a:spcAft>
              <a:buClr>
                <a:schemeClr val="bg2"/>
              </a:buClr>
              <a:buFont typeface="Arial" panose="020B0604020202020204" pitchFamily="34" charset="0"/>
              <a:buNone/>
              <a:defRPr sz="1800" kern="1200">
                <a:solidFill>
                  <a:schemeClr val="tx1"/>
                </a:solidFill>
                <a:latin typeface="+mn-lt"/>
                <a:ea typeface="+mn-ea"/>
                <a:cs typeface="+mn-cs"/>
              </a:defRPr>
            </a:lvl2pPr>
            <a:lvl3pPr marL="914400" indent="0" algn="r" defTabSz="914400" rtl="0" eaLnBrk="1" latinLnBrk="0" hangingPunct="1">
              <a:lnSpc>
                <a:spcPct val="90000"/>
              </a:lnSpc>
              <a:spcBef>
                <a:spcPts val="0"/>
              </a:spcBef>
              <a:spcAft>
                <a:spcPts val="600"/>
              </a:spcAft>
              <a:buClr>
                <a:schemeClr val="bg2"/>
              </a:buClr>
              <a:buFont typeface="Arial" panose="020B0604020202020204" pitchFamily="34" charset="0"/>
              <a:buNone/>
              <a:defRPr sz="1800" kern="1200">
                <a:solidFill>
                  <a:schemeClr val="tx1"/>
                </a:solidFill>
                <a:latin typeface="+mn-lt"/>
                <a:ea typeface="+mn-ea"/>
                <a:cs typeface="+mn-cs"/>
              </a:defRPr>
            </a:lvl3pPr>
            <a:lvl4pPr marL="1371600" indent="0" algn="r" defTabSz="914400" rtl="0" eaLnBrk="1" latinLnBrk="0" hangingPunct="1">
              <a:lnSpc>
                <a:spcPct val="90000"/>
              </a:lnSpc>
              <a:spcBef>
                <a:spcPts val="0"/>
              </a:spcBef>
              <a:spcAft>
                <a:spcPts val="600"/>
              </a:spcAft>
              <a:buClr>
                <a:schemeClr val="bg2"/>
              </a:buClr>
              <a:buFont typeface="Arial" panose="020B0604020202020204" pitchFamily="34" charset="0"/>
              <a:buNone/>
              <a:defRPr sz="1800" kern="1200">
                <a:solidFill>
                  <a:schemeClr val="tx1"/>
                </a:solidFill>
                <a:latin typeface="+mn-lt"/>
                <a:ea typeface="+mn-ea"/>
                <a:cs typeface="+mn-cs"/>
              </a:defRPr>
            </a:lvl4pPr>
            <a:lvl5pPr marL="1828800" indent="0" algn="r" defTabSz="914400" rtl="0" eaLnBrk="1" latinLnBrk="0" hangingPunct="1">
              <a:lnSpc>
                <a:spcPct val="90000"/>
              </a:lnSpc>
              <a:spcBef>
                <a:spcPts val="0"/>
              </a:spcBef>
              <a:spcAft>
                <a:spcPts val="600"/>
              </a:spcAft>
              <a:buClr>
                <a:schemeClr val="bg2"/>
              </a:buClr>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Michael B. Schaedle</a:t>
            </a:r>
          </a:p>
          <a:p>
            <a:r>
              <a:rPr lang="en-US"/>
              <a:t>Blank Rome LLP</a:t>
            </a:r>
          </a:p>
          <a:p>
            <a:r>
              <a:rPr lang="en-US"/>
              <a:t>1.215.569.5762</a:t>
            </a:r>
          </a:p>
          <a:p>
            <a:endParaRPr lang="en-US"/>
          </a:p>
          <a:p>
            <a:r>
              <a:rPr lang="en-US"/>
              <a:t>Lawrence J. Kotler</a:t>
            </a:r>
          </a:p>
          <a:p>
            <a:r>
              <a:rPr lang="en-US"/>
              <a:t>Duane Morris LLP</a:t>
            </a:r>
          </a:p>
          <a:p>
            <a:r>
              <a:rPr lang="en-US"/>
              <a:t>1.215.979.1514 </a:t>
            </a:r>
            <a:endParaRPr lang="en-US" dirty="0"/>
          </a:p>
        </p:txBody>
      </p:sp>
    </p:spTree>
    <p:extLst>
      <p:ext uri="{BB962C8B-B14F-4D97-AF65-F5344CB8AC3E}">
        <p14:creationId xmlns:p14="http://schemas.microsoft.com/office/powerpoint/2010/main" val="1087083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6EE2-3AEF-4BB7-8187-5028669E5210}"/>
              </a:ext>
            </a:extLst>
          </p:cNvPr>
          <p:cNvSpPr>
            <a:spLocks noGrp="1"/>
          </p:cNvSpPr>
          <p:nvPr>
            <p:ph type="title"/>
          </p:nvPr>
        </p:nvSpPr>
        <p:spPr/>
        <p:txBody>
          <a:bodyPr/>
          <a:lstStyle/>
          <a:p>
            <a:r>
              <a:rPr lang="en-US" dirty="0"/>
              <a:t>LATAM:  INITIAL DIP</a:t>
            </a:r>
          </a:p>
        </p:txBody>
      </p:sp>
      <p:sp>
        <p:nvSpPr>
          <p:cNvPr id="3" name="Content Placeholder 2">
            <a:extLst>
              <a:ext uri="{FF2B5EF4-FFF2-40B4-BE49-F238E27FC236}">
                <a16:creationId xmlns:a16="http://schemas.microsoft.com/office/drawing/2014/main" id="{25AFF041-D51D-4B25-BC17-816214B2F7EB}"/>
              </a:ext>
            </a:extLst>
          </p:cNvPr>
          <p:cNvSpPr>
            <a:spLocks noGrp="1"/>
          </p:cNvSpPr>
          <p:nvPr>
            <p:ph idx="1"/>
          </p:nvPr>
        </p:nvSpPr>
        <p:spPr/>
        <p:txBody>
          <a:bodyPr>
            <a:normAutofit fontScale="70000" lnSpcReduction="20000"/>
          </a:bodyPr>
          <a:lstStyle/>
          <a:p>
            <a:r>
              <a:rPr lang="en-US" dirty="0"/>
              <a:t>$2.15bln new money DIP, extended in three tranches, A-C; increased at final to $2.45bln</a:t>
            </a:r>
          </a:p>
          <a:p>
            <a:r>
              <a:rPr lang="en-US" dirty="0"/>
              <a:t>The third tranche, the C, $900mm undercollateralized and junior to the A (B was unsubscribed at time LATAM sought Bankruptcy Code section 364(d) relief so DIP approval related to A and C primarily) was to be advanced by CVA and QAI, significant equity interest holders, since the company did not believe it could subscribe the full facility without equity participation</a:t>
            </a:r>
          </a:p>
          <a:p>
            <a:r>
              <a:rPr lang="en-US" dirty="0"/>
              <a:t>Tranche C money was very expensive.  14.5% PIK unless cash pay at maturity.  If cash pay, LIBOR plus 15%.  Expensive fees in either context. </a:t>
            </a:r>
          </a:p>
          <a:p>
            <a:r>
              <a:rPr lang="en-US" dirty="0"/>
              <a:t>Oaktree was eventually signed up to do the tranche A (and possibly the B) at a maximum commitment of $1.55bln.  Oaktree was not in the pre-petition capital structure.  Oaktree’s Tranche A was available on condition that the New York Bankruptcy Court approve the Tranche C</a:t>
            </a:r>
          </a:p>
          <a:p>
            <a:r>
              <a:rPr lang="en-US" dirty="0"/>
              <a:t>Equity participation was also intended to send a signal to capital markets about LATAM’s positive reorganizational prospects when the case filed in an extremely volatile, pandemic-impaired operating market</a:t>
            </a:r>
          </a:p>
          <a:p>
            <a:r>
              <a:rPr lang="en-US" dirty="0"/>
              <a:t>Importantly, the DIP appears to have been designed from the time it was sized to provide existing equity with a means of leveraging any DIP position in order to control significant equity in reorganized LATAM</a:t>
            </a:r>
          </a:p>
          <a:p>
            <a:endParaRPr lang="en-US" dirty="0"/>
          </a:p>
        </p:txBody>
      </p:sp>
      <p:sp>
        <p:nvSpPr>
          <p:cNvPr id="4" name="Slide Number Placeholder 3">
            <a:extLst>
              <a:ext uri="{FF2B5EF4-FFF2-40B4-BE49-F238E27FC236}">
                <a16:creationId xmlns:a16="http://schemas.microsoft.com/office/drawing/2014/main" id="{A13A8EE5-1250-4496-B134-FB2974F3F549}"/>
              </a:ext>
            </a:extLst>
          </p:cNvPr>
          <p:cNvSpPr>
            <a:spLocks noGrp="1"/>
          </p:cNvSpPr>
          <p:nvPr>
            <p:ph type="sldNum" sz="quarter" idx="4"/>
          </p:nvPr>
        </p:nvSpPr>
        <p:spPr/>
        <p:txBody>
          <a:bodyPr/>
          <a:lstStyle/>
          <a:p>
            <a:fld id="{2613B80C-45E9-47B9-8C94-8497D61C2F5B}" type="slidenum">
              <a:rPr lang="en-US" smtClean="0"/>
              <a:pPr/>
              <a:t>10</a:t>
            </a:fld>
            <a:endParaRPr lang="en-US" dirty="0"/>
          </a:p>
        </p:txBody>
      </p:sp>
    </p:spTree>
    <p:extLst>
      <p:ext uri="{BB962C8B-B14F-4D97-AF65-F5344CB8AC3E}">
        <p14:creationId xmlns:p14="http://schemas.microsoft.com/office/powerpoint/2010/main" val="3564382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7E757-0ED0-45AD-B15C-FF6772C2C7E6}"/>
              </a:ext>
            </a:extLst>
          </p:cNvPr>
          <p:cNvSpPr>
            <a:spLocks noGrp="1"/>
          </p:cNvSpPr>
          <p:nvPr>
            <p:ph type="title"/>
          </p:nvPr>
        </p:nvSpPr>
        <p:spPr/>
        <p:txBody>
          <a:bodyPr/>
          <a:lstStyle/>
          <a:p>
            <a:r>
              <a:rPr lang="en-US" dirty="0"/>
              <a:t>LATAM: INITIAL DIP</a:t>
            </a:r>
          </a:p>
        </p:txBody>
      </p:sp>
      <p:sp>
        <p:nvSpPr>
          <p:cNvPr id="3" name="Content Placeholder 2">
            <a:extLst>
              <a:ext uri="{FF2B5EF4-FFF2-40B4-BE49-F238E27FC236}">
                <a16:creationId xmlns:a16="http://schemas.microsoft.com/office/drawing/2014/main" id="{1121012E-4849-445C-AAC1-1364A341BCDC}"/>
              </a:ext>
            </a:extLst>
          </p:cNvPr>
          <p:cNvSpPr>
            <a:spLocks noGrp="1"/>
          </p:cNvSpPr>
          <p:nvPr>
            <p:ph idx="1"/>
          </p:nvPr>
        </p:nvSpPr>
        <p:spPr/>
        <p:txBody>
          <a:bodyPr>
            <a:normAutofit fontScale="62500" lnSpcReduction="20000"/>
          </a:bodyPr>
          <a:lstStyle/>
          <a:p>
            <a:r>
              <a:rPr lang="en-US" dirty="0"/>
              <a:t>The Tranche C was subject to a Debtor option, the “Modified Equity Subscription Election,” to compel the Tranche C DIP lenders to subscribe to restricted equity in reorganized LATAM</a:t>
            </a:r>
            <a:r>
              <a:rPr lang="en-US" b="1" i="1" dirty="0"/>
              <a:t>, at a discount to reorganization value (the originally proposed discount in the first filed DIP motion was 32%; the discount was dropped to 20% in the amended DIP that was considered by the Court on a final basis).  </a:t>
            </a:r>
          </a:p>
          <a:p>
            <a:r>
              <a:rPr lang="en-US" b="1" i="1" dirty="0"/>
              <a:t> The election originally was under the control of the C DIP lenders; LATAM controlled exercise in the amended DIP.  </a:t>
            </a:r>
          </a:p>
          <a:p>
            <a:r>
              <a:rPr lang="en-US" b="1" i="1" dirty="0"/>
              <a:t>Importantly, the trade for the lower discount was paid for by a higher cash out premium, $106mm.  Further, at 20%, the discount value to the C DIP Lenders was $282.6mm.</a:t>
            </a:r>
          </a:p>
          <a:p>
            <a:r>
              <a:rPr lang="en-US" b="1" i="1" dirty="0"/>
              <a:t>The DIP was not subject to marketing pre-petition (presumably the availability of unsecured financing was not tested pre-petition as well), but was marketed post-petition in a roughly 30 day period.  This post-petition marketing occurred prior to DIP approval, which approval was obtained, first, from the independent directors, the Chilean academics, who were not involved in the DIP negotiations directly, and then, from the full board upon professional advice</a:t>
            </a:r>
          </a:p>
          <a:p>
            <a:r>
              <a:rPr lang="en-US" dirty="0"/>
              <a:t> Once the DIP had been amended to finalize the A commitment and to drop the C discount to 20%, the UCC, an Ad Hoc Group of Bondholders, and Knighthead (a bondholder with a competing DIP proposal) objected to the facility.  After the objections were filed, Jefferies submitted a competing Tranche C proposal, which had pricing advantages (purportedly as much as $454mm worth of advantage to the LATAM estates).  LATAM rejected this proposal because Jefferies required very sizable cash reserves (reducing needed availability compared to Tranche C), limited the subscription of Tranche B to the Chilean government, and was unsupported by commitment for the A.</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89E732C4-A857-4C68-9A81-17238381AF79}"/>
              </a:ext>
            </a:extLst>
          </p:cNvPr>
          <p:cNvSpPr>
            <a:spLocks noGrp="1"/>
          </p:cNvSpPr>
          <p:nvPr>
            <p:ph type="sldNum" sz="quarter" idx="4"/>
          </p:nvPr>
        </p:nvSpPr>
        <p:spPr/>
        <p:txBody>
          <a:bodyPr/>
          <a:lstStyle/>
          <a:p>
            <a:fld id="{2613B80C-45E9-47B9-8C94-8497D61C2F5B}" type="slidenum">
              <a:rPr lang="en-US" smtClean="0"/>
              <a:pPr/>
              <a:t>11</a:t>
            </a:fld>
            <a:endParaRPr lang="en-US" dirty="0"/>
          </a:p>
        </p:txBody>
      </p:sp>
    </p:spTree>
    <p:extLst>
      <p:ext uri="{BB962C8B-B14F-4D97-AF65-F5344CB8AC3E}">
        <p14:creationId xmlns:p14="http://schemas.microsoft.com/office/powerpoint/2010/main" val="418796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8D3C7-8250-4A63-8071-F2354365A08A}"/>
              </a:ext>
            </a:extLst>
          </p:cNvPr>
          <p:cNvSpPr>
            <a:spLocks noGrp="1"/>
          </p:cNvSpPr>
          <p:nvPr>
            <p:ph type="title"/>
          </p:nvPr>
        </p:nvSpPr>
        <p:spPr/>
        <p:txBody>
          <a:bodyPr/>
          <a:lstStyle/>
          <a:p>
            <a:r>
              <a:rPr lang="en-US" dirty="0"/>
              <a:t>LATAM:  DIP OBJECTIONS</a:t>
            </a:r>
          </a:p>
        </p:txBody>
      </p:sp>
      <p:sp>
        <p:nvSpPr>
          <p:cNvPr id="3" name="Content Placeholder 2">
            <a:extLst>
              <a:ext uri="{FF2B5EF4-FFF2-40B4-BE49-F238E27FC236}">
                <a16:creationId xmlns:a16="http://schemas.microsoft.com/office/drawing/2014/main" id="{E17C6452-1F1C-4B82-8AF9-1304CEE70AC4}"/>
              </a:ext>
            </a:extLst>
          </p:cNvPr>
          <p:cNvSpPr>
            <a:spLocks noGrp="1"/>
          </p:cNvSpPr>
          <p:nvPr>
            <p:ph idx="1"/>
          </p:nvPr>
        </p:nvSpPr>
        <p:spPr/>
        <p:txBody>
          <a:bodyPr>
            <a:normAutofit fontScale="92500" lnSpcReduction="20000"/>
          </a:bodyPr>
          <a:lstStyle/>
          <a:p>
            <a:r>
              <a:rPr lang="en-US" dirty="0"/>
              <a:t>Transaction was subject to entire fairness review (as to process and price).  According to the objectors, the Tranche C (and A by a drag along) were not entirely fair</a:t>
            </a:r>
          </a:p>
          <a:p>
            <a:r>
              <a:rPr lang="en-US" dirty="0"/>
              <a:t>The objectors said that the C Lenders in particular, as insiders, having designed an APR avoidance strategy through DIP were not entitled to a  Bankruptcy Code section 364(e) “good faith” finding</a:t>
            </a:r>
          </a:p>
          <a:p>
            <a:r>
              <a:rPr lang="en-US" dirty="0"/>
              <a:t>The objectors maintained that the transaction violated the absolute priority rule and could not be ordered given that the DIP locked in plan recoveries on account of the C Lenders’ equity, where senior classes were likely to be impaired</a:t>
            </a:r>
          </a:p>
          <a:p>
            <a:r>
              <a:rPr lang="en-US" i="1" dirty="0"/>
              <a:t>The objectors argued that the transaction represented a sub rosa plan because it pre-determined plan value metrics by locking in the 20% discount</a:t>
            </a:r>
          </a:p>
          <a:p>
            <a:pPr marL="0" indent="0">
              <a:buNone/>
            </a:pPr>
            <a:endParaRPr lang="en-US" dirty="0"/>
          </a:p>
        </p:txBody>
      </p:sp>
      <p:sp>
        <p:nvSpPr>
          <p:cNvPr id="4" name="Slide Number Placeholder 3">
            <a:extLst>
              <a:ext uri="{FF2B5EF4-FFF2-40B4-BE49-F238E27FC236}">
                <a16:creationId xmlns:a16="http://schemas.microsoft.com/office/drawing/2014/main" id="{6F8CF1B8-BDD4-46A3-94A8-080F695252B3}"/>
              </a:ext>
            </a:extLst>
          </p:cNvPr>
          <p:cNvSpPr>
            <a:spLocks noGrp="1"/>
          </p:cNvSpPr>
          <p:nvPr>
            <p:ph type="sldNum" sz="quarter" idx="4"/>
          </p:nvPr>
        </p:nvSpPr>
        <p:spPr/>
        <p:txBody>
          <a:bodyPr/>
          <a:lstStyle/>
          <a:p>
            <a:fld id="{2613B80C-45E9-47B9-8C94-8497D61C2F5B}" type="slidenum">
              <a:rPr lang="en-US" smtClean="0"/>
              <a:pPr/>
              <a:t>12</a:t>
            </a:fld>
            <a:endParaRPr lang="en-US" dirty="0"/>
          </a:p>
        </p:txBody>
      </p:sp>
    </p:spTree>
    <p:extLst>
      <p:ext uri="{BB962C8B-B14F-4D97-AF65-F5344CB8AC3E}">
        <p14:creationId xmlns:p14="http://schemas.microsoft.com/office/powerpoint/2010/main" val="919724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075B0-226D-49F3-8DC5-5D20BFD09EB2}"/>
              </a:ext>
            </a:extLst>
          </p:cNvPr>
          <p:cNvSpPr>
            <a:spLocks noGrp="1"/>
          </p:cNvSpPr>
          <p:nvPr>
            <p:ph type="title"/>
          </p:nvPr>
        </p:nvSpPr>
        <p:spPr/>
        <p:txBody>
          <a:bodyPr/>
          <a:lstStyle/>
          <a:p>
            <a:r>
              <a:rPr lang="en-US" dirty="0"/>
              <a:t>TRANCHE C ELECTION ELEMENTS/PROCESS</a:t>
            </a:r>
          </a:p>
        </p:txBody>
      </p:sp>
      <p:sp>
        <p:nvSpPr>
          <p:cNvPr id="3" name="Content Placeholder 2">
            <a:extLst>
              <a:ext uri="{FF2B5EF4-FFF2-40B4-BE49-F238E27FC236}">
                <a16:creationId xmlns:a16="http://schemas.microsoft.com/office/drawing/2014/main" id="{E911DFD1-CE7A-4E81-8664-D638DE69D47A}"/>
              </a:ext>
            </a:extLst>
          </p:cNvPr>
          <p:cNvSpPr>
            <a:spLocks noGrp="1"/>
          </p:cNvSpPr>
          <p:nvPr>
            <p:ph idx="1"/>
          </p:nvPr>
        </p:nvSpPr>
        <p:spPr/>
        <p:txBody>
          <a:bodyPr>
            <a:normAutofit fontScale="85000" lnSpcReduction="20000"/>
          </a:bodyPr>
          <a:lstStyle/>
          <a:p>
            <a:r>
              <a:rPr lang="en-US" dirty="0"/>
              <a:t>The DIP credit agreement contained a LATAM election to convert the Tranche C DIP into reorganized LATAM equity</a:t>
            </a:r>
          </a:p>
          <a:p>
            <a:r>
              <a:rPr lang="en-US" dirty="0"/>
              <a:t>In order for LATAM to so elect, the LATAM board would have to approve “a Company Approved Reorganization Plan” on notice to the Tranche C lenders (two of the largest pre-petition equity interest holders with Board seats) (at most 30 days before filing).  The notice would include “valuation materials” and draft plan documents.  The Board then would meet within 10 days and shareholders would meet in the next 20 after Board approval “to effectuate a Chapter 11 Plan that is a Company Approved Reorganization Plan”, which would approve a capital increase of new reorganization securities to satisfy the Tranche C equity subscription at the 20% discount</a:t>
            </a:r>
          </a:p>
          <a:p>
            <a:r>
              <a:rPr lang="en-US" dirty="0"/>
              <a:t>The conversion would be subject to Company Approved Reorganization Plan confirmation.  After such confirmation, the price of the reorganization securities would be set by the new board and an all </a:t>
            </a:r>
            <a:r>
              <a:rPr lang="en-US" i="1" dirty="0"/>
              <a:t>pre-petition</a:t>
            </a:r>
            <a:r>
              <a:rPr lang="en-US" dirty="0"/>
              <a:t> shareholders’ rights offering would be accomplished in Chile with the Tranche C holders having a placement right for the unsubscribed equity </a:t>
            </a:r>
          </a:p>
        </p:txBody>
      </p:sp>
      <p:sp>
        <p:nvSpPr>
          <p:cNvPr id="4" name="Slide Number Placeholder 3">
            <a:extLst>
              <a:ext uri="{FF2B5EF4-FFF2-40B4-BE49-F238E27FC236}">
                <a16:creationId xmlns:a16="http://schemas.microsoft.com/office/drawing/2014/main" id="{C2FEE672-F1FD-47C8-B0A8-10E91AF0C067}"/>
              </a:ext>
            </a:extLst>
          </p:cNvPr>
          <p:cNvSpPr>
            <a:spLocks noGrp="1"/>
          </p:cNvSpPr>
          <p:nvPr>
            <p:ph type="sldNum" sz="quarter" idx="4"/>
          </p:nvPr>
        </p:nvSpPr>
        <p:spPr/>
        <p:txBody>
          <a:bodyPr/>
          <a:lstStyle/>
          <a:p>
            <a:fld id="{2613B80C-45E9-47B9-8C94-8497D61C2F5B}" type="slidenum">
              <a:rPr lang="en-US" smtClean="0"/>
              <a:pPr/>
              <a:t>13</a:t>
            </a:fld>
            <a:endParaRPr lang="en-US" dirty="0"/>
          </a:p>
        </p:txBody>
      </p:sp>
    </p:spTree>
    <p:extLst>
      <p:ext uri="{BB962C8B-B14F-4D97-AF65-F5344CB8AC3E}">
        <p14:creationId xmlns:p14="http://schemas.microsoft.com/office/powerpoint/2010/main" val="3579181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6F470-69E5-4A0C-9C2B-607CAF9E0FEE}"/>
              </a:ext>
            </a:extLst>
          </p:cNvPr>
          <p:cNvSpPr>
            <a:spLocks noGrp="1"/>
          </p:cNvSpPr>
          <p:nvPr>
            <p:ph type="title"/>
          </p:nvPr>
        </p:nvSpPr>
        <p:spPr/>
        <p:txBody>
          <a:bodyPr/>
          <a:lstStyle/>
          <a:p>
            <a:r>
              <a:rPr lang="en-US" dirty="0"/>
              <a:t>ENTIRE FAIRNESS</a:t>
            </a:r>
          </a:p>
        </p:txBody>
      </p:sp>
      <p:sp>
        <p:nvSpPr>
          <p:cNvPr id="3" name="Content Placeholder 2">
            <a:extLst>
              <a:ext uri="{FF2B5EF4-FFF2-40B4-BE49-F238E27FC236}">
                <a16:creationId xmlns:a16="http://schemas.microsoft.com/office/drawing/2014/main" id="{D0D622AC-568C-46FE-A8E8-F62B1197C08E}"/>
              </a:ext>
            </a:extLst>
          </p:cNvPr>
          <p:cNvSpPr>
            <a:spLocks noGrp="1"/>
          </p:cNvSpPr>
          <p:nvPr>
            <p:ph idx="1"/>
          </p:nvPr>
        </p:nvSpPr>
        <p:spPr/>
        <p:txBody>
          <a:bodyPr>
            <a:normAutofit fontScale="85000" lnSpcReduction="20000"/>
          </a:bodyPr>
          <a:lstStyle/>
          <a:p>
            <a:r>
              <a:rPr lang="en-US" dirty="0"/>
              <a:t>The New York Bankruptcy Court found that the Initial DIP – both Tranche A and C – were insider transactions that needed to be considered on an aggregate basis under the entire “fairness” doctrine.  </a:t>
            </a:r>
          </a:p>
          <a:p>
            <a:r>
              <a:rPr lang="en-US" i="1" dirty="0"/>
              <a:t>Despite a somewhat limited record on marketing the Tranche C (teasers leading to various negotiations with a discrete set of potential lenders who were primarily interested in the A tranche), </a:t>
            </a:r>
            <a:r>
              <a:rPr lang="en-US" dirty="0"/>
              <a:t>the Court found the price fair (in light of the extraordinary conditions imposed on LATAM by the pandemic and the market advantageous pricing of the A, which was accommodated by the C) </a:t>
            </a:r>
          </a:p>
          <a:p>
            <a:r>
              <a:rPr lang="en-US" dirty="0"/>
              <a:t>The Court found the rejection of the Jefferies alternative reasonable (due to higher risk profile on commitment as to A and B principally)</a:t>
            </a:r>
          </a:p>
          <a:p>
            <a:r>
              <a:rPr lang="en-US" dirty="0"/>
              <a:t>The Court found the process fair in light of both the careful professional advice given in a well-conducted, multiple-month long governance process under the supervision of the independent directors (although these directors did not have their own advisors and did not negotiate or direct terms for LATAM)</a:t>
            </a:r>
          </a:p>
          <a:p>
            <a:endParaRPr lang="en-US" dirty="0"/>
          </a:p>
          <a:p>
            <a:endParaRPr lang="en-US" dirty="0"/>
          </a:p>
        </p:txBody>
      </p:sp>
      <p:sp>
        <p:nvSpPr>
          <p:cNvPr id="4" name="Slide Number Placeholder 3">
            <a:extLst>
              <a:ext uri="{FF2B5EF4-FFF2-40B4-BE49-F238E27FC236}">
                <a16:creationId xmlns:a16="http://schemas.microsoft.com/office/drawing/2014/main" id="{6D5DD638-9FAB-4BEF-AB39-1697F5DE61D2}"/>
              </a:ext>
            </a:extLst>
          </p:cNvPr>
          <p:cNvSpPr>
            <a:spLocks noGrp="1"/>
          </p:cNvSpPr>
          <p:nvPr>
            <p:ph type="sldNum" sz="quarter" idx="4"/>
          </p:nvPr>
        </p:nvSpPr>
        <p:spPr/>
        <p:txBody>
          <a:bodyPr/>
          <a:lstStyle/>
          <a:p>
            <a:fld id="{2613B80C-45E9-47B9-8C94-8497D61C2F5B}" type="slidenum">
              <a:rPr lang="en-US" smtClean="0"/>
              <a:pPr/>
              <a:t>14</a:t>
            </a:fld>
            <a:endParaRPr lang="en-US" dirty="0"/>
          </a:p>
        </p:txBody>
      </p:sp>
    </p:spTree>
    <p:extLst>
      <p:ext uri="{BB962C8B-B14F-4D97-AF65-F5344CB8AC3E}">
        <p14:creationId xmlns:p14="http://schemas.microsoft.com/office/powerpoint/2010/main" val="288402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0217C-0AC4-4D90-83B6-A248940D6051}"/>
              </a:ext>
            </a:extLst>
          </p:cNvPr>
          <p:cNvSpPr>
            <a:spLocks noGrp="1"/>
          </p:cNvSpPr>
          <p:nvPr>
            <p:ph type="title"/>
          </p:nvPr>
        </p:nvSpPr>
        <p:spPr/>
        <p:txBody>
          <a:bodyPr/>
          <a:lstStyle/>
          <a:p>
            <a:r>
              <a:rPr lang="en-US" dirty="0"/>
              <a:t>TRANCHE C LENDERS ACTED IN GOOD FAITH</a:t>
            </a:r>
          </a:p>
        </p:txBody>
      </p:sp>
      <p:sp>
        <p:nvSpPr>
          <p:cNvPr id="3" name="Content Placeholder 2">
            <a:extLst>
              <a:ext uri="{FF2B5EF4-FFF2-40B4-BE49-F238E27FC236}">
                <a16:creationId xmlns:a16="http://schemas.microsoft.com/office/drawing/2014/main" id="{8C2F299B-7657-4055-A5F3-7BF5C7B469CD}"/>
              </a:ext>
            </a:extLst>
          </p:cNvPr>
          <p:cNvSpPr>
            <a:spLocks noGrp="1"/>
          </p:cNvSpPr>
          <p:nvPr>
            <p:ph idx="1"/>
          </p:nvPr>
        </p:nvSpPr>
        <p:spPr/>
        <p:txBody>
          <a:bodyPr>
            <a:normAutofit lnSpcReduction="10000"/>
          </a:bodyPr>
          <a:lstStyle/>
          <a:p>
            <a:r>
              <a:rPr lang="en-US" dirty="0"/>
              <a:t>The Committee, one of the primary objectors to the DIP, among other things, argued that the Tranche C Lenders were not entitled to a good faith finding because they had pursued, and implicitly, caused LATAM to pursue a transaction that violated the absolute priority rule and created a </a:t>
            </a:r>
            <a:r>
              <a:rPr lang="en-US" i="1" dirty="0"/>
              <a:t>sub rosa</a:t>
            </a:r>
            <a:r>
              <a:rPr lang="en-US" dirty="0"/>
              <a:t> plan</a:t>
            </a:r>
          </a:p>
          <a:p>
            <a:r>
              <a:rPr lang="en-US" dirty="0"/>
              <a:t>The Court rejected this argument, finding no evidence of mal-intent.  Good faith was indicated by the post-petition marketing program, which the Court viewed as inducing competition for the Tranche C and as reasonably open to alternatives to a equity convert based DIP</a:t>
            </a:r>
          </a:p>
          <a:p>
            <a:r>
              <a:rPr lang="en-US" dirty="0"/>
              <a:t>It clearly did not view possible APR violations and </a:t>
            </a:r>
            <a:r>
              <a:rPr lang="en-US" i="1" dirty="0"/>
              <a:t>sub rosa</a:t>
            </a:r>
            <a:r>
              <a:rPr lang="en-US" dirty="0"/>
              <a:t> plan design as a </a:t>
            </a:r>
            <a:r>
              <a:rPr lang="en-US" i="1" dirty="0"/>
              <a:t>per se</a:t>
            </a:r>
            <a:r>
              <a:rPr lang="en-US" dirty="0"/>
              <a:t> basis to find bad faith under 364(e)</a:t>
            </a:r>
          </a:p>
        </p:txBody>
      </p:sp>
      <p:sp>
        <p:nvSpPr>
          <p:cNvPr id="4" name="Slide Number Placeholder 3">
            <a:extLst>
              <a:ext uri="{FF2B5EF4-FFF2-40B4-BE49-F238E27FC236}">
                <a16:creationId xmlns:a16="http://schemas.microsoft.com/office/drawing/2014/main" id="{A2E8F152-BB05-4612-BD4E-373450CD3E6D}"/>
              </a:ext>
            </a:extLst>
          </p:cNvPr>
          <p:cNvSpPr>
            <a:spLocks noGrp="1"/>
          </p:cNvSpPr>
          <p:nvPr>
            <p:ph type="sldNum" sz="quarter" idx="4"/>
          </p:nvPr>
        </p:nvSpPr>
        <p:spPr/>
        <p:txBody>
          <a:bodyPr/>
          <a:lstStyle/>
          <a:p>
            <a:fld id="{2613B80C-45E9-47B9-8C94-8497D61C2F5B}" type="slidenum">
              <a:rPr lang="en-US" smtClean="0"/>
              <a:pPr/>
              <a:t>15</a:t>
            </a:fld>
            <a:endParaRPr lang="en-US" dirty="0"/>
          </a:p>
        </p:txBody>
      </p:sp>
    </p:spTree>
    <p:extLst>
      <p:ext uri="{BB962C8B-B14F-4D97-AF65-F5344CB8AC3E}">
        <p14:creationId xmlns:p14="http://schemas.microsoft.com/office/powerpoint/2010/main" val="1821709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3CC2A-08E3-4AB6-9BC5-3D4354CDF614}"/>
              </a:ext>
            </a:extLst>
          </p:cNvPr>
          <p:cNvSpPr>
            <a:spLocks noGrp="1"/>
          </p:cNvSpPr>
          <p:nvPr>
            <p:ph type="title"/>
          </p:nvPr>
        </p:nvSpPr>
        <p:spPr/>
        <p:txBody>
          <a:bodyPr>
            <a:normAutofit fontScale="90000"/>
          </a:bodyPr>
          <a:lstStyle/>
          <a:p>
            <a:r>
              <a:rPr lang="en-US" dirty="0"/>
              <a:t>ABSOLUTE PRIORITY RULE IMPLICATED BUT NOT BROKEN IN LATAM DIP</a:t>
            </a:r>
          </a:p>
        </p:txBody>
      </p:sp>
      <p:sp>
        <p:nvSpPr>
          <p:cNvPr id="3" name="Content Placeholder 2">
            <a:extLst>
              <a:ext uri="{FF2B5EF4-FFF2-40B4-BE49-F238E27FC236}">
                <a16:creationId xmlns:a16="http://schemas.microsoft.com/office/drawing/2014/main" id="{0FCDA6E1-7BF7-47E9-837C-B630040600BF}"/>
              </a:ext>
            </a:extLst>
          </p:cNvPr>
          <p:cNvSpPr>
            <a:spLocks noGrp="1"/>
          </p:cNvSpPr>
          <p:nvPr>
            <p:ph idx="1"/>
          </p:nvPr>
        </p:nvSpPr>
        <p:spPr/>
        <p:txBody>
          <a:bodyPr>
            <a:normAutofit lnSpcReduction="10000"/>
          </a:bodyPr>
          <a:lstStyle/>
          <a:p>
            <a:r>
              <a:rPr lang="en-US" dirty="0"/>
              <a:t>The court did admonish the parties that “[t]he absolute priority rule is a ‘bedrock principle of bankruptcy law, under which creditors are entitled to be paid ahead of shareholders in the distribution of corporate assets.’” </a:t>
            </a:r>
            <a:r>
              <a:rPr lang="en-US" i="1" dirty="0"/>
              <a:t>LATAM</a:t>
            </a:r>
            <a:r>
              <a:rPr lang="en-US" dirty="0"/>
              <a:t>, 620 B.R. at 796-97 (</a:t>
            </a:r>
            <a:r>
              <a:rPr lang="en-US" i="1" dirty="0"/>
              <a:t>citing, Adler v. Lehman Bros. Holdings, Inc. (In re Lehman Bros. Holdings, Inc.), </a:t>
            </a:r>
            <a:r>
              <a:rPr lang="en-US" dirty="0"/>
              <a:t>855 F.3d 459, 470 (2d Cir. 2017)).  The rule is codified variously in the Bankruptcy Code, including, but not limited to, Bankruptcy Code section 1129(b)(2)(B)</a:t>
            </a:r>
          </a:p>
          <a:p>
            <a:r>
              <a:rPr lang="en-US" dirty="0"/>
              <a:t>Accordingly, no plan can be confirmed, whether in a cramdown context or not, “if it fails to comply with the absolute priority rule.” </a:t>
            </a:r>
            <a:r>
              <a:rPr lang="en-US" i="1" dirty="0"/>
              <a:t>Id. </a:t>
            </a:r>
            <a:r>
              <a:rPr lang="en-US" dirty="0"/>
              <a:t>at 797 (</a:t>
            </a:r>
            <a:r>
              <a:rPr lang="en-US" i="1" dirty="0"/>
              <a:t>citing, Norwest Bank Worthington v. Ahlers, </a:t>
            </a:r>
            <a:r>
              <a:rPr lang="en-US" dirty="0"/>
              <a:t>485 U.S. 197, 202 (1988))</a:t>
            </a:r>
          </a:p>
        </p:txBody>
      </p:sp>
      <p:sp>
        <p:nvSpPr>
          <p:cNvPr id="4" name="Slide Number Placeholder 3">
            <a:extLst>
              <a:ext uri="{FF2B5EF4-FFF2-40B4-BE49-F238E27FC236}">
                <a16:creationId xmlns:a16="http://schemas.microsoft.com/office/drawing/2014/main" id="{F0667CBE-94C1-4599-9A11-6BCF21FCB048}"/>
              </a:ext>
            </a:extLst>
          </p:cNvPr>
          <p:cNvSpPr>
            <a:spLocks noGrp="1"/>
          </p:cNvSpPr>
          <p:nvPr>
            <p:ph type="sldNum" sz="quarter" idx="4"/>
          </p:nvPr>
        </p:nvSpPr>
        <p:spPr/>
        <p:txBody>
          <a:bodyPr/>
          <a:lstStyle/>
          <a:p>
            <a:fld id="{2613B80C-45E9-47B9-8C94-8497D61C2F5B}" type="slidenum">
              <a:rPr lang="en-US" smtClean="0"/>
              <a:pPr/>
              <a:t>16</a:t>
            </a:fld>
            <a:endParaRPr lang="en-US" dirty="0"/>
          </a:p>
        </p:txBody>
      </p:sp>
    </p:spTree>
    <p:extLst>
      <p:ext uri="{BB962C8B-B14F-4D97-AF65-F5344CB8AC3E}">
        <p14:creationId xmlns:p14="http://schemas.microsoft.com/office/powerpoint/2010/main" val="827620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1F47-0022-439F-BD3C-146164B679F8}"/>
              </a:ext>
            </a:extLst>
          </p:cNvPr>
          <p:cNvSpPr>
            <a:spLocks noGrp="1"/>
          </p:cNvSpPr>
          <p:nvPr>
            <p:ph type="title"/>
          </p:nvPr>
        </p:nvSpPr>
        <p:spPr/>
        <p:txBody>
          <a:bodyPr>
            <a:normAutofit fontScale="90000"/>
          </a:bodyPr>
          <a:lstStyle/>
          <a:p>
            <a:r>
              <a:rPr lang="en-US" dirty="0"/>
              <a:t>ABSOLUTE PRIORITY RULE IMPLICATED BUT NOT BROKEN IN LATAM DIP</a:t>
            </a:r>
          </a:p>
        </p:txBody>
      </p:sp>
      <p:sp>
        <p:nvSpPr>
          <p:cNvPr id="3" name="Content Placeholder 2">
            <a:extLst>
              <a:ext uri="{FF2B5EF4-FFF2-40B4-BE49-F238E27FC236}">
                <a16:creationId xmlns:a16="http://schemas.microsoft.com/office/drawing/2014/main" id="{ABBE6612-9463-4422-9335-24F0C61B9781}"/>
              </a:ext>
            </a:extLst>
          </p:cNvPr>
          <p:cNvSpPr>
            <a:spLocks noGrp="1"/>
          </p:cNvSpPr>
          <p:nvPr>
            <p:ph idx="1"/>
          </p:nvPr>
        </p:nvSpPr>
        <p:spPr/>
        <p:txBody>
          <a:bodyPr>
            <a:normAutofit fontScale="70000" lnSpcReduction="20000"/>
          </a:bodyPr>
          <a:lstStyle/>
          <a:p>
            <a:r>
              <a:rPr lang="en-US" dirty="0"/>
              <a:t>The Court found APR implicated because under the Tranche C DIP if the convert was exercised (and it was almost certain to be exercised given LATAM’s financial condition and the state of the market): (i) all shareholders received the right to participate in a rights offering “because” they had a pre-petition equity stake, and (ii) it was “undisputed” that the Tranche C Lenders had received their exclusive opportunity to acquire reorganization securities and to subscribe the DIP because they had a dominant pre-petition equity stake</a:t>
            </a:r>
          </a:p>
          <a:p>
            <a:r>
              <a:rPr lang="en-US" dirty="0"/>
              <a:t>Now the Court found that the Tranche C Lenders’ exclusive position derived both from that stake and the money they lent, but that a partial causal tie between proposed plan treatment and rights and the pre-petition stake was sufficient to trigger APR considerations under the Bankruptcy Code </a:t>
            </a:r>
          </a:p>
          <a:p>
            <a:r>
              <a:rPr lang="en-US" dirty="0"/>
              <a:t>So the Court turned to the “new value” exception as set forth in </a:t>
            </a:r>
            <a:r>
              <a:rPr lang="en-US" i="1" dirty="0"/>
              <a:t>BT /SAP Pool C Assocs. V. </a:t>
            </a:r>
            <a:r>
              <a:rPr lang="en-US" i="1" dirty="0" err="1"/>
              <a:t>Coltex</a:t>
            </a:r>
            <a:r>
              <a:rPr lang="en-US" i="1" dirty="0"/>
              <a:t> Loop Cent. Three Partners, </a:t>
            </a:r>
            <a:r>
              <a:rPr lang="en-US" dirty="0"/>
              <a:t>203 B.R. 527, 534 (</a:t>
            </a:r>
            <a:r>
              <a:rPr lang="en-US" dirty="0" err="1"/>
              <a:t>Bankr</a:t>
            </a:r>
            <a:r>
              <a:rPr lang="en-US" dirty="0"/>
              <a:t>. S.D.N.Y. 1996) </a:t>
            </a:r>
            <a:r>
              <a:rPr lang="en-US" i="1" dirty="0"/>
              <a:t>aff’d </a:t>
            </a:r>
            <a:r>
              <a:rPr lang="en-US" dirty="0"/>
              <a:t>138 F.3d 39 (2d Cir. 1998) (new value must be “new,” “substantial,” “money or money’s worth,” “necessary for a successful reorganization” and “reasonably equivalent in value to the property that old equity is retaining or receiving).  It also recognized the applicability of the “market test” requirement contained in </a:t>
            </a:r>
            <a:r>
              <a:rPr lang="en-US" i="1" dirty="0"/>
              <a:t>Bank of America Nat. Trust &amp; Sav. Assoc. v. 203 N. LaSalle St. </a:t>
            </a:r>
            <a:r>
              <a:rPr lang="en-US" i="1" dirty="0" err="1"/>
              <a:t>P’ship</a:t>
            </a:r>
            <a:r>
              <a:rPr lang="en-US" dirty="0"/>
              <a:t>, 526 U.S. 434, 457 (1999)</a:t>
            </a:r>
          </a:p>
        </p:txBody>
      </p:sp>
      <p:sp>
        <p:nvSpPr>
          <p:cNvPr id="4" name="Slide Number Placeholder 3">
            <a:extLst>
              <a:ext uri="{FF2B5EF4-FFF2-40B4-BE49-F238E27FC236}">
                <a16:creationId xmlns:a16="http://schemas.microsoft.com/office/drawing/2014/main" id="{F26119D0-9DEA-4C03-9993-DDDFF91AB2D0}"/>
              </a:ext>
            </a:extLst>
          </p:cNvPr>
          <p:cNvSpPr>
            <a:spLocks noGrp="1"/>
          </p:cNvSpPr>
          <p:nvPr>
            <p:ph type="sldNum" sz="quarter" idx="4"/>
          </p:nvPr>
        </p:nvSpPr>
        <p:spPr/>
        <p:txBody>
          <a:bodyPr/>
          <a:lstStyle/>
          <a:p>
            <a:fld id="{2613B80C-45E9-47B9-8C94-8497D61C2F5B}" type="slidenum">
              <a:rPr lang="en-US" smtClean="0"/>
              <a:pPr/>
              <a:t>17</a:t>
            </a:fld>
            <a:endParaRPr lang="en-US" dirty="0"/>
          </a:p>
        </p:txBody>
      </p:sp>
    </p:spTree>
    <p:extLst>
      <p:ext uri="{BB962C8B-B14F-4D97-AF65-F5344CB8AC3E}">
        <p14:creationId xmlns:p14="http://schemas.microsoft.com/office/powerpoint/2010/main" val="2569214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ACA5-120D-45B3-A9FA-E7950CA7C354}"/>
              </a:ext>
            </a:extLst>
          </p:cNvPr>
          <p:cNvSpPr>
            <a:spLocks noGrp="1"/>
          </p:cNvSpPr>
          <p:nvPr>
            <p:ph type="title"/>
          </p:nvPr>
        </p:nvSpPr>
        <p:spPr/>
        <p:txBody>
          <a:bodyPr>
            <a:normAutofit fontScale="90000"/>
          </a:bodyPr>
          <a:lstStyle/>
          <a:p>
            <a:r>
              <a:rPr lang="en-US" dirty="0"/>
              <a:t>ABSOLUTE PRIORITY RULE IMPLICATED BUT NOT BROKEN IN LATAM DIP</a:t>
            </a:r>
          </a:p>
        </p:txBody>
      </p:sp>
      <p:sp>
        <p:nvSpPr>
          <p:cNvPr id="3" name="Content Placeholder 2">
            <a:extLst>
              <a:ext uri="{FF2B5EF4-FFF2-40B4-BE49-F238E27FC236}">
                <a16:creationId xmlns:a16="http://schemas.microsoft.com/office/drawing/2014/main" id="{5DB5DBE9-C3A6-4DCF-9FC6-6E23B509A4F3}"/>
              </a:ext>
            </a:extLst>
          </p:cNvPr>
          <p:cNvSpPr>
            <a:spLocks noGrp="1"/>
          </p:cNvSpPr>
          <p:nvPr>
            <p:ph idx="1"/>
          </p:nvPr>
        </p:nvSpPr>
        <p:spPr/>
        <p:txBody>
          <a:bodyPr>
            <a:normAutofit lnSpcReduction="10000"/>
          </a:bodyPr>
          <a:lstStyle/>
          <a:p>
            <a:r>
              <a:rPr lang="en-US" dirty="0"/>
              <a:t>The heart of the objectors’ argument is that LATAM’s total enterprise value would largely be set by equity interest holders under any Company Approved Reorganization Plan and that the </a:t>
            </a:r>
            <a:r>
              <a:rPr lang="en-US" i="1" dirty="0"/>
              <a:t>LaSalle</a:t>
            </a:r>
            <a:r>
              <a:rPr lang="en-US" dirty="0"/>
              <a:t> concept of providing other stakeholders’ with a topping opportunity (at the time of DS approval/plan confirmation usually) was not satisfied given the limited marketing of Tranche C</a:t>
            </a:r>
          </a:p>
          <a:p>
            <a:r>
              <a:rPr lang="en-US" b="1" dirty="0"/>
              <a:t>Knighthead, one of the objectors, said pertinently – “Contrary to traditional notions of priority in chapter 11 bankruptcy, the Insider Lenders would actually </a:t>
            </a:r>
            <a:r>
              <a:rPr lang="en-US" b="1" i="1" dirty="0"/>
              <a:t>benefit</a:t>
            </a:r>
            <a:r>
              <a:rPr lang="en-US" b="1" dirty="0"/>
              <a:t> from lower plan value because they would be able to exchange their debt (at a [32%] discount) for a correspondingly larger portion (and under any number of scenarios, a controlling interest) of equity as plan valuation falls.”</a:t>
            </a:r>
          </a:p>
        </p:txBody>
      </p:sp>
      <p:sp>
        <p:nvSpPr>
          <p:cNvPr id="4" name="Slide Number Placeholder 3">
            <a:extLst>
              <a:ext uri="{FF2B5EF4-FFF2-40B4-BE49-F238E27FC236}">
                <a16:creationId xmlns:a16="http://schemas.microsoft.com/office/drawing/2014/main" id="{2CE3E866-2300-4575-ACCA-20F4ED88165E}"/>
              </a:ext>
            </a:extLst>
          </p:cNvPr>
          <p:cNvSpPr>
            <a:spLocks noGrp="1"/>
          </p:cNvSpPr>
          <p:nvPr>
            <p:ph type="sldNum" sz="quarter" idx="4"/>
          </p:nvPr>
        </p:nvSpPr>
        <p:spPr/>
        <p:txBody>
          <a:bodyPr/>
          <a:lstStyle/>
          <a:p>
            <a:fld id="{2613B80C-45E9-47B9-8C94-8497D61C2F5B}" type="slidenum">
              <a:rPr lang="en-US" smtClean="0"/>
              <a:pPr/>
              <a:t>18</a:t>
            </a:fld>
            <a:endParaRPr lang="en-US" dirty="0"/>
          </a:p>
        </p:txBody>
      </p:sp>
    </p:spTree>
    <p:extLst>
      <p:ext uri="{BB962C8B-B14F-4D97-AF65-F5344CB8AC3E}">
        <p14:creationId xmlns:p14="http://schemas.microsoft.com/office/powerpoint/2010/main" val="3701075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6D066-6608-4389-82CF-3A9C90E73175}"/>
              </a:ext>
            </a:extLst>
          </p:cNvPr>
          <p:cNvSpPr>
            <a:spLocks noGrp="1"/>
          </p:cNvSpPr>
          <p:nvPr>
            <p:ph type="title"/>
          </p:nvPr>
        </p:nvSpPr>
        <p:spPr/>
        <p:txBody>
          <a:bodyPr>
            <a:normAutofit fontScale="90000"/>
          </a:bodyPr>
          <a:lstStyle/>
          <a:p>
            <a:r>
              <a:rPr lang="en-US" dirty="0"/>
              <a:t>ABSOLUTE PRIORITY RULE IMPLICATED BUT NOT BROKEN IN LATAM DIP</a:t>
            </a:r>
          </a:p>
        </p:txBody>
      </p:sp>
      <p:sp>
        <p:nvSpPr>
          <p:cNvPr id="3" name="Content Placeholder 2">
            <a:extLst>
              <a:ext uri="{FF2B5EF4-FFF2-40B4-BE49-F238E27FC236}">
                <a16:creationId xmlns:a16="http://schemas.microsoft.com/office/drawing/2014/main" id="{460056F2-6E07-4291-BB3A-5D8EA3CED975}"/>
              </a:ext>
            </a:extLst>
          </p:cNvPr>
          <p:cNvSpPr>
            <a:spLocks noGrp="1"/>
          </p:cNvSpPr>
          <p:nvPr>
            <p:ph idx="1"/>
          </p:nvPr>
        </p:nvSpPr>
        <p:spPr/>
        <p:txBody>
          <a:bodyPr>
            <a:normAutofit fontScale="92500" lnSpcReduction="20000"/>
          </a:bodyPr>
          <a:lstStyle/>
          <a:p>
            <a:r>
              <a:rPr lang="en-US" dirty="0"/>
              <a:t>The Court, in a pattern to be repeated, found that the marketing efforts found to satisfy DIP approval under “entire fairness” likewise satisfied the </a:t>
            </a:r>
            <a:r>
              <a:rPr lang="en-US" i="1" dirty="0"/>
              <a:t>LaSalle</a:t>
            </a:r>
            <a:r>
              <a:rPr lang="en-US" dirty="0"/>
              <a:t> requirement that plan equity to be issued to incumbent equity interest holders had to be marketed in an open process for such equity.  This being accomplished, the other “new value” elements were swiftly identified by the Court in the record.  The satisfaction of the Tranche C by the convert would be new value, substantial, necessary for reorganization, money’s worth, and of a reasonable value relative to the convert (the elements of the record that supported this valuation were not clearly specified in the decision).</a:t>
            </a:r>
          </a:p>
          <a:p>
            <a:r>
              <a:rPr lang="en-US" dirty="0"/>
              <a:t>There, however, remained a problem that the Court could not resolve – the substantial dictation of plan terms in an administrative context under chapter 3 in a chapter 11 reorganization; in other words, the imposition of a </a:t>
            </a:r>
            <a:r>
              <a:rPr lang="en-US" i="1" dirty="0"/>
              <a:t>sub rosa </a:t>
            </a:r>
            <a:r>
              <a:rPr lang="en-US" dirty="0"/>
              <a:t>plan.</a:t>
            </a:r>
          </a:p>
        </p:txBody>
      </p:sp>
      <p:sp>
        <p:nvSpPr>
          <p:cNvPr id="4" name="Slide Number Placeholder 3">
            <a:extLst>
              <a:ext uri="{FF2B5EF4-FFF2-40B4-BE49-F238E27FC236}">
                <a16:creationId xmlns:a16="http://schemas.microsoft.com/office/drawing/2014/main" id="{F361FE15-D908-4610-B862-6786453D134B}"/>
              </a:ext>
            </a:extLst>
          </p:cNvPr>
          <p:cNvSpPr>
            <a:spLocks noGrp="1"/>
          </p:cNvSpPr>
          <p:nvPr>
            <p:ph type="sldNum" sz="quarter" idx="4"/>
          </p:nvPr>
        </p:nvSpPr>
        <p:spPr/>
        <p:txBody>
          <a:bodyPr/>
          <a:lstStyle/>
          <a:p>
            <a:fld id="{2613B80C-45E9-47B9-8C94-8497D61C2F5B}" type="slidenum">
              <a:rPr lang="en-US" smtClean="0"/>
              <a:pPr/>
              <a:t>19</a:t>
            </a:fld>
            <a:endParaRPr lang="en-US" dirty="0"/>
          </a:p>
        </p:txBody>
      </p:sp>
    </p:spTree>
    <p:extLst>
      <p:ext uri="{BB962C8B-B14F-4D97-AF65-F5344CB8AC3E}">
        <p14:creationId xmlns:p14="http://schemas.microsoft.com/office/powerpoint/2010/main" val="2033845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Title 1">
            <a:extLst>
              <a:ext uri="{FF2B5EF4-FFF2-40B4-BE49-F238E27FC236}">
                <a16:creationId xmlns:a16="http://schemas.microsoft.com/office/drawing/2014/main" id="{90510228-B6FC-7F26-3485-F4601BEE577C}"/>
              </a:ext>
            </a:extLst>
          </p:cNvPr>
          <p:cNvSpPr>
            <a:spLocks noGrp="1"/>
          </p:cNvSpPr>
          <p:nvPr>
            <p:ph type="title"/>
          </p:nvPr>
        </p:nvSpPr>
        <p:spPr>
          <a:xfrm>
            <a:off x="838200" y="76201"/>
            <a:ext cx="10515600" cy="914400"/>
          </a:xfrm>
        </p:spPr>
        <p:txBody>
          <a:bodyPr/>
          <a:lstStyle/>
          <a:p>
            <a:r>
              <a:rPr lang="en-US" dirty="0"/>
              <a:t>LATAM and Backstops and Discrimination</a:t>
            </a:r>
          </a:p>
        </p:txBody>
      </p:sp>
      <p:pic>
        <p:nvPicPr>
          <p:cNvPr id="1026" name="Picture 2" descr="LATAM Airlines airline">
            <a:extLst>
              <a:ext uri="{FF2B5EF4-FFF2-40B4-BE49-F238E27FC236}">
                <a16:creationId xmlns:a16="http://schemas.microsoft.com/office/drawing/2014/main" id="{E09612BC-0F3B-4837-8B09-03B7A683FD45}"/>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4940" b="9221"/>
          <a:stretch/>
        </p:blipFill>
        <p:spPr bwMode="auto">
          <a:xfrm>
            <a:off x="838200" y="1447800"/>
            <a:ext cx="10515600" cy="4513263"/>
          </a:xfrm>
          <a:prstGeom prst="rect">
            <a:avLst/>
          </a:prstGeom>
          <a:solidFill>
            <a:srgbClr val="FFFFFF"/>
          </a:solidFill>
        </p:spPr>
      </p:pic>
      <p:sp>
        <p:nvSpPr>
          <p:cNvPr id="4" name="Slide Number Placeholder 3">
            <a:extLst>
              <a:ext uri="{FF2B5EF4-FFF2-40B4-BE49-F238E27FC236}">
                <a16:creationId xmlns:a16="http://schemas.microsoft.com/office/drawing/2014/main" id="{1892A5B1-012D-4774-A1C3-6FAF5F0B34E2}"/>
              </a:ext>
            </a:extLst>
          </p:cNvPr>
          <p:cNvSpPr>
            <a:spLocks noGrp="1"/>
          </p:cNvSpPr>
          <p:nvPr>
            <p:ph type="sldNum" sz="quarter" idx="4"/>
          </p:nvPr>
        </p:nvSpPr>
        <p:spPr>
          <a:xfrm>
            <a:off x="9372600" y="6454775"/>
            <a:ext cx="2057400" cy="365125"/>
          </a:xfrm>
        </p:spPr>
        <p:txBody>
          <a:bodyPr anchor="b">
            <a:normAutofit/>
          </a:bodyPr>
          <a:lstStyle/>
          <a:p>
            <a:pPr>
              <a:spcAft>
                <a:spcPts val="600"/>
              </a:spcAft>
            </a:pPr>
            <a:fld id="{2613B80C-45E9-47B9-8C94-8497D61C2F5B}" type="slidenum">
              <a:rPr lang="en-US" smtClean="0"/>
              <a:pPr>
                <a:spcAft>
                  <a:spcPts val="600"/>
                </a:spcAft>
              </a:pPr>
              <a:t>2</a:t>
            </a:fld>
            <a:endParaRPr lang="en-US"/>
          </a:p>
        </p:txBody>
      </p:sp>
    </p:spTree>
    <p:extLst>
      <p:ext uri="{BB962C8B-B14F-4D97-AF65-F5344CB8AC3E}">
        <p14:creationId xmlns:p14="http://schemas.microsoft.com/office/powerpoint/2010/main" val="2306381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1EF60-519D-453F-BADF-366D8041961E}"/>
              </a:ext>
            </a:extLst>
          </p:cNvPr>
          <p:cNvSpPr>
            <a:spLocks noGrp="1"/>
          </p:cNvSpPr>
          <p:nvPr>
            <p:ph type="title"/>
          </p:nvPr>
        </p:nvSpPr>
        <p:spPr/>
        <p:txBody>
          <a:bodyPr/>
          <a:lstStyle/>
          <a:p>
            <a:r>
              <a:rPr lang="en-US" dirty="0"/>
              <a:t>LATAM DIP IS A SUB ROSA PLAN</a:t>
            </a:r>
          </a:p>
        </p:txBody>
      </p:sp>
      <p:sp>
        <p:nvSpPr>
          <p:cNvPr id="3" name="Content Placeholder 2">
            <a:extLst>
              <a:ext uri="{FF2B5EF4-FFF2-40B4-BE49-F238E27FC236}">
                <a16:creationId xmlns:a16="http://schemas.microsoft.com/office/drawing/2014/main" id="{1B91E2B1-48EF-4FE4-8D5D-9835412D1F54}"/>
              </a:ext>
            </a:extLst>
          </p:cNvPr>
          <p:cNvSpPr>
            <a:spLocks noGrp="1"/>
          </p:cNvSpPr>
          <p:nvPr>
            <p:ph idx="1"/>
          </p:nvPr>
        </p:nvSpPr>
        <p:spPr/>
        <p:txBody>
          <a:bodyPr>
            <a:normAutofit fontScale="85000" lnSpcReduction="20000"/>
          </a:bodyPr>
          <a:lstStyle/>
          <a:p>
            <a:r>
              <a:rPr lang="en-US" dirty="0"/>
              <a:t>Because the Tranche C discount had to dictate plan terms (and presumably influenced decision-maker behavior on plan value) without creditors voting or the New York Bankruptcy Court addressing the propriety of the discount in the exclusive context of a “Company Approved Reorganization Plan,” the Court found that the LATAM DIP, as structured, “short circuited” chapter 11 plan review process.</a:t>
            </a:r>
          </a:p>
          <a:p>
            <a:r>
              <a:rPr lang="en-US" dirty="0"/>
              <a:t> Further the exercise of the election would lock in an all shareholder auction for reorganization securities, and at that stage of the case, violate absolute priority under </a:t>
            </a:r>
            <a:r>
              <a:rPr lang="en-US" i="1" dirty="0"/>
              <a:t>LaSalle </a:t>
            </a:r>
            <a:r>
              <a:rPr lang="en-US" dirty="0"/>
              <a:t>(right to participate in rights offering being on account of old equity stake and not subject to market pressure).  </a:t>
            </a:r>
          </a:p>
          <a:p>
            <a:r>
              <a:rPr lang="en-US" dirty="0"/>
              <a:t>Accordingly, the Court denied the LATAM DIP motion because it created a </a:t>
            </a:r>
            <a:r>
              <a:rPr lang="en-US" i="1" dirty="0"/>
              <a:t>sub rosa </a:t>
            </a:r>
            <a:r>
              <a:rPr lang="en-US" dirty="0"/>
              <a:t>plan.  </a:t>
            </a:r>
          </a:p>
          <a:p>
            <a:r>
              <a:rPr lang="en-US" b="1" i="1" dirty="0"/>
              <a:t>Subsequently, LATAM managed to come up with a $3bln DIP financing thereafter that did not formally lock up the plan and enabled a plan mediation process that yielded a RSA and, wait for it, a back-stopped exit</a:t>
            </a:r>
          </a:p>
          <a:p>
            <a:endParaRPr lang="en-US" dirty="0"/>
          </a:p>
        </p:txBody>
      </p:sp>
      <p:sp>
        <p:nvSpPr>
          <p:cNvPr id="4" name="Slide Number Placeholder 3">
            <a:extLst>
              <a:ext uri="{FF2B5EF4-FFF2-40B4-BE49-F238E27FC236}">
                <a16:creationId xmlns:a16="http://schemas.microsoft.com/office/drawing/2014/main" id="{F9129318-263D-4511-82ED-AF79EACD4BC3}"/>
              </a:ext>
            </a:extLst>
          </p:cNvPr>
          <p:cNvSpPr>
            <a:spLocks noGrp="1"/>
          </p:cNvSpPr>
          <p:nvPr>
            <p:ph type="sldNum" sz="quarter" idx="4"/>
          </p:nvPr>
        </p:nvSpPr>
        <p:spPr/>
        <p:txBody>
          <a:bodyPr/>
          <a:lstStyle/>
          <a:p>
            <a:fld id="{2613B80C-45E9-47B9-8C94-8497D61C2F5B}" type="slidenum">
              <a:rPr lang="en-US" smtClean="0"/>
              <a:pPr/>
              <a:t>20</a:t>
            </a:fld>
            <a:endParaRPr lang="en-US" dirty="0"/>
          </a:p>
        </p:txBody>
      </p:sp>
    </p:spTree>
    <p:extLst>
      <p:ext uri="{BB962C8B-B14F-4D97-AF65-F5344CB8AC3E}">
        <p14:creationId xmlns:p14="http://schemas.microsoft.com/office/powerpoint/2010/main" val="4229995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A59-21B0-4D66-A8E7-062EC6B0F009}"/>
              </a:ext>
            </a:extLst>
          </p:cNvPr>
          <p:cNvSpPr>
            <a:spLocks noGrp="1"/>
          </p:cNvSpPr>
          <p:nvPr>
            <p:ph type="title"/>
          </p:nvPr>
        </p:nvSpPr>
        <p:spPr/>
        <p:txBody>
          <a:bodyPr>
            <a:normAutofit fontScale="90000"/>
          </a:bodyPr>
          <a:lstStyle/>
          <a:p>
            <a:r>
              <a:rPr lang="en-US" dirty="0"/>
              <a:t>THE LATAM BACKSTOP:  END GAME BEFORE THE END OF THE GAME</a:t>
            </a:r>
          </a:p>
        </p:txBody>
      </p:sp>
      <p:sp>
        <p:nvSpPr>
          <p:cNvPr id="3" name="Content Placeholder 2">
            <a:extLst>
              <a:ext uri="{FF2B5EF4-FFF2-40B4-BE49-F238E27FC236}">
                <a16:creationId xmlns:a16="http://schemas.microsoft.com/office/drawing/2014/main" id="{0C863151-B0BB-46CF-B5A1-F07D11EAAD86}"/>
              </a:ext>
            </a:extLst>
          </p:cNvPr>
          <p:cNvSpPr>
            <a:spLocks noGrp="1"/>
          </p:cNvSpPr>
          <p:nvPr>
            <p:ph idx="1"/>
          </p:nvPr>
        </p:nvSpPr>
        <p:spPr/>
        <p:txBody>
          <a:bodyPr>
            <a:normAutofit fontScale="92500" lnSpcReduction="20000"/>
          </a:bodyPr>
          <a:lstStyle/>
          <a:p>
            <a:r>
              <a:rPr lang="en-US" dirty="0"/>
              <a:t>Former Judge Allan Gropper successfully mediated plan issues by and among LATAM, equity holders controlling 51% of LATAM stock, and, an </a:t>
            </a:r>
            <a:r>
              <a:rPr lang="en-US" i="1" dirty="0"/>
              <a:t>ad hoc</a:t>
            </a:r>
            <a:r>
              <a:rPr lang="en-US" dirty="0"/>
              <a:t> group of LATAM parent creditors, who controlled 70% of the GUC asserted against the LATAM parent.  This resulted in a RSA and a LATAM plan term sheet</a:t>
            </a:r>
          </a:p>
          <a:p>
            <a:r>
              <a:rPr lang="en-US" dirty="0"/>
              <a:t>The RSA and plan term sheet proposed an $8bln new money raise to satisfy admin and priority claims and to pay opco bond claims “in full” (at the judgment rate)</a:t>
            </a:r>
          </a:p>
          <a:p>
            <a:r>
              <a:rPr lang="en-US" dirty="0"/>
              <a:t>This required LATAM to issue reorganization securities; to wit, Chilean notes and equity offerings and these offerings were backstopped by certain parent creditors and RSA counter-parties, the “Commitment Creditors”, and certain equity holders (CVA, QAI and a number of other entities, including Delta (Delta was deeply involved in the Tranche C DIP structure and negotiation); sound familiar?)</a:t>
            </a:r>
          </a:p>
          <a:p>
            <a:endParaRPr lang="en-US" dirty="0"/>
          </a:p>
          <a:p>
            <a:endParaRPr lang="en-US" dirty="0"/>
          </a:p>
        </p:txBody>
      </p:sp>
      <p:sp>
        <p:nvSpPr>
          <p:cNvPr id="4" name="Slide Number Placeholder 3">
            <a:extLst>
              <a:ext uri="{FF2B5EF4-FFF2-40B4-BE49-F238E27FC236}">
                <a16:creationId xmlns:a16="http://schemas.microsoft.com/office/drawing/2014/main" id="{DA9D3ADA-43C0-4F96-8554-CC6D5D3D520B}"/>
              </a:ext>
            </a:extLst>
          </p:cNvPr>
          <p:cNvSpPr>
            <a:spLocks noGrp="1"/>
          </p:cNvSpPr>
          <p:nvPr>
            <p:ph type="sldNum" sz="quarter" idx="4"/>
          </p:nvPr>
        </p:nvSpPr>
        <p:spPr/>
        <p:txBody>
          <a:bodyPr/>
          <a:lstStyle/>
          <a:p>
            <a:fld id="{2613B80C-45E9-47B9-8C94-8497D61C2F5B}" type="slidenum">
              <a:rPr lang="en-US" smtClean="0"/>
              <a:pPr/>
              <a:t>21</a:t>
            </a:fld>
            <a:endParaRPr lang="en-US" dirty="0"/>
          </a:p>
        </p:txBody>
      </p:sp>
    </p:spTree>
    <p:extLst>
      <p:ext uri="{BB962C8B-B14F-4D97-AF65-F5344CB8AC3E}">
        <p14:creationId xmlns:p14="http://schemas.microsoft.com/office/powerpoint/2010/main" val="4175751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5F182-C7E0-49DE-B60F-E19C11F8A7D9}"/>
              </a:ext>
            </a:extLst>
          </p:cNvPr>
          <p:cNvSpPr>
            <a:spLocks noGrp="1"/>
          </p:cNvSpPr>
          <p:nvPr>
            <p:ph type="title"/>
          </p:nvPr>
        </p:nvSpPr>
        <p:spPr/>
        <p:txBody>
          <a:bodyPr/>
          <a:lstStyle/>
          <a:p>
            <a:r>
              <a:rPr lang="en-US" dirty="0"/>
              <a:t>BACKSTOP TERMS</a:t>
            </a:r>
          </a:p>
        </p:txBody>
      </p:sp>
      <p:sp>
        <p:nvSpPr>
          <p:cNvPr id="3" name="Content Placeholder 2">
            <a:extLst>
              <a:ext uri="{FF2B5EF4-FFF2-40B4-BE49-F238E27FC236}">
                <a16:creationId xmlns:a16="http://schemas.microsoft.com/office/drawing/2014/main" id="{9A7B45CD-E174-4734-8081-CE55E8E02834}"/>
              </a:ext>
            </a:extLst>
          </p:cNvPr>
          <p:cNvSpPr>
            <a:spLocks noGrp="1"/>
          </p:cNvSpPr>
          <p:nvPr>
            <p:ph idx="1"/>
          </p:nvPr>
        </p:nvSpPr>
        <p:spPr/>
        <p:txBody>
          <a:bodyPr>
            <a:normAutofit fontScale="70000" lnSpcReduction="20000"/>
          </a:bodyPr>
          <a:lstStyle/>
          <a:p>
            <a:r>
              <a:rPr lang="en-US" dirty="0"/>
              <a:t>Commitment Creditors would purchase up to $400mm in new common and $3.629mm in new C notes in exchange for a 20% fee on the note backstop ($734mm).  Under the RSA and plan term sheet, there also would be a “Direct Allocation” of 50% of the new C notes for the Commitment Creditors.  50% of the DA notes can but need not be paid for by Commitment Creditors in cash; </a:t>
            </a:r>
            <a:r>
              <a:rPr lang="en-US" i="1" dirty="0"/>
              <a:t>the other 50% can be paid for by released allowed unsecured parent note claims.  </a:t>
            </a:r>
            <a:r>
              <a:rPr lang="en-US" dirty="0"/>
              <a:t>The Commitment Creditors will then participate, with certain adjustments, in the C notes plan distribution to non back-stopping holders, yielding an 85.4% position in the C notes.  </a:t>
            </a:r>
            <a:endParaRPr lang="en-US" i="1" dirty="0"/>
          </a:p>
          <a:p>
            <a:r>
              <a:rPr lang="en-US" dirty="0"/>
              <a:t>The Backstop Equity Players will backstop $400mm of the new common (an $800mm raise) and $1.372bln of the new B notes in exchange for expense reimbursement and broad indemnity.  All participants in the equity rights offering will have a preemptive right to purchase the new Class B notes under Chilean law.</a:t>
            </a:r>
          </a:p>
          <a:p>
            <a:r>
              <a:rPr lang="en-US" dirty="0"/>
              <a:t>LATAM then filed a motion under Bankruptcy Code sections 363(b) and 503(b)(1) to approve its performance under various backstop agreements contemplated by the RSA and to approve fees and other rights to the Commitment Creditors and the Backstop Equity Players</a:t>
            </a:r>
          </a:p>
          <a:p>
            <a:r>
              <a:rPr lang="en-US" dirty="0"/>
              <a:t>Once the plan was filed and then confirmed, LATAM said that the process to get to the issuance of the new notes and stock could take as long as 8 months post-effective date</a:t>
            </a:r>
          </a:p>
          <a:p>
            <a:pPr marL="0" indent="0">
              <a:buNone/>
            </a:pPr>
            <a:endParaRPr lang="en-US" dirty="0"/>
          </a:p>
        </p:txBody>
      </p:sp>
      <p:sp>
        <p:nvSpPr>
          <p:cNvPr id="4" name="Slide Number Placeholder 3">
            <a:extLst>
              <a:ext uri="{FF2B5EF4-FFF2-40B4-BE49-F238E27FC236}">
                <a16:creationId xmlns:a16="http://schemas.microsoft.com/office/drawing/2014/main" id="{60D63E7E-AA65-45AC-8D2D-46FB517596D2}"/>
              </a:ext>
            </a:extLst>
          </p:cNvPr>
          <p:cNvSpPr>
            <a:spLocks noGrp="1"/>
          </p:cNvSpPr>
          <p:nvPr>
            <p:ph type="sldNum" sz="quarter" idx="4"/>
          </p:nvPr>
        </p:nvSpPr>
        <p:spPr/>
        <p:txBody>
          <a:bodyPr/>
          <a:lstStyle/>
          <a:p>
            <a:fld id="{2613B80C-45E9-47B9-8C94-8497D61C2F5B}" type="slidenum">
              <a:rPr lang="en-US" smtClean="0"/>
              <a:pPr/>
              <a:t>22</a:t>
            </a:fld>
            <a:endParaRPr lang="en-US" dirty="0"/>
          </a:p>
        </p:txBody>
      </p:sp>
    </p:spTree>
    <p:extLst>
      <p:ext uri="{BB962C8B-B14F-4D97-AF65-F5344CB8AC3E}">
        <p14:creationId xmlns:p14="http://schemas.microsoft.com/office/powerpoint/2010/main" val="3271714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72ABD-880C-4EF0-B862-6B007CEEE9DC}"/>
              </a:ext>
            </a:extLst>
          </p:cNvPr>
          <p:cNvSpPr>
            <a:spLocks noGrp="1"/>
          </p:cNvSpPr>
          <p:nvPr>
            <p:ph type="title"/>
          </p:nvPr>
        </p:nvSpPr>
        <p:spPr/>
        <p:txBody>
          <a:bodyPr/>
          <a:lstStyle/>
          <a:p>
            <a:r>
              <a:rPr lang="en-US" dirty="0"/>
              <a:t>OBJECTIONS TO BACKSTOP MOTION</a:t>
            </a:r>
          </a:p>
        </p:txBody>
      </p:sp>
      <p:sp>
        <p:nvSpPr>
          <p:cNvPr id="3" name="Content Placeholder 2">
            <a:extLst>
              <a:ext uri="{FF2B5EF4-FFF2-40B4-BE49-F238E27FC236}">
                <a16:creationId xmlns:a16="http://schemas.microsoft.com/office/drawing/2014/main" id="{8FC29E74-667D-4436-8B86-88F814B3B6D9}"/>
              </a:ext>
            </a:extLst>
          </p:cNvPr>
          <p:cNvSpPr>
            <a:spLocks noGrp="1"/>
          </p:cNvSpPr>
          <p:nvPr>
            <p:ph idx="1"/>
          </p:nvPr>
        </p:nvSpPr>
        <p:spPr/>
        <p:txBody>
          <a:bodyPr>
            <a:normAutofit fontScale="62500" lnSpcReduction="20000"/>
          </a:bodyPr>
          <a:lstStyle/>
          <a:p>
            <a:r>
              <a:rPr lang="en-US" dirty="0"/>
              <a:t>The Creditors’ Committee, </a:t>
            </a:r>
            <a:r>
              <a:rPr lang="en-US" dirty="0" err="1"/>
              <a:t>BancoEstado</a:t>
            </a:r>
            <a:r>
              <a:rPr lang="en-US" dirty="0"/>
              <a:t>, an ad hoc GUC group, and Columbus Hill Capital Management objected</a:t>
            </a:r>
          </a:p>
          <a:p>
            <a:r>
              <a:rPr lang="en-US" dirty="0"/>
              <a:t>They argued that the backstop transactions had to be shown to be “entirely fair”, which could not be done here given the insider dominance over plan and exit terms</a:t>
            </a:r>
          </a:p>
          <a:p>
            <a:r>
              <a:rPr lang="en-US" dirty="0"/>
              <a:t>The objectors questioned the need for any backstop given that the Commitment Creditors and Backstop Equity Players had been seeking to acquire reorganization securities since the cases commenced</a:t>
            </a:r>
          </a:p>
          <a:p>
            <a:r>
              <a:rPr lang="en-US" dirty="0"/>
              <a:t>They argued that the backstop rights given the Commitment Creditors violated 1123(a)(4) (oddly this argument appears not to have been made at confirmation) and the backstop rights given the Backstop Equity Players violated APR.  In particular, the objectors focused on the failure to </a:t>
            </a:r>
            <a:r>
              <a:rPr lang="en-US" i="1" dirty="0"/>
              <a:t>LaSalle </a:t>
            </a:r>
            <a:r>
              <a:rPr lang="en-US" dirty="0"/>
              <a:t>“market test” the opportunity to acquire reorganization securities</a:t>
            </a:r>
          </a:p>
          <a:p>
            <a:r>
              <a:rPr lang="en-US" dirty="0"/>
              <a:t>They argued that the backstop payment and other fees and expenses were unreasonable under Bankruptcy Code sections 363, 503, and 1129(a)(4).  In so doing, they focused on the $734mm fee for backstopping the plan securities issues that, again, the Commitment Creditors clearly had wanted to acquire from the first day of the case and that would be payable even in the event that Commitment Creditors were excused performance (such payment was not provided for in similar deals, </a:t>
            </a:r>
            <a:r>
              <a:rPr lang="en-US" i="1" dirty="0" err="1"/>
              <a:t>Aeromexico</a:t>
            </a:r>
            <a:r>
              <a:rPr lang="en-US" dirty="0"/>
              <a:t> </a:t>
            </a:r>
            <a:r>
              <a:rPr lang="en-US" i="1" dirty="0"/>
              <a:t>Avianca</a:t>
            </a:r>
            <a:r>
              <a:rPr lang="en-US" dirty="0"/>
              <a:t>, with similar risk profiles)</a:t>
            </a:r>
          </a:p>
          <a:p>
            <a:r>
              <a:rPr lang="en-US" dirty="0"/>
              <a:t>Importantly, the objectors challenged the design of $734mm fee as it was measured by the full amount of the offering as opposed to generated against the $478mm actual risk of non-subscription  -- arguably making the Backstop Payments a 136.8% fee on the at risk portion of the offering</a:t>
            </a:r>
          </a:p>
          <a:p>
            <a:endParaRPr lang="en-US" dirty="0"/>
          </a:p>
        </p:txBody>
      </p:sp>
      <p:sp>
        <p:nvSpPr>
          <p:cNvPr id="4" name="Slide Number Placeholder 3">
            <a:extLst>
              <a:ext uri="{FF2B5EF4-FFF2-40B4-BE49-F238E27FC236}">
                <a16:creationId xmlns:a16="http://schemas.microsoft.com/office/drawing/2014/main" id="{E29E0C9B-DEFC-4594-81C1-D925E89C8C5D}"/>
              </a:ext>
            </a:extLst>
          </p:cNvPr>
          <p:cNvSpPr>
            <a:spLocks noGrp="1"/>
          </p:cNvSpPr>
          <p:nvPr>
            <p:ph type="sldNum" sz="quarter" idx="4"/>
          </p:nvPr>
        </p:nvSpPr>
        <p:spPr/>
        <p:txBody>
          <a:bodyPr/>
          <a:lstStyle/>
          <a:p>
            <a:fld id="{2613B80C-45E9-47B9-8C94-8497D61C2F5B}" type="slidenum">
              <a:rPr lang="en-US" smtClean="0"/>
              <a:pPr/>
              <a:t>23</a:t>
            </a:fld>
            <a:endParaRPr lang="en-US" dirty="0"/>
          </a:p>
        </p:txBody>
      </p:sp>
    </p:spTree>
    <p:extLst>
      <p:ext uri="{BB962C8B-B14F-4D97-AF65-F5344CB8AC3E}">
        <p14:creationId xmlns:p14="http://schemas.microsoft.com/office/powerpoint/2010/main" val="1428460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37250-2FBE-4BE4-A8B5-7CD754DE0A15}"/>
              </a:ext>
            </a:extLst>
          </p:cNvPr>
          <p:cNvSpPr>
            <a:spLocks noGrp="1"/>
          </p:cNvSpPr>
          <p:nvPr>
            <p:ph type="title"/>
          </p:nvPr>
        </p:nvSpPr>
        <p:spPr/>
        <p:txBody>
          <a:bodyPr/>
          <a:lstStyle/>
          <a:p>
            <a:r>
              <a:rPr lang="en-US" dirty="0"/>
              <a:t>BACKSTOP TRANSACTIONS APPROVED</a:t>
            </a:r>
          </a:p>
        </p:txBody>
      </p:sp>
      <p:sp>
        <p:nvSpPr>
          <p:cNvPr id="3" name="Content Placeholder 2">
            <a:extLst>
              <a:ext uri="{FF2B5EF4-FFF2-40B4-BE49-F238E27FC236}">
                <a16:creationId xmlns:a16="http://schemas.microsoft.com/office/drawing/2014/main" id="{BDD454D2-39BC-4997-8031-F4A5A65CD4E4}"/>
              </a:ext>
            </a:extLst>
          </p:cNvPr>
          <p:cNvSpPr>
            <a:spLocks noGrp="1"/>
          </p:cNvSpPr>
          <p:nvPr>
            <p:ph idx="1"/>
          </p:nvPr>
        </p:nvSpPr>
        <p:spPr/>
        <p:txBody>
          <a:bodyPr>
            <a:normAutofit lnSpcReduction="10000"/>
          </a:bodyPr>
          <a:lstStyle/>
          <a:p>
            <a:r>
              <a:rPr lang="en-US" dirty="0"/>
              <a:t>The New York Bankruptcy Court began its decision with the paramount driver, we think, for its decision on the RSA and then subsequently at plan confirmation:</a:t>
            </a:r>
          </a:p>
          <a:p>
            <a:r>
              <a:rPr lang="en-US" dirty="0"/>
              <a:t>“The record shows that to date, the Backstop Parties (along with the lenders providing the Exit Financing) </a:t>
            </a:r>
            <a:r>
              <a:rPr lang="en-US" b="1" i="1" dirty="0"/>
              <a:t>are the only parties </a:t>
            </a:r>
            <a:r>
              <a:rPr lang="en-US" b="1" dirty="0"/>
              <a:t>that have proposed any reorganization transaction, plan and exit proposal, that have any realistic prospect of consummation</a:t>
            </a:r>
            <a:r>
              <a:rPr lang="en-US" dirty="0"/>
              <a:t>, and which enjoy the creditor and shareholder support necessary to confirm and implement an otherwise confirmable plan of reorganization that complies with applicable foreign law in the United States and in the other jurisdictions where the Debtors operate, including Chile.” (emphasis added)</a:t>
            </a:r>
          </a:p>
        </p:txBody>
      </p:sp>
      <p:sp>
        <p:nvSpPr>
          <p:cNvPr id="4" name="Slide Number Placeholder 3">
            <a:extLst>
              <a:ext uri="{FF2B5EF4-FFF2-40B4-BE49-F238E27FC236}">
                <a16:creationId xmlns:a16="http://schemas.microsoft.com/office/drawing/2014/main" id="{1B15A750-20A6-4ED5-947A-7389EDF83D3B}"/>
              </a:ext>
            </a:extLst>
          </p:cNvPr>
          <p:cNvSpPr>
            <a:spLocks noGrp="1"/>
          </p:cNvSpPr>
          <p:nvPr>
            <p:ph type="sldNum" sz="quarter" idx="4"/>
          </p:nvPr>
        </p:nvSpPr>
        <p:spPr/>
        <p:txBody>
          <a:bodyPr/>
          <a:lstStyle/>
          <a:p>
            <a:fld id="{2613B80C-45E9-47B9-8C94-8497D61C2F5B}" type="slidenum">
              <a:rPr lang="en-US" smtClean="0"/>
              <a:pPr/>
              <a:t>24</a:t>
            </a:fld>
            <a:endParaRPr lang="en-US" dirty="0"/>
          </a:p>
        </p:txBody>
      </p:sp>
    </p:spTree>
    <p:extLst>
      <p:ext uri="{BB962C8B-B14F-4D97-AF65-F5344CB8AC3E}">
        <p14:creationId xmlns:p14="http://schemas.microsoft.com/office/powerpoint/2010/main" val="469176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8CA66-C23E-4FA2-BDEC-D507E16FB673}"/>
              </a:ext>
            </a:extLst>
          </p:cNvPr>
          <p:cNvSpPr>
            <a:spLocks noGrp="1"/>
          </p:cNvSpPr>
          <p:nvPr>
            <p:ph type="title"/>
          </p:nvPr>
        </p:nvSpPr>
        <p:spPr/>
        <p:txBody>
          <a:bodyPr/>
          <a:lstStyle/>
          <a:p>
            <a:r>
              <a:rPr lang="en-US" dirty="0"/>
              <a:t>BACKSTOP TRANSACTIONS APPROVED</a:t>
            </a:r>
          </a:p>
        </p:txBody>
      </p:sp>
      <p:sp>
        <p:nvSpPr>
          <p:cNvPr id="3" name="Content Placeholder 2">
            <a:extLst>
              <a:ext uri="{FF2B5EF4-FFF2-40B4-BE49-F238E27FC236}">
                <a16:creationId xmlns:a16="http://schemas.microsoft.com/office/drawing/2014/main" id="{14B5E403-D687-4604-9734-D74390B65130}"/>
              </a:ext>
            </a:extLst>
          </p:cNvPr>
          <p:cNvSpPr>
            <a:spLocks noGrp="1"/>
          </p:cNvSpPr>
          <p:nvPr>
            <p:ph idx="1"/>
          </p:nvPr>
        </p:nvSpPr>
        <p:spPr/>
        <p:txBody>
          <a:bodyPr>
            <a:normAutofit fontScale="77500" lnSpcReduction="20000"/>
          </a:bodyPr>
          <a:lstStyle/>
          <a:p>
            <a:r>
              <a:rPr lang="en-US" dirty="0"/>
              <a:t>The Court then examined the RSA transactions, the Backstop Payments and other arrangements as a pre-plan business transaction outside of the ordinary course of business and whether such Payments, etc. could be made as an administrative expense.</a:t>
            </a:r>
          </a:p>
          <a:p>
            <a:r>
              <a:rPr lang="en-US" dirty="0"/>
              <a:t>The Court, </a:t>
            </a:r>
            <a:r>
              <a:rPr lang="en-US" i="1" dirty="0"/>
              <a:t>having recently found a LATAM DIP to be a sub rosa plan subject to APR and entire fairness pre-plan, refused to entertain the objectors’ arguments under Bankruptcy Code sections 1123 and 1129</a:t>
            </a:r>
            <a:r>
              <a:rPr lang="en-US" dirty="0"/>
              <a:t>, suggesting that such arguments were pre-mature (and thus presumably subject to some differential test at confirmation from the 363/503 approvals on the table at this stage of the LATAM chapter 11)</a:t>
            </a:r>
          </a:p>
          <a:p>
            <a:r>
              <a:rPr lang="en-US" dirty="0"/>
              <a:t>The Court found that the backstop economics were justified by volatile market conditions, a long plan effectiveness period, and that fees were appropriately derived from the full backstop risk because there was no certainty that, for example, the Commitment Creditors would opt to accept their Direct Allocation Rights</a:t>
            </a:r>
          </a:p>
          <a:p>
            <a:r>
              <a:rPr lang="en-US" dirty="0"/>
              <a:t>It approved the deal </a:t>
            </a:r>
            <a:r>
              <a:rPr lang="en-US" i="1" dirty="0"/>
              <a:t>as an exercise of sound business judgment </a:t>
            </a:r>
            <a:r>
              <a:rPr lang="en-US" dirty="0"/>
              <a:t>and the Backstop Payments as reasonable.</a:t>
            </a:r>
          </a:p>
          <a:p>
            <a:endParaRPr lang="en-US" dirty="0"/>
          </a:p>
        </p:txBody>
      </p:sp>
      <p:sp>
        <p:nvSpPr>
          <p:cNvPr id="4" name="Slide Number Placeholder 3">
            <a:extLst>
              <a:ext uri="{FF2B5EF4-FFF2-40B4-BE49-F238E27FC236}">
                <a16:creationId xmlns:a16="http://schemas.microsoft.com/office/drawing/2014/main" id="{82C222EE-7C1D-46D2-8FF3-C48A4EEB0825}"/>
              </a:ext>
            </a:extLst>
          </p:cNvPr>
          <p:cNvSpPr>
            <a:spLocks noGrp="1"/>
          </p:cNvSpPr>
          <p:nvPr>
            <p:ph type="sldNum" sz="quarter" idx="4"/>
          </p:nvPr>
        </p:nvSpPr>
        <p:spPr/>
        <p:txBody>
          <a:bodyPr/>
          <a:lstStyle/>
          <a:p>
            <a:fld id="{2613B80C-45E9-47B9-8C94-8497D61C2F5B}" type="slidenum">
              <a:rPr lang="en-US" smtClean="0"/>
              <a:pPr/>
              <a:t>25</a:t>
            </a:fld>
            <a:endParaRPr lang="en-US" dirty="0"/>
          </a:p>
        </p:txBody>
      </p:sp>
    </p:spTree>
    <p:extLst>
      <p:ext uri="{BB962C8B-B14F-4D97-AF65-F5344CB8AC3E}">
        <p14:creationId xmlns:p14="http://schemas.microsoft.com/office/powerpoint/2010/main" val="885796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41EA8-B455-4CF0-9461-31E0101EB7D4}"/>
              </a:ext>
            </a:extLst>
          </p:cNvPr>
          <p:cNvSpPr>
            <a:spLocks noGrp="1"/>
          </p:cNvSpPr>
          <p:nvPr>
            <p:ph type="title"/>
          </p:nvPr>
        </p:nvSpPr>
        <p:spPr/>
        <p:txBody>
          <a:bodyPr/>
          <a:lstStyle/>
          <a:p>
            <a:r>
              <a:rPr lang="en-US" dirty="0"/>
              <a:t>BACKSTOP TRANSACTIONS APPROVED</a:t>
            </a:r>
          </a:p>
        </p:txBody>
      </p:sp>
      <p:sp>
        <p:nvSpPr>
          <p:cNvPr id="3" name="Content Placeholder 2">
            <a:extLst>
              <a:ext uri="{FF2B5EF4-FFF2-40B4-BE49-F238E27FC236}">
                <a16:creationId xmlns:a16="http://schemas.microsoft.com/office/drawing/2014/main" id="{7B36C691-B552-4AE1-A96C-401C93081EAD}"/>
              </a:ext>
            </a:extLst>
          </p:cNvPr>
          <p:cNvSpPr>
            <a:spLocks noGrp="1"/>
          </p:cNvSpPr>
          <p:nvPr>
            <p:ph idx="1"/>
          </p:nvPr>
        </p:nvSpPr>
        <p:spPr/>
        <p:txBody>
          <a:bodyPr>
            <a:normAutofit fontScale="85000" lnSpcReduction="20000"/>
          </a:bodyPr>
          <a:lstStyle/>
          <a:p>
            <a:r>
              <a:rPr lang="en-US" dirty="0"/>
              <a:t>The Court relied on former Judge Gropper’s mediation to excuse applicability of “entire fairness”.  It noted with approval the supervisory involvement of the 2 independent directors in reviewing the RSA and all related transactions, including Backstop Agreements and Payments</a:t>
            </a:r>
          </a:p>
          <a:p>
            <a:r>
              <a:rPr lang="en-US" dirty="0"/>
              <a:t>According to the Court, the Gropper mediation and the negotiation conducted under that umbrella effectively proxied a </a:t>
            </a:r>
            <a:r>
              <a:rPr lang="en-US" i="1" dirty="0"/>
              <a:t>LaSalle </a:t>
            </a:r>
            <a:r>
              <a:rPr lang="en-US" dirty="0"/>
              <a:t>market test, while noting that PJT had run a modest post-petition process “to raise capital”, focusing on case incumbents like the DIP loan providers.  The Court found that the Debtors, even after they had cut their deal on the RSA, considered alternatives, and evaluated the feasibility of at least one of those, designed by </a:t>
            </a:r>
            <a:r>
              <a:rPr lang="en-US" dirty="0" err="1"/>
              <a:t>Ducera</a:t>
            </a:r>
            <a:r>
              <a:rPr lang="en-US" dirty="0"/>
              <a:t> (finding that it was insufficiently committed)</a:t>
            </a:r>
          </a:p>
          <a:p>
            <a:r>
              <a:rPr lang="en-US" dirty="0"/>
              <a:t>The Court found that the Debtors were in a unique position in a volatile market and that they had a </a:t>
            </a:r>
            <a:r>
              <a:rPr lang="en-US" i="1" dirty="0"/>
              <a:t>sui generis </a:t>
            </a:r>
            <a:r>
              <a:rPr lang="en-US" dirty="0"/>
              <a:t>need for a backstop.  Of course, it relied heavily on PJT’s analysis to justify price, which as we will see was comparable heavy.</a:t>
            </a:r>
          </a:p>
          <a:p>
            <a:pPr marL="0" indent="0">
              <a:buNone/>
            </a:pPr>
            <a:endParaRPr lang="en-US" dirty="0"/>
          </a:p>
        </p:txBody>
      </p:sp>
      <p:sp>
        <p:nvSpPr>
          <p:cNvPr id="4" name="Slide Number Placeholder 3">
            <a:extLst>
              <a:ext uri="{FF2B5EF4-FFF2-40B4-BE49-F238E27FC236}">
                <a16:creationId xmlns:a16="http://schemas.microsoft.com/office/drawing/2014/main" id="{35C03B10-1AA5-4DB2-8C0A-9D1F2DE40E61}"/>
              </a:ext>
            </a:extLst>
          </p:cNvPr>
          <p:cNvSpPr>
            <a:spLocks noGrp="1"/>
          </p:cNvSpPr>
          <p:nvPr>
            <p:ph type="sldNum" sz="quarter" idx="4"/>
          </p:nvPr>
        </p:nvSpPr>
        <p:spPr/>
        <p:txBody>
          <a:bodyPr/>
          <a:lstStyle/>
          <a:p>
            <a:fld id="{2613B80C-45E9-47B9-8C94-8497D61C2F5B}" type="slidenum">
              <a:rPr lang="en-US" smtClean="0"/>
              <a:pPr/>
              <a:t>26</a:t>
            </a:fld>
            <a:endParaRPr lang="en-US" dirty="0"/>
          </a:p>
        </p:txBody>
      </p:sp>
    </p:spTree>
    <p:extLst>
      <p:ext uri="{BB962C8B-B14F-4D97-AF65-F5344CB8AC3E}">
        <p14:creationId xmlns:p14="http://schemas.microsoft.com/office/powerpoint/2010/main" val="1604829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CA1B3-2755-410D-8E26-5EF6F2299C1D}"/>
              </a:ext>
            </a:extLst>
          </p:cNvPr>
          <p:cNvSpPr>
            <a:spLocks noGrp="1"/>
          </p:cNvSpPr>
          <p:nvPr>
            <p:ph type="title"/>
          </p:nvPr>
        </p:nvSpPr>
        <p:spPr/>
        <p:txBody>
          <a:bodyPr>
            <a:normAutofit fontScale="90000"/>
          </a:bodyPr>
          <a:lstStyle/>
          <a:p>
            <a:r>
              <a:rPr lang="en-US" dirty="0"/>
              <a:t>BACKSTOP TRANSACTIONS APPROVED:  VALUATION METHODOLOGY</a:t>
            </a:r>
          </a:p>
        </p:txBody>
      </p:sp>
      <p:sp>
        <p:nvSpPr>
          <p:cNvPr id="3" name="Content Placeholder 2">
            <a:extLst>
              <a:ext uri="{FF2B5EF4-FFF2-40B4-BE49-F238E27FC236}">
                <a16:creationId xmlns:a16="http://schemas.microsoft.com/office/drawing/2014/main" id="{BE9A3A48-6958-457D-935D-1E97A11F8AB7}"/>
              </a:ext>
            </a:extLst>
          </p:cNvPr>
          <p:cNvSpPr>
            <a:spLocks noGrp="1"/>
          </p:cNvSpPr>
          <p:nvPr>
            <p:ph idx="1"/>
          </p:nvPr>
        </p:nvSpPr>
        <p:spPr/>
        <p:txBody>
          <a:bodyPr>
            <a:normAutofit fontScale="70000" lnSpcReduction="20000"/>
          </a:bodyPr>
          <a:lstStyle/>
          <a:p>
            <a:r>
              <a:rPr lang="en-US" dirty="0"/>
              <a:t>In determining the reasonableness of both the RSA transactions and specifically that of Backstop Payments, the Court heavily relied on the testimony of the LATAM investment banker, PJT</a:t>
            </a:r>
          </a:p>
          <a:p>
            <a:r>
              <a:rPr lang="en-US" dirty="0"/>
              <a:t>PJT started by identifying 28 comparable transactions (based on transaction size, recency, disruptive events, but not controlling for whether the pricing derived from a contested fight over a RSA, a similar backstop agreement 363 motion or a plan or whether the fee/equity discount structure mirrored the LATAM deal), deriving a range of approved fees from same, and then comparing the same to the LATAM deal</a:t>
            </a:r>
          </a:p>
          <a:p>
            <a:r>
              <a:rPr lang="en-US" dirty="0"/>
              <a:t>PJT also cross-checked this valuation range by deriving an “implied discount value” (the total discount on new money investments) and “all in backstop fee at plan value” (the measure of the aggregate benefits to the backstop parties) metrics to measure the total cost of the Backstop Payments and related </a:t>
            </a:r>
            <a:r>
              <a:rPr lang="en-US" dirty="0" err="1"/>
              <a:t>accomodations</a:t>
            </a:r>
            <a:r>
              <a:rPr lang="en-US" dirty="0"/>
              <a:t> to LATAM</a:t>
            </a:r>
          </a:p>
          <a:p>
            <a:r>
              <a:rPr lang="en-US" dirty="0"/>
              <a:t>The objectors challenged the propriety of </a:t>
            </a:r>
            <a:r>
              <a:rPr lang="en-US" dirty="0" err="1"/>
              <a:t>comparables</a:t>
            </a:r>
            <a:r>
              <a:rPr lang="en-US" dirty="0"/>
              <a:t>, the relevance of the “implied discount value” (as it measures the costs of rights offering as opposed to the costs of back stops) and focused the Court on the “all in backstop fee at plan value metric”</a:t>
            </a:r>
          </a:p>
          <a:p>
            <a:r>
              <a:rPr lang="en-US" dirty="0"/>
              <a:t>The Debtors showed that the backstop fee pricing by using the “all in” metric, was expensive, was at the 75th percentile for comparable deals.  The Court noted that the LATAM deal was the sixth most expensive in the PJT list of comps, and therefore, was “reasonable” under Bankruptcy Code section 363(b) in the specific market circumstances.</a:t>
            </a:r>
          </a:p>
          <a:p>
            <a:endParaRPr lang="en-US" dirty="0"/>
          </a:p>
          <a:p>
            <a:endParaRPr lang="en-US" dirty="0"/>
          </a:p>
        </p:txBody>
      </p:sp>
      <p:sp>
        <p:nvSpPr>
          <p:cNvPr id="4" name="Slide Number Placeholder 3">
            <a:extLst>
              <a:ext uri="{FF2B5EF4-FFF2-40B4-BE49-F238E27FC236}">
                <a16:creationId xmlns:a16="http://schemas.microsoft.com/office/drawing/2014/main" id="{4838BEAD-D4EC-4C8B-890E-A06B1B841A33}"/>
              </a:ext>
            </a:extLst>
          </p:cNvPr>
          <p:cNvSpPr>
            <a:spLocks noGrp="1"/>
          </p:cNvSpPr>
          <p:nvPr>
            <p:ph type="sldNum" sz="quarter" idx="4"/>
          </p:nvPr>
        </p:nvSpPr>
        <p:spPr/>
        <p:txBody>
          <a:bodyPr/>
          <a:lstStyle/>
          <a:p>
            <a:fld id="{2613B80C-45E9-47B9-8C94-8497D61C2F5B}" type="slidenum">
              <a:rPr lang="en-US" smtClean="0"/>
              <a:pPr/>
              <a:t>27</a:t>
            </a:fld>
            <a:endParaRPr lang="en-US" dirty="0"/>
          </a:p>
        </p:txBody>
      </p:sp>
    </p:spTree>
    <p:extLst>
      <p:ext uri="{BB962C8B-B14F-4D97-AF65-F5344CB8AC3E}">
        <p14:creationId xmlns:p14="http://schemas.microsoft.com/office/powerpoint/2010/main" val="34374261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95537-660C-4EFC-BEAF-01465D78E289}"/>
              </a:ext>
            </a:extLst>
          </p:cNvPr>
          <p:cNvSpPr>
            <a:spLocks noGrp="1"/>
          </p:cNvSpPr>
          <p:nvPr>
            <p:ph type="title"/>
          </p:nvPr>
        </p:nvSpPr>
        <p:spPr/>
        <p:txBody>
          <a:bodyPr>
            <a:normAutofit fontScale="90000"/>
          </a:bodyPr>
          <a:lstStyle/>
          <a:p>
            <a:r>
              <a:rPr lang="en-US" dirty="0"/>
              <a:t>PLAN THEN CONFIRMED ON THE BASIS OF THE BACKSTOP APPROVAL RATIONALE</a:t>
            </a:r>
          </a:p>
        </p:txBody>
      </p:sp>
      <p:sp>
        <p:nvSpPr>
          <p:cNvPr id="3" name="Content Placeholder 2">
            <a:extLst>
              <a:ext uri="{FF2B5EF4-FFF2-40B4-BE49-F238E27FC236}">
                <a16:creationId xmlns:a16="http://schemas.microsoft.com/office/drawing/2014/main" id="{2E00016E-35EE-4939-8B47-44C9EDB479A6}"/>
              </a:ext>
            </a:extLst>
          </p:cNvPr>
          <p:cNvSpPr>
            <a:spLocks noGrp="1"/>
          </p:cNvSpPr>
          <p:nvPr>
            <p:ph idx="1"/>
          </p:nvPr>
        </p:nvSpPr>
        <p:spPr/>
        <p:txBody>
          <a:bodyPr>
            <a:normAutofit fontScale="55000" lnSpcReduction="20000"/>
          </a:bodyPr>
          <a:lstStyle/>
          <a:p>
            <a:r>
              <a:rPr lang="en-US" dirty="0"/>
              <a:t>Having reserved APR and 1123(a)(4) and 1129(a)(4) for confirmation, the Court used the record on the backstop fee approval to find that APR was satisfied and that the various backstop fees and expense reimbursements were reasonable and appropriate</a:t>
            </a:r>
          </a:p>
          <a:p>
            <a:r>
              <a:rPr lang="en-US" dirty="0"/>
              <a:t>The Bankruptcy Court confirmed the LATAM plan largely based on the record established to approve Backstop Payments at the RSA approval stage of the case and the District Court affirmed.  The Second Circuit has addressed specific pricing issues, affirming plan confirmation in turn.</a:t>
            </a:r>
          </a:p>
          <a:p>
            <a:r>
              <a:rPr lang="en-US" dirty="0"/>
              <a:t>Interestingly, the District Court found that the objector/appellants had failed to raise a critical issue before the Bankruptcy Court.  The appellants argued </a:t>
            </a:r>
            <a:r>
              <a:rPr lang="en-US" i="1" dirty="0"/>
              <a:t>de novo </a:t>
            </a:r>
            <a:r>
              <a:rPr lang="en-US" dirty="0"/>
              <a:t>to the District Court that the Commitment Creditor right to acquire a disproportionate share of Class C Notes and in particular Direct Allocation rights arose because and on account of their pre-petition Note claims; thereby, violating Bankruptcy Code section 1123(a)(4).  </a:t>
            </a:r>
          </a:p>
          <a:p>
            <a:r>
              <a:rPr lang="en-US" dirty="0"/>
              <a:t>The District Court refused to hear the issue because it was pled for the first time on appeal, but did note in dicta that it could localize the difference in the value of the Class C Note Direct Allocation to the new money contribution of the Commitment Creditors and that in all other respects all creditors in the Commitment Creditors plan class (5) were treated the same.  </a:t>
            </a:r>
          </a:p>
          <a:p>
            <a:r>
              <a:rPr lang="en-US" dirty="0"/>
              <a:t>“Class C Notes are provided to the Commitment Creditors, not on account of their claims, but on account of their new money investment.  Any Class 5 creditor may exchange all of its Class 5 claims for Class A Notes.  And the purchasing power of a class 5 claim is the same whether it is being used to purchase a Class A Note or a Class C Note. In either case discharge of the creditor’s claims entitles it to a pro rata share of approximately 12.7% of LATAM’s equity once the notes are converted.  The only difference in the cost between Class A and Class C Notes is that Class C Notes must also be purchased with new money.  The relative value of the Class C Notes over the Class A Notes is therefore unlocked in exchange for this new money commitment, not in exchange for a creditor’s claims.</a:t>
            </a:r>
          </a:p>
          <a:p>
            <a:r>
              <a:rPr lang="en-US" dirty="0"/>
              <a:t>This begs a question, of course; a record on 1123(a)(4).  How are the Commitment Creditors selected – if not on account of their leverage Class 5 voting position</a:t>
            </a:r>
            <a:r>
              <a:rPr lang="en-US"/>
              <a:t>?  </a:t>
            </a:r>
            <a:endParaRPr lang="en-US" dirty="0"/>
          </a:p>
        </p:txBody>
      </p:sp>
      <p:sp>
        <p:nvSpPr>
          <p:cNvPr id="4" name="Slide Number Placeholder 3">
            <a:extLst>
              <a:ext uri="{FF2B5EF4-FFF2-40B4-BE49-F238E27FC236}">
                <a16:creationId xmlns:a16="http://schemas.microsoft.com/office/drawing/2014/main" id="{C2DFDDB6-31E9-4BE4-AAFF-C771E4C5B2BB}"/>
              </a:ext>
            </a:extLst>
          </p:cNvPr>
          <p:cNvSpPr>
            <a:spLocks noGrp="1"/>
          </p:cNvSpPr>
          <p:nvPr>
            <p:ph type="sldNum" sz="quarter" idx="4"/>
          </p:nvPr>
        </p:nvSpPr>
        <p:spPr/>
        <p:txBody>
          <a:bodyPr/>
          <a:lstStyle/>
          <a:p>
            <a:fld id="{2613B80C-45E9-47B9-8C94-8497D61C2F5B}" type="slidenum">
              <a:rPr lang="en-US" smtClean="0"/>
              <a:pPr/>
              <a:t>28</a:t>
            </a:fld>
            <a:endParaRPr lang="en-US" dirty="0"/>
          </a:p>
        </p:txBody>
      </p:sp>
    </p:spTree>
    <p:extLst>
      <p:ext uri="{BB962C8B-B14F-4D97-AF65-F5344CB8AC3E}">
        <p14:creationId xmlns:p14="http://schemas.microsoft.com/office/powerpoint/2010/main" val="21817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9938D-33C9-4B70-A4CD-609EC9B3A0EB}"/>
              </a:ext>
            </a:extLst>
          </p:cNvPr>
          <p:cNvSpPr>
            <a:spLocks noGrp="1"/>
          </p:cNvSpPr>
          <p:nvPr>
            <p:ph type="title"/>
          </p:nvPr>
        </p:nvSpPr>
        <p:spPr/>
        <p:txBody>
          <a:bodyPr>
            <a:normAutofit fontScale="90000"/>
          </a:bodyPr>
          <a:lstStyle/>
          <a:p>
            <a:r>
              <a:rPr lang="en-US" dirty="0"/>
              <a:t>BASIC PRINCIPLES OF EQUALITY OF TREATMENT IN THE BANKRUPTCY CODE</a:t>
            </a:r>
          </a:p>
        </p:txBody>
      </p:sp>
      <p:sp>
        <p:nvSpPr>
          <p:cNvPr id="3" name="Content Placeholder 2">
            <a:extLst>
              <a:ext uri="{FF2B5EF4-FFF2-40B4-BE49-F238E27FC236}">
                <a16:creationId xmlns:a16="http://schemas.microsoft.com/office/drawing/2014/main" id="{D41CB213-6AB6-486B-B299-36742C50DC70}"/>
              </a:ext>
            </a:extLst>
          </p:cNvPr>
          <p:cNvSpPr>
            <a:spLocks noGrp="1"/>
          </p:cNvSpPr>
          <p:nvPr>
            <p:ph idx="1"/>
          </p:nvPr>
        </p:nvSpPr>
        <p:spPr/>
        <p:txBody>
          <a:bodyPr>
            <a:normAutofit fontScale="92500" lnSpcReduction="20000"/>
          </a:bodyPr>
          <a:lstStyle/>
          <a:p>
            <a:r>
              <a:rPr lang="en-US" dirty="0"/>
              <a:t>“The theory of the Bankruptcy Code is that when the big creditors sit in a room and negotiate a deal, the little creditors get the same deal.”  </a:t>
            </a:r>
            <a:r>
              <a:rPr lang="en-US" i="1" dirty="0"/>
              <a:t>In re Pacific Drilling S.A., </a:t>
            </a:r>
            <a:r>
              <a:rPr lang="en-US" dirty="0"/>
              <a:t>2018 WL 11435661 (</a:t>
            </a:r>
            <a:r>
              <a:rPr lang="en-US" dirty="0" err="1"/>
              <a:t>Bankr</a:t>
            </a:r>
            <a:r>
              <a:rPr lang="en-US" dirty="0"/>
              <a:t>. S.D.N.Y., Oct. 1, 2018)</a:t>
            </a:r>
          </a:p>
          <a:p>
            <a:r>
              <a:rPr lang="en-US" dirty="0"/>
              <a:t>“Hence it is the exclusiveness of the opportunity, with its protection against the market’s scrutiny of the purchase price by means of competing bids or even competing plan proposals, [that] renders the partners’ right a property interest extended ‘on account of’ the old equity position . . . .”  </a:t>
            </a:r>
            <a:r>
              <a:rPr lang="en-US" i="1" dirty="0"/>
              <a:t>Bank of America National Trust &amp; Savings Assoc. v. 203 North LaSalle Street Partnership</a:t>
            </a:r>
            <a:r>
              <a:rPr lang="en-US" dirty="0"/>
              <a:t>, 523 U.S. 434, 456 (1998)</a:t>
            </a:r>
          </a:p>
          <a:p>
            <a:r>
              <a:rPr lang="en-US" dirty="0"/>
              <a:t>“[W]hen you’re asked [whether] a party, a creditor or interest holder,[is] receiving certain treatment on account of their claim or interest, on the one hand, or on account of a plan transaction on the other . . . the way that’s answered is by market testing.”  </a:t>
            </a:r>
            <a:r>
              <a:rPr lang="en-US" i="1" dirty="0"/>
              <a:t>In re TPC Group Inc.</a:t>
            </a:r>
            <a:r>
              <a:rPr lang="en-US" dirty="0"/>
              <a:t>, </a:t>
            </a:r>
            <a:r>
              <a:rPr lang="en-US" dirty="0" err="1"/>
              <a:t>Bankr</a:t>
            </a:r>
            <a:r>
              <a:rPr lang="en-US" dirty="0"/>
              <a:t>. Case No. 22-10493 (CTG) (</a:t>
            </a:r>
            <a:r>
              <a:rPr lang="en-US" dirty="0" err="1"/>
              <a:t>Bankr</a:t>
            </a:r>
            <a:r>
              <a:rPr lang="en-US" dirty="0"/>
              <a:t>. D. Del., July 29, 2022)</a:t>
            </a:r>
          </a:p>
          <a:p>
            <a:endParaRPr lang="en-US" dirty="0"/>
          </a:p>
          <a:p>
            <a:endParaRPr lang="en-US" dirty="0"/>
          </a:p>
        </p:txBody>
      </p:sp>
      <p:sp>
        <p:nvSpPr>
          <p:cNvPr id="4" name="Slide Number Placeholder 3">
            <a:extLst>
              <a:ext uri="{FF2B5EF4-FFF2-40B4-BE49-F238E27FC236}">
                <a16:creationId xmlns:a16="http://schemas.microsoft.com/office/drawing/2014/main" id="{E7D519D5-04FB-43F6-8B1A-04BDE6C2BE65}"/>
              </a:ext>
            </a:extLst>
          </p:cNvPr>
          <p:cNvSpPr>
            <a:spLocks noGrp="1"/>
          </p:cNvSpPr>
          <p:nvPr>
            <p:ph type="sldNum" sz="quarter" idx="4"/>
          </p:nvPr>
        </p:nvSpPr>
        <p:spPr/>
        <p:txBody>
          <a:bodyPr/>
          <a:lstStyle/>
          <a:p>
            <a:fld id="{2613B80C-45E9-47B9-8C94-8497D61C2F5B}" type="slidenum">
              <a:rPr lang="en-US" smtClean="0"/>
              <a:pPr/>
              <a:t>3</a:t>
            </a:fld>
            <a:endParaRPr lang="en-US" dirty="0"/>
          </a:p>
        </p:txBody>
      </p:sp>
    </p:spTree>
    <p:extLst>
      <p:ext uri="{BB962C8B-B14F-4D97-AF65-F5344CB8AC3E}">
        <p14:creationId xmlns:p14="http://schemas.microsoft.com/office/powerpoint/2010/main" val="570106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DA37B-ED94-409D-98B5-8DEDBE492311}"/>
              </a:ext>
            </a:extLst>
          </p:cNvPr>
          <p:cNvSpPr>
            <a:spLocks noGrp="1"/>
          </p:cNvSpPr>
          <p:nvPr>
            <p:ph type="title"/>
          </p:nvPr>
        </p:nvSpPr>
        <p:spPr/>
        <p:txBody>
          <a:bodyPr>
            <a:normAutofit fontScale="90000"/>
          </a:bodyPr>
          <a:lstStyle/>
          <a:p>
            <a:r>
              <a:rPr lang="en-US" dirty="0"/>
              <a:t>EQUALITY AND ABSOLUTE PRIORITY UNDER THE BANKRUPTCY CODE</a:t>
            </a:r>
          </a:p>
        </p:txBody>
      </p:sp>
      <p:sp>
        <p:nvSpPr>
          <p:cNvPr id="3" name="Content Placeholder 2">
            <a:extLst>
              <a:ext uri="{FF2B5EF4-FFF2-40B4-BE49-F238E27FC236}">
                <a16:creationId xmlns:a16="http://schemas.microsoft.com/office/drawing/2014/main" id="{7E35E490-3692-468C-AF97-29DB13DCF5BD}"/>
              </a:ext>
            </a:extLst>
          </p:cNvPr>
          <p:cNvSpPr>
            <a:spLocks noGrp="1"/>
          </p:cNvSpPr>
          <p:nvPr>
            <p:ph idx="1"/>
          </p:nvPr>
        </p:nvSpPr>
        <p:spPr/>
        <p:txBody>
          <a:bodyPr>
            <a:normAutofit fontScale="70000" lnSpcReduction="20000"/>
          </a:bodyPr>
          <a:lstStyle/>
          <a:p>
            <a:r>
              <a:rPr lang="en-US" dirty="0"/>
              <a:t>Bankruptcy Code section 1122(a)(1) (“a plan may place a claim or an interest in a particular class only if such claim or interest is </a:t>
            </a:r>
            <a:r>
              <a:rPr lang="en-US" i="1" dirty="0"/>
              <a:t>substantially similar </a:t>
            </a:r>
            <a:r>
              <a:rPr lang="en-US" dirty="0"/>
              <a:t>to the other claims or interests of such class”) (emphasis added)</a:t>
            </a:r>
          </a:p>
          <a:p>
            <a:r>
              <a:rPr lang="en-US" dirty="0"/>
              <a:t>Bankruptcy Code section 1123(a)(4) (“a plan shall provide the </a:t>
            </a:r>
            <a:r>
              <a:rPr lang="en-US" i="1" dirty="0"/>
              <a:t>same</a:t>
            </a:r>
            <a:r>
              <a:rPr lang="en-US" dirty="0"/>
              <a:t> treatment for each claim or interest of a particular class, unless the holder of a particular claim or interest agrees to a less favorable treatment of such particular claim or interest) (emphasis added)</a:t>
            </a:r>
          </a:p>
          <a:p>
            <a:r>
              <a:rPr lang="en-US" dirty="0"/>
              <a:t>Bankruptcy Code section 1129(a)(4) (“[a]</a:t>
            </a:r>
            <a:r>
              <a:rPr lang="en-US" dirty="0" err="1"/>
              <a:t>ny</a:t>
            </a:r>
            <a:r>
              <a:rPr lang="en-US" dirty="0"/>
              <a:t> </a:t>
            </a:r>
            <a:r>
              <a:rPr lang="en-US" i="1" dirty="0"/>
              <a:t>payment</a:t>
            </a:r>
            <a:r>
              <a:rPr lang="en-US" dirty="0"/>
              <a:t> made or to be made by the proponent, the debtor or by a person issuing securities or acquiring property under the plan, for services or for costs and expenses in or in connection with the case, or in connection with the plan and incident to the case, has been approved by, or is subject to the approval of the court as </a:t>
            </a:r>
            <a:r>
              <a:rPr lang="en-US" i="1" dirty="0"/>
              <a:t>reasonable</a:t>
            </a:r>
            <a:r>
              <a:rPr lang="en-US" dirty="0"/>
              <a:t>”) (emphasis added)</a:t>
            </a:r>
          </a:p>
          <a:p>
            <a:r>
              <a:rPr lang="en-US" dirty="0"/>
              <a:t>Bankruptcy Code section 1129(b) (a plan can be confirmable in cramdown context only “if the plan does not </a:t>
            </a:r>
            <a:r>
              <a:rPr lang="en-US" i="1" dirty="0"/>
              <a:t>discriminate unfairly</a:t>
            </a:r>
            <a:r>
              <a:rPr lang="en-US" dirty="0"/>
              <a:t>”) (emphasis added)</a:t>
            </a:r>
          </a:p>
          <a:p>
            <a:r>
              <a:rPr lang="en-US" dirty="0"/>
              <a:t>Bankruptcy Code section 1129(b)(2)(B) (in respect of GUC cram down where GUC receive less than par, absolute priority in favor of senior GUC class requires that junior classes neither “receive” nor “retain” property “</a:t>
            </a:r>
            <a:r>
              <a:rPr lang="en-US" i="1" dirty="0"/>
              <a:t>on account of such junior claim or interest</a:t>
            </a:r>
            <a:r>
              <a:rPr lang="en-US" dirty="0"/>
              <a:t>”) (emphasis added)</a:t>
            </a:r>
          </a:p>
          <a:p>
            <a:pPr marL="0" indent="0">
              <a:buNone/>
            </a:pPr>
            <a:endParaRPr lang="en-US" dirty="0"/>
          </a:p>
        </p:txBody>
      </p:sp>
      <p:sp>
        <p:nvSpPr>
          <p:cNvPr id="4" name="Slide Number Placeholder 3">
            <a:extLst>
              <a:ext uri="{FF2B5EF4-FFF2-40B4-BE49-F238E27FC236}">
                <a16:creationId xmlns:a16="http://schemas.microsoft.com/office/drawing/2014/main" id="{DB437742-C982-4230-A87A-229CA2C4A0DD}"/>
              </a:ext>
            </a:extLst>
          </p:cNvPr>
          <p:cNvSpPr>
            <a:spLocks noGrp="1"/>
          </p:cNvSpPr>
          <p:nvPr>
            <p:ph type="sldNum" sz="quarter" idx="4"/>
          </p:nvPr>
        </p:nvSpPr>
        <p:spPr/>
        <p:txBody>
          <a:bodyPr/>
          <a:lstStyle/>
          <a:p>
            <a:fld id="{2613B80C-45E9-47B9-8C94-8497D61C2F5B}" type="slidenum">
              <a:rPr lang="en-US" smtClean="0"/>
              <a:pPr/>
              <a:t>4</a:t>
            </a:fld>
            <a:endParaRPr lang="en-US" dirty="0"/>
          </a:p>
        </p:txBody>
      </p:sp>
    </p:spTree>
    <p:extLst>
      <p:ext uri="{BB962C8B-B14F-4D97-AF65-F5344CB8AC3E}">
        <p14:creationId xmlns:p14="http://schemas.microsoft.com/office/powerpoint/2010/main" val="859386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9E374-3DFC-4B6A-9AFA-59577B94DF8B}"/>
              </a:ext>
            </a:extLst>
          </p:cNvPr>
          <p:cNvSpPr>
            <a:spLocks noGrp="1"/>
          </p:cNvSpPr>
          <p:nvPr>
            <p:ph type="title"/>
          </p:nvPr>
        </p:nvSpPr>
        <p:spPr/>
        <p:txBody>
          <a:bodyPr>
            <a:normAutofit/>
          </a:bodyPr>
          <a:lstStyle/>
          <a:p>
            <a:r>
              <a:rPr lang="en-US" dirty="0"/>
              <a:t>363’S LIMITS</a:t>
            </a:r>
          </a:p>
        </p:txBody>
      </p:sp>
      <p:sp>
        <p:nvSpPr>
          <p:cNvPr id="3" name="Content Placeholder 2">
            <a:extLst>
              <a:ext uri="{FF2B5EF4-FFF2-40B4-BE49-F238E27FC236}">
                <a16:creationId xmlns:a16="http://schemas.microsoft.com/office/drawing/2014/main" id="{175AC658-96FD-4A6B-9AB5-75ADC0CB140E}"/>
              </a:ext>
            </a:extLst>
          </p:cNvPr>
          <p:cNvSpPr>
            <a:spLocks noGrp="1"/>
          </p:cNvSpPr>
          <p:nvPr>
            <p:ph idx="1"/>
          </p:nvPr>
        </p:nvSpPr>
        <p:spPr/>
        <p:txBody>
          <a:bodyPr>
            <a:normAutofit fontScale="92500" lnSpcReduction="20000"/>
          </a:bodyPr>
          <a:lstStyle/>
          <a:p>
            <a:r>
              <a:rPr lang="en-US" dirty="0"/>
              <a:t>Chapter 3 of the Bankruptcy Code deals with “Case Administration” and thus Bankruptcy Code sections 363 and 364 are “administrative powers” designed to facilitate the formation and value maximization of the estate.  They are not, however, substitutes for chapter 11 and its requirements in connection with a debtor’s reorganization.</a:t>
            </a:r>
          </a:p>
          <a:p>
            <a:r>
              <a:rPr lang="en-US" dirty="0"/>
              <a:t>“There are many business decisions under the Bankruptcy Code that are subject to the business judgments of debtors, including decisions about asset sales.  However, there are other decisions that are ultimately to be made by creditors in connection with a proposed plan of reorganization, following full disclosure and the opportunity to submit votes.  Plans often are proposed by management but that is not necessarily the case, and implicit in the plan process is the notion that creditors have the right to make choices that may or may not align with the business judgments of a debtor’s management.”  </a:t>
            </a:r>
            <a:r>
              <a:rPr lang="en-US" i="1" dirty="0"/>
              <a:t>In re SAS AB, 644 </a:t>
            </a:r>
            <a:r>
              <a:rPr lang="en-US" dirty="0"/>
              <a:t>B.R. 267, 271-72 (</a:t>
            </a:r>
            <a:r>
              <a:rPr lang="en-US" dirty="0" err="1"/>
              <a:t>Bankr</a:t>
            </a:r>
            <a:r>
              <a:rPr lang="en-US" dirty="0"/>
              <a:t>. S.D.N.Y. 2022)</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8642FD35-A5F1-4FD6-A29F-4AF947108C71}"/>
              </a:ext>
            </a:extLst>
          </p:cNvPr>
          <p:cNvSpPr>
            <a:spLocks noGrp="1"/>
          </p:cNvSpPr>
          <p:nvPr>
            <p:ph type="sldNum" sz="quarter" idx="4"/>
          </p:nvPr>
        </p:nvSpPr>
        <p:spPr/>
        <p:txBody>
          <a:bodyPr/>
          <a:lstStyle/>
          <a:p>
            <a:fld id="{2613B80C-45E9-47B9-8C94-8497D61C2F5B}" type="slidenum">
              <a:rPr lang="en-US" smtClean="0"/>
              <a:pPr/>
              <a:t>5</a:t>
            </a:fld>
            <a:endParaRPr lang="en-US" dirty="0"/>
          </a:p>
        </p:txBody>
      </p:sp>
    </p:spTree>
    <p:extLst>
      <p:ext uri="{BB962C8B-B14F-4D97-AF65-F5344CB8AC3E}">
        <p14:creationId xmlns:p14="http://schemas.microsoft.com/office/powerpoint/2010/main" val="4275136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95EB9-DCA7-44D5-837B-2AB601FB6737}"/>
              </a:ext>
            </a:extLst>
          </p:cNvPr>
          <p:cNvSpPr>
            <a:spLocks noGrp="1"/>
          </p:cNvSpPr>
          <p:nvPr>
            <p:ph type="title"/>
          </p:nvPr>
        </p:nvSpPr>
        <p:spPr/>
        <p:txBody>
          <a:bodyPr/>
          <a:lstStyle/>
          <a:p>
            <a:r>
              <a:rPr lang="en-US" dirty="0"/>
              <a:t>EXCLUSIVE FEES AND PARTICIPATORY RIGHTS FOR HOLDERS</a:t>
            </a:r>
          </a:p>
        </p:txBody>
      </p:sp>
      <p:sp>
        <p:nvSpPr>
          <p:cNvPr id="3" name="Content Placeholder 2">
            <a:extLst>
              <a:ext uri="{FF2B5EF4-FFF2-40B4-BE49-F238E27FC236}">
                <a16:creationId xmlns:a16="http://schemas.microsoft.com/office/drawing/2014/main" id="{752A3932-32E1-4A95-B402-10C7404D7633}"/>
              </a:ext>
            </a:extLst>
          </p:cNvPr>
          <p:cNvSpPr>
            <a:spLocks noGrp="1"/>
          </p:cNvSpPr>
          <p:nvPr>
            <p:ph idx="1"/>
          </p:nvPr>
        </p:nvSpPr>
        <p:spPr/>
        <p:txBody>
          <a:bodyPr>
            <a:normAutofit fontScale="92500" lnSpcReduction="10000"/>
          </a:bodyPr>
          <a:lstStyle/>
          <a:p>
            <a:r>
              <a:rPr lang="en-US" i="1" dirty="0"/>
              <a:t>Peabody Energy – </a:t>
            </a:r>
            <a:r>
              <a:rPr lang="en-US" dirty="0"/>
              <a:t>Leverage security holders given exclusive right to purchase 22.5% of $750mm private placement</a:t>
            </a:r>
          </a:p>
          <a:p>
            <a:r>
              <a:rPr lang="en-US" i="1" dirty="0"/>
              <a:t>Grupo </a:t>
            </a:r>
            <a:r>
              <a:rPr lang="en-US" i="1" dirty="0" err="1"/>
              <a:t>Aeromexico</a:t>
            </a:r>
            <a:r>
              <a:rPr lang="en-US" i="1" dirty="0"/>
              <a:t>, SAB</a:t>
            </a:r>
            <a:r>
              <a:rPr lang="en-US" dirty="0"/>
              <a:t> – Leverage security holders given exclusive right to purchase $580mm of $720mm rights offering</a:t>
            </a:r>
          </a:p>
          <a:p>
            <a:r>
              <a:rPr lang="en-US" i="1" dirty="0"/>
              <a:t>Pacific Drilling </a:t>
            </a:r>
            <a:r>
              <a:rPr lang="en-US" dirty="0"/>
              <a:t>– Leverage security holders given exclusive right to purchase 20% of $500mm exit financing</a:t>
            </a:r>
          </a:p>
          <a:p>
            <a:r>
              <a:rPr lang="en-US" i="1" dirty="0"/>
              <a:t>SAS AB</a:t>
            </a:r>
            <a:r>
              <a:rPr lang="en-US" dirty="0"/>
              <a:t> – DIP Lenders have revocable right to convert $700mm to reorganization securities at an assumed plan value of $3.2bln (creating a discount arbitrage), plus termination fees and tag rights for 30% of new plan equity</a:t>
            </a:r>
          </a:p>
          <a:p>
            <a:r>
              <a:rPr lang="en-US" i="1" dirty="0"/>
              <a:t>TPC Group</a:t>
            </a:r>
            <a:r>
              <a:rPr lang="en-US" dirty="0"/>
              <a:t> – Leverage security holders given exclusive right to purchase 45% of exit</a:t>
            </a:r>
            <a:endParaRPr lang="en-US" i="1" dirty="0"/>
          </a:p>
        </p:txBody>
      </p:sp>
      <p:sp>
        <p:nvSpPr>
          <p:cNvPr id="4" name="Slide Number Placeholder 3">
            <a:extLst>
              <a:ext uri="{FF2B5EF4-FFF2-40B4-BE49-F238E27FC236}">
                <a16:creationId xmlns:a16="http://schemas.microsoft.com/office/drawing/2014/main" id="{7D033981-75D3-4CB8-851D-BC1BE7E98482}"/>
              </a:ext>
            </a:extLst>
          </p:cNvPr>
          <p:cNvSpPr>
            <a:spLocks noGrp="1"/>
          </p:cNvSpPr>
          <p:nvPr>
            <p:ph type="sldNum" sz="quarter" idx="4"/>
          </p:nvPr>
        </p:nvSpPr>
        <p:spPr/>
        <p:txBody>
          <a:bodyPr/>
          <a:lstStyle/>
          <a:p>
            <a:fld id="{2613B80C-45E9-47B9-8C94-8497D61C2F5B}" type="slidenum">
              <a:rPr lang="en-US" smtClean="0"/>
              <a:pPr/>
              <a:t>6</a:t>
            </a:fld>
            <a:endParaRPr lang="en-US" dirty="0"/>
          </a:p>
        </p:txBody>
      </p:sp>
    </p:spTree>
    <p:extLst>
      <p:ext uri="{BB962C8B-B14F-4D97-AF65-F5344CB8AC3E}">
        <p14:creationId xmlns:p14="http://schemas.microsoft.com/office/powerpoint/2010/main" val="2937748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F9753-4F80-4BE6-ADDA-4E71C48A74AF}"/>
              </a:ext>
            </a:extLst>
          </p:cNvPr>
          <p:cNvSpPr>
            <a:spLocks noGrp="1"/>
          </p:cNvSpPr>
          <p:nvPr>
            <p:ph type="title"/>
          </p:nvPr>
        </p:nvSpPr>
        <p:spPr/>
        <p:txBody>
          <a:bodyPr/>
          <a:lstStyle/>
          <a:p>
            <a:r>
              <a:rPr lang="en-US" dirty="0" err="1"/>
              <a:t>Lumileds</a:t>
            </a:r>
            <a:r>
              <a:rPr lang="en-US" dirty="0"/>
              <a:t>:  Opportunistic DIP Financing</a:t>
            </a:r>
          </a:p>
        </p:txBody>
      </p:sp>
      <p:sp>
        <p:nvSpPr>
          <p:cNvPr id="3" name="Content Placeholder 2">
            <a:extLst>
              <a:ext uri="{FF2B5EF4-FFF2-40B4-BE49-F238E27FC236}">
                <a16:creationId xmlns:a16="http://schemas.microsoft.com/office/drawing/2014/main" id="{67BADBB0-6D33-4321-B74A-93A587922554}"/>
              </a:ext>
            </a:extLst>
          </p:cNvPr>
          <p:cNvSpPr>
            <a:spLocks noGrp="1"/>
          </p:cNvSpPr>
          <p:nvPr>
            <p:ph idx="1"/>
          </p:nvPr>
        </p:nvSpPr>
        <p:spPr/>
        <p:txBody>
          <a:bodyPr>
            <a:normAutofit fontScale="92500" lnSpcReduction="10000"/>
          </a:bodyPr>
          <a:lstStyle/>
          <a:p>
            <a:r>
              <a:rPr lang="en-US" b="0" i="0" dirty="0">
                <a:solidFill>
                  <a:srgbClr val="000000"/>
                </a:solidFill>
                <a:effectLst/>
                <a:latin typeface="Calibri" panose="020F0502020204030204" pitchFamily="34" charset="0"/>
                <a:cs typeface="Calibri" panose="020F0502020204030204" pitchFamily="34" charset="0"/>
              </a:rPr>
              <a:t>“Keying off the [</a:t>
            </a:r>
            <a:r>
              <a:rPr lang="en-US" b="0" i="0" dirty="0" err="1">
                <a:solidFill>
                  <a:srgbClr val="000000"/>
                </a:solidFill>
                <a:effectLst/>
                <a:latin typeface="Calibri" panose="020F0502020204030204" pitchFamily="34" charset="0"/>
                <a:cs typeface="Calibri" panose="020F0502020204030204" pitchFamily="34" charset="0"/>
              </a:rPr>
              <a:t>Lumileds</a:t>
            </a:r>
            <a:r>
              <a:rPr lang="en-US" b="0" i="0" dirty="0">
                <a:solidFill>
                  <a:srgbClr val="000000"/>
                </a:solidFill>
                <a:effectLst/>
                <a:latin typeface="Calibri" panose="020F0502020204030204" pitchFamily="34" charset="0"/>
                <a:cs typeface="Calibri" panose="020F0502020204030204" pitchFamily="34" charset="0"/>
              </a:rPr>
              <a:t>] debtors’ proposed midpoint valuation of $319 million, Judge Beckerman referenced her credentials as a former investment banker, ‘which means I can do math,’ and calculated that the [participation fee] payment [to DIP Lenders] in reorganized equity would amount to ‘$184 million on account of a $275 million DIP,’ and, of that, $117 million would come ‘just</a:t>
            </a:r>
            <a:r>
              <a:rPr lang="en-US" dirty="0">
                <a:solidFill>
                  <a:srgbClr val="000000"/>
                </a:solidFill>
                <a:latin typeface="Calibri" panose="020F0502020204030204" pitchFamily="34" charset="0"/>
                <a:cs typeface="Calibri" panose="020F0502020204030204" pitchFamily="34" charset="0"/>
              </a:rPr>
              <a:t>’</a:t>
            </a:r>
            <a:r>
              <a:rPr lang="en-US" b="0" i="0" dirty="0">
                <a:solidFill>
                  <a:srgbClr val="000000"/>
                </a:solidFill>
                <a:effectLst/>
                <a:latin typeface="Calibri" panose="020F0502020204030204" pitchFamily="34" charset="0"/>
                <a:cs typeface="Calibri" panose="020F0502020204030204" pitchFamily="34" charset="0"/>
              </a:rPr>
              <a:t> from the participation fee. Judge Beckerman said that, given her past experience in both finance and legal practice, she was ‘very aware of what is market and what is unusual.’ Continuing, the judge said she did not ‘understand at all’ why the fee was so high given that the DIP was fully backstopped, noting, however, that the backstop fee itself was ‘reasonable.’”  </a:t>
            </a:r>
            <a:r>
              <a:rPr lang="en-US" b="0" i="1" dirty="0">
                <a:solidFill>
                  <a:srgbClr val="000000"/>
                </a:solidFill>
                <a:effectLst/>
                <a:latin typeface="Calibri" panose="020F0502020204030204" pitchFamily="34" charset="0"/>
                <a:cs typeface="Calibri" panose="020F0502020204030204" pitchFamily="34" charset="0"/>
              </a:rPr>
              <a:t>Reorg Research, </a:t>
            </a:r>
            <a:r>
              <a:rPr lang="en-US" b="0" dirty="0">
                <a:solidFill>
                  <a:srgbClr val="000000"/>
                </a:solidFill>
                <a:effectLst/>
                <a:latin typeface="Calibri" panose="020F0502020204030204" pitchFamily="34" charset="0"/>
                <a:cs typeface="Calibri" panose="020F0502020204030204" pitchFamily="34" charset="0"/>
              </a:rPr>
              <a:t>(Aug. 30, 2022)</a:t>
            </a:r>
            <a:endParaRPr lang="en-US" b="0" i="0" dirty="0">
              <a:solidFill>
                <a:srgbClr val="000000"/>
              </a:solidFill>
              <a:effectLst/>
              <a:latin typeface="Calibri" panose="020F0502020204030204" pitchFamily="34" charset="0"/>
              <a:cs typeface="Calibri" panose="020F0502020204030204" pitchFamily="34" charset="0"/>
            </a:endParaRPr>
          </a:p>
          <a:p>
            <a:r>
              <a:rPr lang="en-US" dirty="0">
                <a:solidFill>
                  <a:srgbClr val="000000"/>
                </a:solidFill>
                <a:latin typeface="Calibri" panose="020F0502020204030204" pitchFamily="34" charset="0"/>
                <a:cs typeface="Calibri" panose="020F0502020204030204" pitchFamily="34" charset="0"/>
              </a:rPr>
              <a:t>It should be noted that an expensive participation fee was ultimately approved in the context of that DIP contest.  And so on to </a:t>
            </a:r>
            <a:r>
              <a:rPr lang="en-US" i="1" dirty="0">
                <a:solidFill>
                  <a:srgbClr val="000000"/>
                </a:solidFill>
                <a:latin typeface="Calibri" panose="020F0502020204030204" pitchFamily="34" charset="0"/>
                <a:cs typeface="Calibri" panose="020F0502020204030204" pitchFamily="34" charset="0"/>
              </a:rPr>
              <a:t>LATAM . . . </a:t>
            </a:r>
            <a:endParaRPr lang="en-US"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08C57895-5310-4F46-BDA2-B0091B1593F5}"/>
              </a:ext>
            </a:extLst>
          </p:cNvPr>
          <p:cNvSpPr>
            <a:spLocks noGrp="1"/>
          </p:cNvSpPr>
          <p:nvPr>
            <p:ph type="sldNum" sz="quarter" idx="4"/>
          </p:nvPr>
        </p:nvSpPr>
        <p:spPr/>
        <p:txBody>
          <a:bodyPr/>
          <a:lstStyle/>
          <a:p>
            <a:fld id="{2613B80C-45E9-47B9-8C94-8497D61C2F5B}" type="slidenum">
              <a:rPr lang="en-US" smtClean="0"/>
              <a:pPr/>
              <a:t>7</a:t>
            </a:fld>
            <a:endParaRPr lang="en-US" dirty="0"/>
          </a:p>
        </p:txBody>
      </p:sp>
    </p:spTree>
    <p:extLst>
      <p:ext uri="{BB962C8B-B14F-4D97-AF65-F5344CB8AC3E}">
        <p14:creationId xmlns:p14="http://schemas.microsoft.com/office/powerpoint/2010/main" val="3154486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DDC9A-4E64-45DB-A75E-EFA57059FBC2}"/>
              </a:ext>
            </a:extLst>
          </p:cNvPr>
          <p:cNvSpPr>
            <a:spLocks noGrp="1"/>
          </p:cNvSpPr>
          <p:nvPr>
            <p:ph type="title"/>
          </p:nvPr>
        </p:nvSpPr>
        <p:spPr/>
        <p:txBody>
          <a:bodyPr/>
          <a:lstStyle/>
          <a:p>
            <a:r>
              <a:rPr lang="en-US" dirty="0"/>
              <a:t>LATAM:  BACKGROUND</a:t>
            </a:r>
          </a:p>
        </p:txBody>
      </p:sp>
      <p:sp>
        <p:nvSpPr>
          <p:cNvPr id="3" name="Content Placeholder 2">
            <a:extLst>
              <a:ext uri="{FF2B5EF4-FFF2-40B4-BE49-F238E27FC236}">
                <a16:creationId xmlns:a16="http://schemas.microsoft.com/office/drawing/2014/main" id="{7CCFA550-1109-42A1-8868-080C30E8A857}"/>
              </a:ext>
            </a:extLst>
          </p:cNvPr>
          <p:cNvSpPr>
            <a:spLocks noGrp="1"/>
          </p:cNvSpPr>
          <p:nvPr>
            <p:ph idx="1"/>
          </p:nvPr>
        </p:nvSpPr>
        <p:spPr/>
        <p:txBody>
          <a:bodyPr>
            <a:normAutofit fontScale="70000" lnSpcReduction="20000"/>
          </a:bodyPr>
          <a:lstStyle/>
          <a:p>
            <a:r>
              <a:rPr lang="en-US" dirty="0"/>
              <a:t>Headquartered in Chile and Brazil, LATAM Airlines Group was and remains one of Latin America’s leading airlines, boasting a large and very valuable global route network for passengers and cargo.  Prior to the pandemic, LATAM had a fleet of as many as 340 aircraft and generated $10bln in revenue and $1bln in operating cash flow</a:t>
            </a:r>
          </a:p>
          <a:p>
            <a:r>
              <a:rPr lang="en-US" dirty="0"/>
              <a:t>The pandemic effectively grounded the airline, forcing the depletion of its significant cash reserves, and reducing its passenger capacity by 95%.  There was a clear insolvency risk and a significant balance sheet problem that could not be solved by any out of court monetization or combination.</a:t>
            </a:r>
          </a:p>
          <a:p>
            <a:r>
              <a:rPr lang="en-US" dirty="0"/>
              <a:t>LATAM, therefore, filed chapter 11 in the United States Bankruptcy Court for the Southern District of New York in the spring and fall of 2020 </a:t>
            </a:r>
          </a:p>
          <a:p>
            <a:r>
              <a:rPr lang="en-US" b="1" i="1" dirty="0"/>
              <a:t>See In re LATAM Airlines Group S.A., </a:t>
            </a:r>
            <a:r>
              <a:rPr lang="en-US" b="1" dirty="0"/>
              <a:t>620 B.R. 722 (</a:t>
            </a:r>
            <a:r>
              <a:rPr lang="en-US" b="1" dirty="0" err="1"/>
              <a:t>Bankr</a:t>
            </a:r>
            <a:r>
              <a:rPr lang="en-US" b="1" dirty="0"/>
              <a:t>. S.D.N.Y. 2020) (Garrity, J.) (DIP approval); </a:t>
            </a:r>
            <a:r>
              <a:rPr lang="en-US" b="1" i="1" dirty="0"/>
              <a:t>In re LATAM Airlines Group S.A., </a:t>
            </a:r>
            <a:r>
              <a:rPr lang="en-US" b="1" dirty="0"/>
              <a:t>slip op., 2022 WL 790414 (</a:t>
            </a:r>
            <a:r>
              <a:rPr lang="en-US" b="1" dirty="0" err="1"/>
              <a:t>Bankr</a:t>
            </a:r>
            <a:r>
              <a:rPr lang="en-US" b="1" dirty="0"/>
              <a:t>. S.D.N.Y., Mar. 15, 2022) (backstop pricing approval post-mediation); </a:t>
            </a:r>
            <a:r>
              <a:rPr lang="en-US" b="1" i="1" dirty="0"/>
              <a:t>In re LATAM Airlines Group S.A., </a:t>
            </a:r>
            <a:r>
              <a:rPr lang="en-US" b="1" dirty="0"/>
              <a:t>slip op., 2022 WL 2206829 (</a:t>
            </a:r>
            <a:r>
              <a:rPr lang="en-US" b="1" dirty="0" err="1"/>
              <a:t>Bankr</a:t>
            </a:r>
            <a:r>
              <a:rPr lang="en-US" b="1" dirty="0"/>
              <a:t>. S.D.N.Y.,  June 18, 2022) (confirmation); </a:t>
            </a:r>
            <a:r>
              <a:rPr lang="en-US" b="1" i="1" dirty="0"/>
              <a:t>In re LATAM Airlines Group S.A., </a:t>
            </a:r>
            <a:r>
              <a:rPr lang="en-US" b="1" dirty="0"/>
              <a:t>643 B.R. 756 (S.D.N.Y. 2022) (affirm confirmation and backstop pricing); </a:t>
            </a:r>
            <a:r>
              <a:rPr lang="en-US" b="1" i="1" dirty="0"/>
              <a:t>In re LATAM Airlines Group S.A.</a:t>
            </a:r>
            <a:r>
              <a:rPr lang="en-US" b="1" dirty="0"/>
              <a:t>, 55 F.4</a:t>
            </a:r>
            <a:r>
              <a:rPr lang="en-US" b="1" baseline="30000" dirty="0"/>
              <a:t>th</a:t>
            </a:r>
            <a:r>
              <a:rPr lang="en-US" b="1" dirty="0"/>
              <a:t> 377 (2d Cir. 2022) (affirm confirmation addressing pendency interest issue).</a:t>
            </a:r>
          </a:p>
          <a:p>
            <a:pPr marL="0" indent="0">
              <a:buNone/>
            </a:pPr>
            <a:endParaRPr lang="en-US" i="1" dirty="0"/>
          </a:p>
        </p:txBody>
      </p:sp>
      <p:sp>
        <p:nvSpPr>
          <p:cNvPr id="4" name="Slide Number Placeholder 3">
            <a:extLst>
              <a:ext uri="{FF2B5EF4-FFF2-40B4-BE49-F238E27FC236}">
                <a16:creationId xmlns:a16="http://schemas.microsoft.com/office/drawing/2014/main" id="{075CB63C-6BF9-4CB7-B0D9-A7668FCC458A}"/>
              </a:ext>
            </a:extLst>
          </p:cNvPr>
          <p:cNvSpPr>
            <a:spLocks noGrp="1"/>
          </p:cNvSpPr>
          <p:nvPr>
            <p:ph type="sldNum" sz="quarter" idx="4"/>
          </p:nvPr>
        </p:nvSpPr>
        <p:spPr/>
        <p:txBody>
          <a:bodyPr/>
          <a:lstStyle/>
          <a:p>
            <a:fld id="{2613B80C-45E9-47B9-8C94-8497D61C2F5B}" type="slidenum">
              <a:rPr lang="en-US" smtClean="0"/>
              <a:pPr/>
              <a:t>8</a:t>
            </a:fld>
            <a:endParaRPr lang="en-US" dirty="0"/>
          </a:p>
        </p:txBody>
      </p:sp>
    </p:spTree>
    <p:extLst>
      <p:ext uri="{BB962C8B-B14F-4D97-AF65-F5344CB8AC3E}">
        <p14:creationId xmlns:p14="http://schemas.microsoft.com/office/powerpoint/2010/main" val="428093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835F8-6FFD-4F9D-9F0A-2AEDEC2FA03C}"/>
              </a:ext>
            </a:extLst>
          </p:cNvPr>
          <p:cNvSpPr>
            <a:spLocks noGrp="1"/>
          </p:cNvSpPr>
          <p:nvPr>
            <p:ph type="title"/>
          </p:nvPr>
        </p:nvSpPr>
        <p:spPr/>
        <p:txBody>
          <a:bodyPr/>
          <a:lstStyle/>
          <a:p>
            <a:r>
              <a:rPr lang="en-US" dirty="0"/>
              <a:t>LATAM:  PRE-PETITION CAPITAL STRUCTURE</a:t>
            </a:r>
          </a:p>
        </p:txBody>
      </p:sp>
      <p:sp>
        <p:nvSpPr>
          <p:cNvPr id="3" name="Content Placeholder 2">
            <a:extLst>
              <a:ext uri="{FF2B5EF4-FFF2-40B4-BE49-F238E27FC236}">
                <a16:creationId xmlns:a16="http://schemas.microsoft.com/office/drawing/2014/main" id="{42BA997A-BF7C-4B6D-8548-A43F051E7834}"/>
              </a:ext>
            </a:extLst>
          </p:cNvPr>
          <p:cNvSpPr>
            <a:spLocks noGrp="1"/>
          </p:cNvSpPr>
          <p:nvPr>
            <p:ph idx="1"/>
          </p:nvPr>
        </p:nvSpPr>
        <p:spPr/>
        <p:txBody>
          <a:bodyPr>
            <a:normAutofit fontScale="77500" lnSpcReduction="20000"/>
          </a:bodyPr>
          <a:lstStyle/>
          <a:p>
            <a:r>
              <a:rPr lang="en-US" dirty="0"/>
              <a:t>At least $7.5BLN in funded debt, including leverage at LATAM </a:t>
            </a:r>
            <a:r>
              <a:rPr lang="en-US" dirty="0" err="1"/>
              <a:t>holdco</a:t>
            </a:r>
            <a:r>
              <a:rPr lang="en-US" dirty="0"/>
              <a:t>, a non-debtor affiliate: (i) $600mm Revolver at LATAM </a:t>
            </a:r>
            <a:r>
              <a:rPr lang="en-US" dirty="0" err="1"/>
              <a:t>holdco</a:t>
            </a:r>
            <a:r>
              <a:rPr lang="en-US" dirty="0"/>
              <a:t> and Debtors; (ii) $416mm Local Unsecured Bank Loans at LATAM </a:t>
            </a:r>
            <a:r>
              <a:rPr lang="en-US" dirty="0" err="1"/>
              <a:t>holdco</a:t>
            </a:r>
            <a:r>
              <a:rPr lang="en-US" dirty="0"/>
              <a:t> and $215mm Local Unsecured Bank Loans at Debtors; (iii) $1.5bln of Unsecured International Bonds at LATAM </a:t>
            </a:r>
            <a:r>
              <a:rPr lang="en-US" dirty="0" err="1"/>
              <a:t>holdco</a:t>
            </a:r>
            <a:r>
              <a:rPr lang="en-US" dirty="0"/>
              <a:t> and Debtors; (iv) $491mm of Chilean Unsecured Bonds at LATAM </a:t>
            </a:r>
            <a:r>
              <a:rPr lang="en-US" dirty="0" err="1"/>
              <a:t>holdco</a:t>
            </a:r>
            <a:r>
              <a:rPr lang="en-US" dirty="0"/>
              <a:t> and Debtors; (v) $4.423bln of Fleet Financing at LATAM </a:t>
            </a:r>
            <a:r>
              <a:rPr lang="en-US" dirty="0" err="1"/>
              <a:t>holdco</a:t>
            </a:r>
            <a:r>
              <a:rPr lang="en-US" dirty="0"/>
              <a:t> and $4.168bln of Fleet Financing at Debtors; and (vi) $139mm Pre-Delivery Payments Facility at LATAM </a:t>
            </a:r>
            <a:r>
              <a:rPr lang="en-US" dirty="0" err="1"/>
              <a:t>holdco</a:t>
            </a:r>
            <a:r>
              <a:rPr lang="en-US" dirty="0"/>
              <a:t> and Debtors – LATAM Holdco total ($7.57bln) and Debtors total ($7.113bln).</a:t>
            </a:r>
          </a:p>
          <a:p>
            <a:r>
              <a:rPr lang="en-US" dirty="0"/>
              <a:t>$562MM letter of credit facility ($340MM outstanding at case commencement)</a:t>
            </a:r>
          </a:p>
          <a:p>
            <a:r>
              <a:rPr lang="en-US" dirty="0"/>
              <a:t>Public equity but control exists in the hands of larger holders; the Cueto Group (21.46% of common, including Costa Verde </a:t>
            </a:r>
            <a:r>
              <a:rPr lang="en-US" dirty="0" err="1"/>
              <a:t>Aeronautica</a:t>
            </a:r>
            <a:r>
              <a:rPr lang="en-US" dirty="0"/>
              <a:t> (11.19% of common) (“CVA”)) and Qatar Airways Investments (10% of common) (“QAI”)</a:t>
            </a:r>
          </a:p>
          <a:p>
            <a:r>
              <a:rPr lang="en-US" dirty="0"/>
              <a:t>The board was controlled by these larger holders, but prior to case commencement, the board formed a special committee to review related party transactions.  The special committee had two members; Chilean academics in the finance space</a:t>
            </a:r>
          </a:p>
          <a:p>
            <a:endParaRPr lang="en-US" dirty="0"/>
          </a:p>
          <a:p>
            <a:endParaRPr lang="en-US" dirty="0"/>
          </a:p>
        </p:txBody>
      </p:sp>
      <p:sp>
        <p:nvSpPr>
          <p:cNvPr id="4" name="Slide Number Placeholder 3">
            <a:extLst>
              <a:ext uri="{FF2B5EF4-FFF2-40B4-BE49-F238E27FC236}">
                <a16:creationId xmlns:a16="http://schemas.microsoft.com/office/drawing/2014/main" id="{82A7C590-945C-408E-8010-E1D08E733C78}"/>
              </a:ext>
            </a:extLst>
          </p:cNvPr>
          <p:cNvSpPr>
            <a:spLocks noGrp="1"/>
          </p:cNvSpPr>
          <p:nvPr>
            <p:ph type="sldNum" sz="quarter" idx="4"/>
          </p:nvPr>
        </p:nvSpPr>
        <p:spPr/>
        <p:txBody>
          <a:bodyPr/>
          <a:lstStyle/>
          <a:p>
            <a:fld id="{2613B80C-45E9-47B9-8C94-8497D61C2F5B}" type="slidenum">
              <a:rPr lang="en-US" smtClean="0"/>
              <a:pPr/>
              <a:t>9</a:t>
            </a:fld>
            <a:endParaRPr lang="en-US" dirty="0"/>
          </a:p>
        </p:txBody>
      </p:sp>
    </p:spTree>
    <p:extLst>
      <p:ext uri="{BB962C8B-B14F-4D97-AF65-F5344CB8AC3E}">
        <p14:creationId xmlns:p14="http://schemas.microsoft.com/office/powerpoint/2010/main" val="1332193876"/>
      </p:ext>
    </p:extLst>
  </p:cSld>
  <p:clrMapOvr>
    <a:masterClrMapping/>
  </p:clrMapOvr>
</p:sld>
</file>

<file path=ppt/theme/theme1.xml><?xml version="1.0" encoding="utf-8"?>
<a:theme xmlns:a="http://schemas.openxmlformats.org/drawingml/2006/main" name="Default Theme">
  <a:themeElements>
    <a:clrScheme name="Blank Rome">
      <a:dk1>
        <a:srgbClr val="000000"/>
      </a:dk1>
      <a:lt1>
        <a:srgbClr val="FFFFFF"/>
      </a:lt1>
      <a:dk2>
        <a:srgbClr val="808282"/>
      </a:dk2>
      <a:lt2>
        <a:srgbClr val="D60037"/>
      </a:lt2>
      <a:accent1>
        <a:srgbClr val="54565B"/>
      </a:accent1>
      <a:accent2>
        <a:srgbClr val="D1B888"/>
      </a:accent2>
      <a:accent3>
        <a:srgbClr val="008FBF"/>
      </a:accent3>
      <a:accent4>
        <a:srgbClr val="000000"/>
      </a:accent4>
      <a:accent5>
        <a:srgbClr val="D60037"/>
      </a:accent5>
      <a:accent6>
        <a:srgbClr val="54565B"/>
      </a:accent6>
      <a:hlink>
        <a:srgbClr val="008FBF"/>
      </a:hlink>
      <a:folHlink>
        <a:srgbClr val="54565B"/>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CE7D3D25-410F-440D-A105-98623A5747BD}" vid="{1360C2BD-FF4B-4F8E-B4C4-7A0C8847D992}"/>
    </a:ext>
  </a:extLst>
</a:theme>
</file>

<file path=customXML/item.xml>��< ? x m l   v e r s i o n = " 1 . 0 "   e n c o d i n g = " u t f - 1 6 " ? >  
 < p r o p e r t i e s   x m l n s = " h t t p : / / w w w . i m a n a g e . c o m / w o r k / x m l s c h e m a " >  
     < d o c u m e n t i d > B R M A T T E R S ! 1 3 0 2 1 2 3 2 7 . 1 < / d o c u m e n t i d >  
     < s e n d e r i d > S C H A E D L E < / s e n d e r i d >  
     < s e n d e r e m a i l > m i k e . s c h a e d l e @ b l a n k r o m e . c o m < / s e n d e r e m a i l >  
     < l a s t m o d i f i e d > 2 0 2 3 - 0 1 - 1 2 T 1 5 : 2 4 : 3 9 . 0 0 0 0 0 0 0 - 0 5 : 0 0 < / l a s t m o d i f i e d >  
     < d a t a b a s e > B R M A T T E R S < / d a t a b a s e >  
 < / p r o p e r t i e s > 
</file>

<file path=docProps/app.xml><?xml version="1.0" encoding="utf-8"?>
<Properties xmlns="http://schemas.openxmlformats.org/officeDocument/2006/extended-properties" xmlns:vt="http://schemas.openxmlformats.org/officeDocument/2006/docPropsVTypes">
  <Template>Default Theme</Template>
  <TotalTime>10684</TotalTime>
  <Words>5846</Words>
  <Application>Microsoft Office PowerPoint</Application>
  <PresentationFormat>Widescreen</PresentationFormat>
  <Paragraphs>172</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Default Theme</vt:lpstr>
      <vt:lpstr>American College of Bankruptcy  Fall Program (Third Circuit)  Temple University Beasley School of Law</vt:lpstr>
      <vt:lpstr>LATAM and Backstops and Discrimination</vt:lpstr>
      <vt:lpstr>BASIC PRINCIPLES OF EQUALITY OF TREATMENT IN THE BANKRUPTCY CODE</vt:lpstr>
      <vt:lpstr>EQUALITY AND ABSOLUTE PRIORITY UNDER THE BANKRUPTCY CODE</vt:lpstr>
      <vt:lpstr>363’S LIMITS</vt:lpstr>
      <vt:lpstr>EXCLUSIVE FEES AND PARTICIPATORY RIGHTS FOR HOLDERS</vt:lpstr>
      <vt:lpstr>Lumileds:  Opportunistic DIP Financing</vt:lpstr>
      <vt:lpstr>LATAM:  BACKGROUND</vt:lpstr>
      <vt:lpstr>LATAM:  PRE-PETITION CAPITAL STRUCTURE</vt:lpstr>
      <vt:lpstr>LATAM:  INITIAL DIP</vt:lpstr>
      <vt:lpstr>LATAM: INITIAL DIP</vt:lpstr>
      <vt:lpstr>LATAM:  DIP OBJECTIONS</vt:lpstr>
      <vt:lpstr>TRANCHE C ELECTION ELEMENTS/PROCESS</vt:lpstr>
      <vt:lpstr>ENTIRE FAIRNESS</vt:lpstr>
      <vt:lpstr>TRANCHE C LENDERS ACTED IN GOOD FAITH</vt:lpstr>
      <vt:lpstr>ABSOLUTE PRIORITY RULE IMPLICATED BUT NOT BROKEN IN LATAM DIP</vt:lpstr>
      <vt:lpstr>ABSOLUTE PRIORITY RULE IMPLICATED BUT NOT BROKEN IN LATAM DIP</vt:lpstr>
      <vt:lpstr>ABSOLUTE PRIORITY RULE IMPLICATED BUT NOT BROKEN IN LATAM DIP</vt:lpstr>
      <vt:lpstr>ABSOLUTE PRIORITY RULE IMPLICATED BUT NOT BROKEN IN LATAM DIP</vt:lpstr>
      <vt:lpstr>LATAM DIP IS A SUB ROSA PLAN</vt:lpstr>
      <vt:lpstr>THE LATAM BACKSTOP:  END GAME BEFORE THE END OF THE GAME</vt:lpstr>
      <vt:lpstr>BACKSTOP TERMS</vt:lpstr>
      <vt:lpstr>OBJECTIONS TO BACKSTOP MOTION</vt:lpstr>
      <vt:lpstr>BACKSTOP TRANSACTIONS APPROVED</vt:lpstr>
      <vt:lpstr>BACKSTOP TRANSACTIONS APPROVED</vt:lpstr>
      <vt:lpstr>BACKSTOP TRANSACTIONS APPROVED</vt:lpstr>
      <vt:lpstr>BACKSTOP TRANSACTIONS APPROVED:  VALUATION METHODOLOGY</vt:lpstr>
      <vt:lpstr>PLAN THEN CONFIRMED ON THE BASIS OF THE BACKSTOP APPROVAL RATIONALE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College of Bankruptcy  Fall Program (Third Circuit)  Temple University Beasley School of Law</dc:title>
  <dc:creator>Reusi, Loida</dc:creator>
  <cp:lastModifiedBy>Schaedle, Mike</cp:lastModifiedBy>
  <cp:revision>17</cp:revision>
  <cp:lastPrinted>2023-01-12T16:42:12Z</cp:lastPrinted>
  <dcterms:created xsi:type="dcterms:W3CDTF">2022-10-19T18:23:39Z</dcterms:created>
  <dcterms:modified xsi:type="dcterms:W3CDTF">2023-01-12T20:24:39Z</dcterms:modified>
</cp:coreProperties>
</file>