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72" r:id="rId12"/>
    <p:sldId id="266" r:id="rId13"/>
    <p:sldId id="267" r:id="rId14"/>
    <p:sldId id="268" r:id="rId15"/>
    <p:sldId id="270" r:id="rId16"/>
    <p:sldId id="271" r:id="rId17"/>
    <p:sldId id="278"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delicato, Roxanne" initials="IR" lastIdx="1" clrIdx="0">
    <p:extLst>
      <p:ext uri="{19B8F6BF-5375-455C-9EA6-DF929625EA0E}">
        <p15:presenceInfo xmlns:p15="http://schemas.microsoft.com/office/powerpoint/2012/main" userId="Indelicato, Roxann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5" d="100"/>
          <a:sy n="45" d="100"/>
        </p:scale>
        <p:origin x="24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C34E8A-11FC-4BE0-A5C9-E129222D9C48}" type="datetimeFigureOut">
              <a:rPr lang="en-US" smtClean="0"/>
              <a:t>1/10/2023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EBABE3-C63F-4848-8494-3F1A82D1357D}" type="slidenum">
              <a:rPr lang="en-US" smtClean="0"/>
              <a:t>‹#›</a:t>
            </a:fld>
            <a:endParaRPr lang="en-US" dirty="0"/>
          </a:p>
        </p:txBody>
      </p:sp>
    </p:spTree>
    <p:extLst>
      <p:ext uri="{BB962C8B-B14F-4D97-AF65-F5344CB8AC3E}">
        <p14:creationId xmlns:p14="http://schemas.microsoft.com/office/powerpoint/2010/main" val="2241917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C34E8A-11FC-4BE0-A5C9-E129222D9C48}" type="datetimeFigureOut">
              <a:rPr lang="en-US" smtClean="0"/>
              <a:t>1/10/2023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EBABE3-C63F-4848-8494-3F1A82D1357D}" type="slidenum">
              <a:rPr lang="en-US" smtClean="0"/>
              <a:t>‹#›</a:t>
            </a:fld>
            <a:endParaRPr lang="en-US" dirty="0"/>
          </a:p>
        </p:txBody>
      </p:sp>
    </p:spTree>
    <p:extLst>
      <p:ext uri="{BB962C8B-B14F-4D97-AF65-F5344CB8AC3E}">
        <p14:creationId xmlns:p14="http://schemas.microsoft.com/office/powerpoint/2010/main" val="1317489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C34E8A-11FC-4BE0-A5C9-E129222D9C48}" type="datetimeFigureOut">
              <a:rPr lang="en-US" smtClean="0"/>
              <a:t>1/10/2023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EBABE3-C63F-4848-8494-3F1A82D1357D}" type="slidenum">
              <a:rPr lang="en-US" smtClean="0"/>
              <a:t>‹#›</a:t>
            </a:fld>
            <a:endParaRPr lang="en-US" dirty="0"/>
          </a:p>
        </p:txBody>
      </p:sp>
    </p:spTree>
    <p:extLst>
      <p:ext uri="{BB962C8B-B14F-4D97-AF65-F5344CB8AC3E}">
        <p14:creationId xmlns:p14="http://schemas.microsoft.com/office/powerpoint/2010/main" val="118805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C34E8A-11FC-4BE0-A5C9-E129222D9C48}" type="datetimeFigureOut">
              <a:rPr lang="en-US" smtClean="0"/>
              <a:t>1/10/2023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EBABE3-C63F-4848-8494-3F1A82D1357D}" type="slidenum">
              <a:rPr lang="en-US" smtClean="0"/>
              <a:t>‹#›</a:t>
            </a:fld>
            <a:endParaRPr lang="en-US" dirty="0"/>
          </a:p>
        </p:txBody>
      </p:sp>
    </p:spTree>
    <p:extLst>
      <p:ext uri="{BB962C8B-B14F-4D97-AF65-F5344CB8AC3E}">
        <p14:creationId xmlns:p14="http://schemas.microsoft.com/office/powerpoint/2010/main" val="2481092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3C34E8A-11FC-4BE0-A5C9-E129222D9C48}" type="datetimeFigureOut">
              <a:rPr lang="en-US" smtClean="0"/>
              <a:t>1/10/2023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EBABE3-C63F-4848-8494-3F1A82D1357D}" type="slidenum">
              <a:rPr lang="en-US" smtClean="0"/>
              <a:t>‹#›</a:t>
            </a:fld>
            <a:endParaRPr lang="en-US" dirty="0"/>
          </a:p>
        </p:txBody>
      </p:sp>
    </p:spTree>
    <p:extLst>
      <p:ext uri="{BB962C8B-B14F-4D97-AF65-F5344CB8AC3E}">
        <p14:creationId xmlns:p14="http://schemas.microsoft.com/office/powerpoint/2010/main" val="4128359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C34E8A-11FC-4BE0-A5C9-E129222D9C48}" type="datetimeFigureOut">
              <a:rPr lang="en-US" smtClean="0"/>
              <a:t>1/10/2023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EBABE3-C63F-4848-8494-3F1A82D1357D}" type="slidenum">
              <a:rPr lang="en-US" smtClean="0"/>
              <a:t>‹#›</a:t>
            </a:fld>
            <a:endParaRPr lang="en-US" dirty="0"/>
          </a:p>
        </p:txBody>
      </p:sp>
    </p:spTree>
    <p:extLst>
      <p:ext uri="{BB962C8B-B14F-4D97-AF65-F5344CB8AC3E}">
        <p14:creationId xmlns:p14="http://schemas.microsoft.com/office/powerpoint/2010/main" val="3640849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C34E8A-11FC-4BE0-A5C9-E129222D9C48}" type="datetimeFigureOut">
              <a:rPr lang="en-US" smtClean="0"/>
              <a:t>1/10/2023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1EBABE3-C63F-4848-8494-3F1A82D1357D}" type="slidenum">
              <a:rPr lang="en-US" smtClean="0"/>
              <a:t>‹#›</a:t>
            </a:fld>
            <a:endParaRPr lang="en-US" dirty="0"/>
          </a:p>
        </p:txBody>
      </p:sp>
    </p:spTree>
    <p:extLst>
      <p:ext uri="{BB962C8B-B14F-4D97-AF65-F5344CB8AC3E}">
        <p14:creationId xmlns:p14="http://schemas.microsoft.com/office/powerpoint/2010/main" val="2224404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C34E8A-11FC-4BE0-A5C9-E129222D9C48}" type="datetimeFigureOut">
              <a:rPr lang="en-US" smtClean="0"/>
              <a:t>1/10/2023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1EBABE3-C63F-4848-8494-3F1A82D1357D}" type="slidenum">
              <a:rPr lang="en-US" smtClean="0"/>
              <a:t>‹#›</a:t>
            </a:fld>
            <a:endParaRPr lang="en-US" dirty="0"/>
          </a:p>
        </p:txBody>
      </p:sp>
    </p:spTree>
    <p:extLst>
      <p:ext uri="{BB962C8B-B14F-4D97-AF65-F5344CB8AC3E}">
        <p14:creationId xmlns:p14="http://schemas.microsoft.com/office/powerpoint/2010/main" val="378242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C34E8A-11FC-4BE0-A5C9-E129222D9C48}" type="datetimeFigureOut">
              <a:rPr lang="en-US" smtClean="0"/>
              <a:t>1/10/2023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1EBABE3-C63F-4848-8494-3F1A82D1357D}" type="slidenum">
              <a:rPr lang="en-US" smtClean="0"/>
              <a:t>‹#›</a:t>
            </a:fld>
            <a:endParaRPr lang="en-US" dirty="0"/>
          </a:p>
        </p:txBody>
      </p:sp>
    </p:spTree>
    <p:extLst>
      <p:ext uri="{BB962C8B-B14F-4D97-AF65-F5344CB8AC3E}">
        <p14:creationId xmlns:p14="http://schemas.microsoft.com/office/powerpoint/2010/main" val="2099096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C34E8A-11FC-4BE0-A5C9-E129222D9C48}" type="datetimeFigureOut">
              <a:rPr lang="en-US" smtClean="0"/>
              <a:t>1/10/2023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EBABE3-C63F-4848-8494-3F1A82D1357D}" type="slidenum">
              <a:rPr lang="en-US" smtClean="0"/>
              <a:t>‹#›</a:t>
            </a:fld>
            <a:endParaRPr lang="en-US" dirty="0"/>
          </a:p>
        </p:txBody>
      </p:sp>
    </p:spTree>
    <p:extLst>
      <p:ext uri="{BB962C8B-B14F-4D97-AF65-F5344CB8AC3E}">
        <p14:creationId xmlns:p14="http://schemas.microsoft.com/office/powerpoint/2010/main" val="798562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C34E8A-11FC-4BE0-A5C9-E129222D9C48}" type="datetimeFigureOut">
              <a:rPr lang="en-US" smtClean="0"/>
              <a:t>1/10/2023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EBABE3-C63F-4848-8494-3F1A82D1357D}" type="slidenum">
              <a:rPr lang="en-US" smtClean="0"/>
              <a:t>‹#›</a:t>
            </a:fld>
            <a:endParaRPr lang="en-US" dirty="0"/>
          </a:p>
        </p:txBody>
      </p:sp>
    </p:spTree>
    <p:extLst>
      <p:ext uri="{BB962C8B-B14F-4D97-AF65-F5344CB8AC3E}">
        <p14:creationId xmlns:p14="http://schemas.microsoft.com/office/powerpoint/2010/main" val="1532537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C34E8A-11FC-4BE0-A5C9-E129222D9C48}" type="datetimeFigureOut">
              <a:rPr lang="en-US" smtClean="0"/>
              <a:t>1/10/2023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EBABE3-C63F-4848-8494-3F1A82D1357D}" type="slidenum">
              <a:rPr lang="en-US" smtClean="0"/>
              <a:t>‹#›</a:t>
            </a:fld>
            <a:endParaRPr lang="en-US" dirty="0"/>
          </a:p>
        </p:txBody>
      </p:sp>
    </p:spTree>
    <p:extLst>
      <p:ext uri="{BB962C8B-B14F-4D97-AF65-F5344CB8AC3E}">
        <p14:creationId xmlns:p14="http://schemas.microsoft.com/office/powerpoint/2010/main" val="4160575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3176" y="1104946"/>
            <a:ext cx="11399520" cy="2387600"/>
          </a:xfrm>
        </p:spPr>
        <p:txBody>
          <a:bodyPr>
            <a:normAutofit fontScale="90000"/>
          </a:bodyPr>
          <a:lstStyle/>
          <a:p>
            <a:r>
              <a:rPr lang="en-US" i="1" dirty="0" smtClean="0"/>
              <a:t>Audax Credit Opportunities Offshore Ltd. </a:t>
            </a:r>
            <a:br>
              <a:rPr lang="en-US" i="1" dirty="0" smtClean="0"/>
            </a:br>
            <a:r>
              <a:rPr lang="en-US" i="1" dirty="0" smtClean="0"/>
              <a:t>v. </a:t>
            </a:r>
            <a:br>
              <a:rPr lang="en-US" i="1" dirty="0" smtClean="0"/>
            </a:br>
            <a:r>
              <a:rPr lang="en-US" i="1" dirty="0" smtClean="0"/>
              <a:t>TMK Hawk Parent, Corp.</a:t>
            </a:r>
            <a:endParaRPr lang="en-US" i="1" dirty="0"/>
          </a:p>
        </p:txBody>
      </p:sp>
      <p:sp>
        <p:nvSpPr>
          <p:cNvPr id="3" name="Subtitle 2"/>
          <p:cNvSpPr>
            <a:spLocks noGrp="1"/>
          </p:cNvSpPr>
          <p:nvPr>
            <p:ph type="subTitle" idx="1"/>
          </p:nvPr>
        </p:nvSpPr>
        <p:spPr>
          <a:xfrm>
            <a:off x="940525" y="3610746"/>
            <a:ext cx="10284823" cy="1655762"/>
          </a:xfrm>
        </p:spPr>
        <p:txBody>
          <a:bodyPr>
            <a:normAutofit/>
          </a:bodyPr>
          <a:lstStyle/>
          <a:p>
            <a:r>
              <a:rPr lang="en-US" sz="2200" dirty="0" smtClean="0"/>
              <a:t>72 Misc. 3d 1218(A), 150 N.Y.S. 3d 894, 2021 WL 3671541 (N.Y. Sup. Ct. August 16, 2021)</a:t>
            </a:r>
            <a:endParaRPr lang="en-US" sz="2200" dirty="0"/>
          </a:p>
        </p:txBody>
      </p:sp>
    </p:spTree>
    <p:extLst>
      <p:ext uri="{BB962C8B-B14F-4D97-AF65-F5344CB8AC3E}">
        <p14:creationId xmlns:p14="http://schemas.microsoft.com/office/powerpoint/2010/main" val="2386645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303" y="1755956"/>
            <a:ext cx="11327674" cy="1325563"/>
          </a:xfrm>
        </p:spPr>
        <p:txBody>
          <a:bodyPr>
            <a:noAutofit/>
          </a:bodyPr>
          <a:lstStyle/>
          <a:p>
            <a:pPr algn="ctr"/>
            <a:r>
              <a:rPr lang="en-US" sz="5400" i="1" dirty="0" smtClean="0"/>
              <a:t>BAYSIDE CAPITAL INC. AND CERBERUS CAPITAL MANAGEMENT, L.P. </a:t>
            </a:r>
            <a:br>
              <a:rPr lang="en-US" sz="5400" i="1" dirty="0" smtClean="0"/>
            </a:br>
            <a:r>
              <a:rPr lang="en-US" sz="5400" i="1" dirty="0" smtClean="0"/>
              <a:t>v. </a:t>
            </a:r>
            <a:br>
              <a:rPr lang="en-US" sz="5400" i="1" dirty="0" smtClean="0"/>
            </a:br>
            <a:r>
              <a:rPr lang="en-US" sz="5400" i="1" dirty="0" smtClean="0"/>
              <a:t>TPC GROUP, INC. </a:t>
            </a:r>
            <a:br>
              <a:rPr lang="en-US" sz="5400" i="1" dirty="0" smtClean="0"/>
            </a:br>
            <a:r>
              <a:rPr lang="en-US" sz="5400" i="1" dirty="0" smtClean="0"/>
              <a:t>(In re TPC GROUP, INC.)</a:t>
            </a:r>
            <a:endParaRPr lang="en-US" sz="5400" i="1" dirty="0"/>
          </a:p>
        </p:txBody>
      </p:sp>
      <p:sp>
        <p:nvSpPr>
          <p:cNvPr id="3" name="Content Placeholder 2"/>
          <p:cNvSpPr>
            <a:spLocks noGrp="1"/>
          </p:cNvSpPr>
          <p:nvPr>
            <p:ph idx="1"/>
          </p:nvPr>
        </p:nvSpPr>
        <p:spPr>
          <a:xfrm>
            <a:off x="815340" y="4490447"/>
            <a:ext cx="10515600" cy="4351338"/>
          </a:xfrm>
        </p:spPr>
        <p:txBody>
          <a:bodyPr>
            <a:normAutofit/>
          </a:bodyPr>
          <a:lstStyle/>
          <a:p>
            <a:pPr marL="0" indent="0" algn="ctr">
              <a:buNone/>
            </a:pPr>
            <a:r>
              <a:rPr lang="en-US" sz="2400" dirty="0" smtClean="0"/>
              <a:t>No. 22-10493 (CTG), </a:t>
            </a:r>
            <a:r>
              <a:rPr lang="da-DK" sz="2400" dirty="0"/>
              <a:t>2022 WL </a:t>
            </a:r>
            <a:r>
              <a:rPr lang="da-DK" sz="2400" dirty="0" smtClean="0"/>
              <a:t>2498751 </a:t>
            </a:r>
            <a:r>
              <a:rPr lang="da-DK" sz="2400" dirty="0"/>
              <a:t>(Bankr. D. Del. July 6, 2022)</a:t>
            </a:r>
            <a:endParaRPr lang="en-US" sz="2400" dirty="0"/>
          </a:p>
        </p:txBody>
      </p:sp>
    </p:spTree>
    <p:extLst>
      <p:ext uri="{BB962C8B-B14F-4D97-AF65-F5344CB8AC3E}">
        <p14:creationId xmlns:p14="http://schemas.microsoft.com/office/powerpoint/2010/main" val="595444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pPr algn="just"/>
            <a:r>
              <a:rPr lang="en-US" sz="2600" dirty="0" smtClean="0"/>
              <a:t>In this case, the court described the transaction at issue as “somewhat less aggressive than the paradigmatic ‘uptier’ transaction,” </a:t>
            </a:r>
            <a:r>
              <a:rPr lang="en-US" sz="2600" i="1" dirty="0" smtClean="0"/>
              <a:t>see</a:t>
            </a:r>
            <a:r>
              <a:rPr lang="en-US" sz="2600" dirty="0" smtClean="0"/>
              <a:t> </a:t>
            </a:r>
            <a:r>
              <a:rPr lang="da-DK" dirty="0"/>
              <a:t>2022 WL 2498751 </a:t>
            </a:r>
            <a:r>
              <a:rPr lang="en-US" sz="2600" dirty="0" smtClean="0"/>
              <a:t>at *1;</a:t>
            </a:r>
          </a:p>
          <a:p>
            <a:pPr algn="just"/>
            <a:r>
              <a:rPr lang="en-US" sz="2600" dirty="0"/>
              <a:t>I</a:t>
            </a:r>
            <a:r>
              <a:rPr lang="en-US" sz="2600" dirty="0" smtClean="0"/>
              <a:t>n 2019, the </a:t>
            </a:r>
            <a:r>
              <a:rPr lang="en-US" sz="2600" i="1" dirty="0" smtClean="0"/>
              <a:t>TPC Group</a:t>
            </a:r>
            <a:r>
              <a:rPr lang="en-US" sz="2600" dirty="0" smtClean="0"/>
              <a:t> debtors issued $930 million in senior notes, bearing interest at 10.5%; these notes were secured by a first lien on substantially all of the debtors’ assets (save for certain assets such as inventory and A/R, which secured an asset based lending facility);</a:t>
            </a:r>
          </a:p>
          <a:p>
            <a:pPr algn="just"/>
            <a:r>
              <a:rPr lang="en-US" sz="2600" dirty="0" smtClean="0"/>
              <a:t>In 2021, the debtors needed additional liquidity and, as such, issued $153 million in new notes, bearing interest at 10.875% and then another $51.5 million of notes in 2022 (also bearing interest at 10.875%);</a:t>
            </a:r>
          </a:p>
          <a:p>
            <a:pPr algn="just"/>
            <a:r>
              <a:rPr lang="en-US" sz="2600" dirty="0" smtClean="0"/>
              <a:t>The parties intended that the 10.875% notes would be secured by the same collateral as the 10.5% notes but that the 10.5% notes would be subordinate to the newer notes.</a:t>
            </a:r>
            <a:endParaRPr lang="en-US" sz="2600" dirty="0"/>
          </a:p>
        </p:txBody>
      </p:sp>
    </p:spTree>
    <p:extLst>
      <p:ext uri="{BB962C8B-B14F-4D97-AF65-F5344CB8AC3E}">
        <p14:creationId xmlns:p14="http://schemas.microsoft.com/office/powerpoint/2010/main" val="1023961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just"/>
            <a:r>
              <a:rPr lang="en-US" sz="2600" dirty="0" smtClean="0"/>
              <a:t>In order to accomplish this, the parties needed to amend the 2019 indenture.  However, unlike the Serta case, the majority of the holders of he 10.875% notes also held a majority of the 10.5% notes and, as such, they had the right to amend the 2019 indenture “in any way that did not violate a holders ‘sacred rights’ set out in </a:t>
            </a:r>
            <a:r>
              <a:rPr lang="en-US" sz="2600" dirty="0" smtClean="0">
                <a:cs typeface="Arial" panose="020B0604020202020204" pitchFamily="34" charset="0"/>
              </a:rPr>
              <a:t>§ 9.02(d) of the [2019] indenture;” </a:t>
            </a:r>
            <a:r>
              <a:rPr lang="da-DK" sz="2400" dirty="0"/>
              <a:t>2022 WL 2498751 </a:t>
            </a:r>
            <a:r>
              <a:rPr lang="en-US" sz="2400" dirty="0"/>
              <a:t>at </a:t>
            </a:r>
            <a:r>
              <a:rPr lang="en-US" sz="2400" dirty="0" smtClean="0"/>
              <a:t>*5</a:t>
            </a:r>
            <a:r>
              <a:rPr lang="en-US" sz="2600" dirty="0" smtClean="0">
                <a:cs typeface="Arial" panose="020B0604020202020204" pitchFamily="34" charset="0"/>
              </a:rPr>
              <a:t>;</a:t>
            </a:r>
          </a:p>
          <a:p>
            <a:pPr algn="just"/>
            <a:r>
              <a:rPr lang="en-US" sz="2600" dirty="0" smtClean="0">
                <a:cs typeface="Arial" panose="020B0604020202020204" pitchFamily="34" charset="0"/>
              </a:rPr>
              <a:t>Eventually, TPC and various of its affiliates filed for bankruptcy; </a:t>
            </a:r>
          </a:p>
          <a:p>
            <a:pPr algn="just"/>
            <a:r>
              <a:rPr lang="en-US" sz="2600" dirty="0" smtClean="0">
                <a:cs typeface="Arial" panose="020B0604020202020204" pitchFamily="34" charset="0"/>
              </a:rPr>
              <a:t>In the bankruptcy case, Debtors wanted to enter into a new DIP facility pursuant to which the debtors would get $85 million in new financing but the $238 million due and owing under the 10.875% notes would be rolled up into the DIP;</a:t>
            </a:r>
          </a:p>
          <a:p>
            <a:endParaRPr lang="en-US" dirty="0"/>
          </a:p>
        </p:txBody>
      </p:sp>
    </p:spTree>
    <p:extLst>
      <p:ext uri="{BB962C8B-B14F-4D97-AF65-F5344CB8AC3E}">
        <p14:creationId xmlns:p14="http://schemas.microsoft.com/office/powerpoint/2010/main" val="744660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just"/>
            <a:r>
              <a:rPr lang="en-US" dirty="0" smtClean="0"/>
              <a:t>Bayside Capital Inc. and Cerberus Capital Management, L.P., who collectively held approx. 10% of the 10.5% notes, challenged the DIP loan by filing an adversary proceeding seeking a declaratory judgment that the 10.875% notes were junior to the 10.5% notes;</a:t>
            </a:r>
          </a:p>
          <a:p>
            <a:pPr algn="just"/>
            <a:r>
              <a:rPr lang="en-US" dirty="0" smtClean="0"/>
              <a:t>After reviewing the terms and conditions of the 2019 indenture, the </a:t>
            </a:r>
            <a:r>
              <a:rPr lang="en-US" i="1" dirty="0" smtClean="0"/>
              <a:t>TPC </a:t>
            </a:r>
            <a:r>
              <a:rPr lang="en-US" dirty="0" smtClean="0"/>
              <a:t>court found that the 2019 indenture permitted a subordination simply by a majority vote and that “there is nothing in the law that requires holders of syndicated debt to behave as Musketeers.” </a:t>
            </a:r>
            <a:r>
              <a:rPr lang="en-US" i="1" dirty="0" smtClean="0"/>
              <a:t>Id.</a:t>
            </a:r>
            <a:r>
              <a:rPr lang="en-US" dirty="0" smtClean="0"/>
              <a:t> at 28.</a:t>
            </a:r>
          </a:p>
        </p:txBody>
      </p:sp>
    </p:spTree>
    <p:extLst>
      <p:ext uri="{BB962C8B-B14F-4D97-AF65-F5344CB8AC3E}">
        <p14:creationId xmlns:p14="http://schemas.microsoft.com/office/powerpoint/2010/main" val="3226581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t>DROP-DOWN RESTRUCTURING TRANSACTIONS</a:t>
            </a:r>
            <a:endParaRPr lang="en-US" sz="4000" b="1" dirty="0"/>
          </a:p>
        </p:txBody>
      </p:sp>
      <p:sp>
        <p:nvSpPr>
          <p:cNvPr id="3" name="Content Placeholder 2"/>
          <p:cNvSpPr>
            <a:spLocks noGrp="1"/>
          </p:cNvSpPr>
          <p:nvPr>
            <p:ph idx="1"/>
          </p:nvPr>
        </p:nvSpPr>
        <p:spPr/>
        <p:txBody>
          <a:bodyPr>
            <a:normAutofit fontScale="92500" lnSpcReduction="10000"/>
          </a:bodyPr>
          <a:lstStyle/>
          <a:p>
            <a:pPr algn="just"/>
            <a:r>
              <a:rPr lang="en-US" dirty="0" smtClean="0"/>
              <a:t>Under this approach, a borrower transfers collateral out of the reach of existing lenders and places such collateral in a wholly-owned subsidiary;</a:t>
            </a:r>
          </a:p>
          <a:p>
            <a:pPr algn="just"/>
            <a:r>
              <a:rPr lang="en-US" dirty="0" smtClean="0"/>
              <a:t>The subsidiary would then use this collateral to obtain new financing from some but not all of senior lenders;</a:t>
            </a:r>
          </a:p>
          <a:p>
            <a:pPr algn="just"/>
            <a:r>
              <a:rPr lang="en-US" dirty="0" smtClean="0"/>
              <a:t>Exemplified by J. Crew in 2016;</a:t>
            </a:r>
          </a:p>
          <a:p>
            <a:pPr algn="just"/>
            <a:r>
              <a:rPr lang="en-US" dirty="0" smtClean="0"/>
              <a:t>Senior lenders complained that they were “J. Crewed” </a:t>
            </a:r>
            <a:r>
              <a:rPr lang="en-US" dirty="0"/>
              <a:t>a</a:t>
            </a:r>
            <a:r>
              <a:rPr lang="en-US" dirty="0" smtClean="0"/>
              <a:t>nd challenged the transaction;</a:t>
            </a:r>
          </a:p>
          <a:p>
            <a:pPr algn="just"/>
            <a:r>
              <a:rPr lang="en-US" dirty="0" smtClean="0"/>
              <a:t>Following the lawsuit, J. Crew sweetened the deal and eventually 88% of the lenders consented to the transaction;</a:t>
            </a:r>
          </a:p>
          <a:p>
            <a:pPr algn="just"/>
            <a:r>
              <a:rPr lang="en-US" dirty="0" smtClean="0"/>
              <a:t>As such, lawsuit basically ran out of steam due to overwhelming creditor support.</a:t>
            </a:r>
            <a:endParaRPr lang="en-US" dirty="0"/>
          </a:p>
        </p:txBody>
      </p:sp>
    </p:spTree>
    <p:extLst>
      <p:ext uri="{BB962C8B-B14F-4D97-AF65-F5344CB8AC3E}">
        <p14:creationId xmlns:p14="http://schemas.microsoft.com/office/powerpoint/2010/main" val="37168706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t>REVLON</a:t>
            </a:r>
            <a:endParaRPr lang="en-US" sz="6000" dirty="0"/>
          </a:p>
        </p:txBody>
      </p:sp>
      <p:sp>
        <p:nvSpPr>
          <p:cNvPr id="3" name="Content Placeholder 2"/>
          <p:cNvSpPr>
            <a:spLocks noGrp="1"/>
          </p:cNvSpPr>
          <p:nvPr>
            <p:ph idx="1"/>
          </p:nvPr>
        </p:nvSpPr>
        <p:spPr/>
        <p:txBody>
          <a:bodyPr>
            <a:normAutofit fontScale="92500" lnSpcReduction="20000"/>
          </a:bodyPr>
          <a:lstStyle/>
          <a:p>
            <a:pPr algn="just"/>
            <a:r>
              <a:rPr lang="en-US" dirty="0" smtClean="0"/>
              <a:t>In 2019, Revlon tried to do a similar “J. Crew” transaction by transferring its intellectual property to a new subsidiary;</a:t>
            </a:r>
          </a:p>
          <a:p>
            <a:pPr algn="just"/>
            <a:r>
              <a:rPr lang="en-US" dirty="0" smtClean="0"/>
              <a:t>Subsidiary then leased back the IP to Revlon operating entities and also used the assets to obtain $200 million of new financing;</a:t>
            </a:r>
          </a:p>
          <a:p>
            <a:pPr algn="just"/>
            <a:r>
              <a:rPr lang="en-US" dirty="0" smtClean="0"/>
              <a:t>Following this, Revlon again tried to use the transferred IP to obtain an additional $900 million in new financing (using $200 million to pay off prior $200 million loan);</a:t>
            </a:r>
          </a:p>
          <a:p>
            <a:pPr algn="just"/>
            <a:r>
              <a:rPr lang="en-US" dirty="0" smtClean="0"/>
              <a:t>The new facility would also roll up $950 million of debt under the initial credit agreement with the participating lenders obtaining 2</a:t>
            </a:r>
            <a:r>
              <a:rPr lang="en-US" baseline="30000" dirty="0" smtClean="0"/>
              <a:t>nd</a:t>
            </a:r>
            <a:r>
              <a:rPr lang="en-US" dirty="0" smtClean="0"/>
              <a:t> and 3</a:t>
            </a:r>
            <a:r>
              <a:rPr lang="en-US" baseline="30000" dirty="0" smtClean="0"/>
              <a:t>rd</a:t>
            </a:r>
            <a:r>
              <a:rPr lang="en-US" dirty="0" smtClean="0"/>
              <a:t> liens on the IP;</a:t>
            </a:r>
          </a:p>
          <a:p>
            <a:pPr algn="just"/>
            <a:r>
              <a:rPr lang="en-US" dirty="0" smtClean="0"/>
              <a:t>Under the credit agreement, these “transactions” required the consent by a majority of the lenders;</a:t>
            </a:r>
            <a:endParaRPr lang="en-US" dirty="0"/>
          </a:p>
        </p:txBody>
      </p:sp>
    </p:spTree>
    <p:extLst>
      <p:ext uri="{BB962C8B-B14F-4D97-AF65-F5344CB8AC3E}">
        <p14:creationId xmlns:p14="http://schemas.microsoft.com/office/powerpoint/2010/main" val="26908097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62500" lnSpcReduction="20000"/>
          </a:bodyPr>
          <a:lstStyle/>
          <a:p>
            <a:pPr algn="just"/>
            <a:r>
              <a:rPr lang="en-US" dirty="0" smtClean="0"/>
              <a:t>In order to prevent this, a group of more than 50% of the senior lenders banded together to challenge Revlon’s plans;</a:t>
            </a:r>
          </a:p>
          <a:p>
            <a:pPr algn="just"/>
            <a:r>
              <a:rPr lang="en-US" dirty="0" smtClean="0"/>
              <a:t>To counter this, Revlon issued new unfounded revolver commitments essentially to dilute the “majority” group challenging the transactions;</a:t>
            </a:r>
          </a:p>
          <a:p>
            <a:pPr algn="just"/>
            <a:r>
              <a:rPr lang="en-US" dirty="0" smtClean="0"/>
              <a:t>Revlon’ strategy worked and as a result of the new debt issuances the amendments passed (by less than half a percent);</a:t>
            </a:r>
          </a:p>
          <a:p>
            <a:pPr algn="just"/>
            <a:r>
              <a:rPr lang="en-US" dirty="0" smtClean="0"/>
              <a:t>Aggrieved “majority” lenders filed suit (</a:t>
            </a:r>
            <a:r>
              <a:rPr lang="en-US" dirty="0"/>
              <a:t>No. </a:t>
            </a:r>
            <a:r>
              <a:rPr lang="en-US" dirty="0" smtClean="0"/>
              <a:t>20-cv-06352) contending that the transactions breached the terms of the loan agreement; violated the implied covenant of good faith and fair dealing, and that the transfer of the IP was a fraudulent transfer;</a:t>
            </a:r>
          </a:p>
          <a:p>
            <a:pPr algn="just"/>
            <a:r>
              <a:rPr lang="en-US" dirty="0" smtClean="0"/>
              <a:t>However, following the lawsuit, the aggrieved lenders were actually paid in full, albeit by mistake, thereby “ending” the lawsuit;</a:t>
            </a:r>
          </a:p>
          <a:p>
            <a:pPr algn="just"/>
            <a:r>
              <a:rPr lang="en-US" dirty="0" smtClean="0"/>
              <a:t>Administrative Agent sued to recover the erroneous payments (No. 20-cv-6539), lost at District Court level but was successful at the Second Circuit;</a:t>
            </a:r>
          </a:p>
          <a:p>
            <a:pPr algn="just"/>
            <a:r>
              <a:rPr lang="en-US" dirty="0" smtClean="0"/>
              <a:t>The suit to recover the erroneous payments was dismissed after all creditors signed an agreement to return the funds;</a:t>
            </a:r>
          </a:p>
          <a:p>
            <a:pPr algn="just"/>
            <a:r>
              <a:rPr lang="en-US" dirty="0" smtClean="0"/>
              <a:t>The lawsuit </a:t>
            </a:r>
            <a:r>
              <a:rPr lang="en-US" dirty="0"/>
              <a:t>filed by the </a:t>
            </a:r>
            <a:r>
              <a:rPr lang="en-US" dirty="0" smtClean="0"/>
              <a:t>aggrieved lenders was later voluntarily dismissed without prejudice by the plaintiffs. </a:t>
            </a:r>
          </a:p>
        </p:txBody>
      </p:sp>
    </p:spTree>
    <p:extLst>
      <p:ext uri="{BB962C8B-B14F-4D97-AF65-F5344CB8AC3E}">
        <p14:creationId xmlns:p14="http://schemas.microsoft.com/office/powerpoint/2010/main" val="34718894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2000" dirty="0" smtClean="0"/>
              <a:t>In October 2022, a group of the aggrieved lenders filed an adversary complaint against Revlon (No. 22-01167) asking the Bankruptcy Court to declare the financing transactions void </a:t>
            </a:r>
            <a:r>
              <a:rPr lang="en-US" sz="2000" i="1" dirty="0" smtClean="0"/>
              <a:t>ab initio</a:t>
            </a:r>
            <a:r>
              <a:rPr lang="en-US" sz="2000" dirty="0"/>
              <a:t> </a:t>
            </a:r>
            <a:r>
              <a:rPr lang="en-US" sz="2000" dirty="0" smtClean="0"/>
              <a:t>for the same reasons alleged in </a:t>
            </a:r>
            <a:r>
              <a:rPr lang="en-US" sz="2000" dirty="0"/>
              <a:t>the prior </a:t>
            </a:r>
            <a:r>
              <a:rPr lang="en-US" sz="2000" dirty="0" smtClean="0"/>
              <a:t>suit; </a:t>
            </a:r>
          </a:p>
          <a:p>
            <a:r>
              <a:rPr lang="en-US" sz="2000" dirty="0" smtClean="0"/>
              <a:t>In December 2022, Revlon filed a motion to dismiss and asserted counterclaims against the lenders;</a:t>
            </a:r>
          </a:p>
          <a:p>
            <a:r>
              <a:rPr lang="en-US" sz="2000" dirty="0" smtClean="0"/>
              <a:t>Revlon argued </a:t>
            </a:r>
            <a:r>
              <a:rPr lang="en-US" sz="2000" dirty="0"/>
              <a:t>that the 2019 transfer of the </a:t>
            </a:r>
            <a:r>
              <a:rPr lang="en-US" sz="2000" dirty="0" smtClean="0"/>
              <a:t>intellectual property and </a:t>
            </a:r>
            <a:r>
              <a:rPr lang="en-US" sz="2000" dirty="0"/>
              <a:t>licensing of such </a:t>
            </a:r>
            <a:r>
              <a:rPr lang="en-US" sz="2000" dirty="0" smtClean="0"/>
              <a:t>collateral was not a “lease” and therefore did </a:t>
            </a:r>
            <a:r>
              <a:rPr lang="en-US" sz="2000" dirty="0"/>
              <a:t>not </a:t>
            </a:r>
            <a:r>
              <a:rPr lang="en-US" sz="2000" dirty="0" smtClean="0"/>
              <a:t>violate the </a:t>
            </a:r>
            <a:r>
              <a:rPr lang="en-US" sz="2000" dirty="0"/>
              <a:t>credit </a:t>
            </a:r>
            <a:r>
              <a:rPr lang="en-US" sz="2000" dirty="0" smtClean="0"/>
              <a:t>agreement;</a:t>
            </a:r>
            <a:endParaRPr lang="en-US" sz="2000" dirty="0"/>
          </a:p>
          <a:p>
            <a:r>
              <a:rPr lang="en-US" sz="2000" dirty="0" smtClean="0"/>
              <a:t>Revlon asserted that the aggrieved lenders previously sought to enter into an identical transaction and only opposed the transaction because they wanted to force Revlon into bankruptcy and take control of the company;</a:t>
            </a:r>
          </a:p>
          <a:p>
            <a:r>
              <a:rPr lang="en-US" sz="2000" dirty="0" smtClean="0"/>
              <a:t>Revlon also argued that the revolver commitments were not a “sham” and served a legitimate business purpose;</a:t>
            </a:r>
          </a:p>
          <a:p>
            <a:r>
              <a:rPr lang="en-US" sz="2000" dirty="0" smtClean="0"/>
              <a:t>The </a:t>
            </a:r>
            <a:r>
              <a:rPr lang="en-US" sz="2000" dirty="0" err="1" smtClean="0"/>
              <a:t>Bankrtupcy</a:t>
            </a:r>
            <a:r>
              <a:rPr lang="en-US" sz="2000" dirty="0" smtClean="0"/>
              <a:t> Court has not yet ruled on the motions to dismiss.</a:t>
            </a:r>
            <a:endParaRPr lang="en-US" sz="2000" dirty="0"/>
          </a:p>
        </p:txBody>
      </p:sp>
    </p:spTree>
    <p:extLst>
      <p:ext uri="{BB962C8B-B14F-4D97-AF65-F5344CB8AC3E}">
        <p14:creationId xmlns:p14="http://schemas.microsoft.com/office/powerpoint/2010/main" val="1251176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600" b="1" i="1" dirty="0" smtClean="0"/>
              <a:t>ICG Global Loan Fund 1 DAC, et al. </a:t>
            </a:r>
            <a:r>
              <a:rPr lang="en-US" sz="3600" b="1" i="1" dirty="0"/>
              <a:t/>
            </a:r>
            <a:br>
              <a:rPr lang="en-US" sz="3600" b="1" i="1" dirty="0"/>
            </a:br>
            <a:r>
              <a:rPr lang="en-US" sz="3600" b="1" i="1" dirty="0"/>
              <a:t>v</a:t>
            </a:r>
            <a:r>
              <a:rPr lang="en-US" sz="3600" b="1" i="1" dirty="0" smtClean="0"/>
              <a:t>.</a:t>
            </a:r>
            <a:br>
              <a:rPr lang="en-US" sz="3600" b="1" i="1" dirty="0" smtClean="0"/>
            </a:br>
            <a:r>
              <a:rPr lang="en-US" sz="3600" b="1" i="1" dirty="0" smtClean="0"/>
              <a:t>Boardriders, Inc., et al.</a:t>
            </a:r>
            <a:br>
              <a:rPr lang="en-US" sz="3600" b="1" i="1" dirty="0" smtClean="0"/>
            </a:br>
            <a:r>
              <a:rPr lang="en-US" sz="4800" b="1" i="1" dirty="0" smtClean="0"/>
              <a:t/>
            </a:r>
            <a:br>
              <a:rPr lang="en-US" sz="4800" b="1" i="1" dirty="0" smtClean="0"/>
            </a:br>
            <a:r>
              <a:rPr lang="en-US" sz="3100" dirty="0" smtClean="0"/>
              <a:t>Sup. Ct., NY </a:t>
            </a:r>
            <a:r>
              <a:rPr lang="en-US" sz="3100" dirty="0"/>
              <a:t>C</a:t>
            </a:r>
            <a:r>
              <a:rPr lang="en-US" sz="3100" dirty="0" smtClean="0"/>
              <a:t>ounty, Index No. 655175/2020, Docket No. 159</a:t>
            </a:r>
            <a:endParaRPr lang="en-US" sz="3100"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573061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206" y="408260"/>
            <a:ext cx="9144000" cy="1350871"/>
          </a:xfrm>
        </p:spPr>
        <p:txBody>
          <a:bodyPr>
            <a:normAutofit/>
          </a:bodyPr>
          <a:lstStyle/>
          <a:p>
            <a:endParaRPr lang="en-US" sz="4400" dirty="0"/>
          </a:p>
        </p:txBody>
      </p:sp>
      <p:sp>
        <p:nvSpPr>
          <p:cNvPr id="3" name="Subtitle 2"/>
          <p:cNvSpPr>
            <a:spLocks noGrp="1"/>
          </p:cNvSpPr>
          <p:nvPr>
            <p:ph type="subTitle" idx="1"/>
          </p:nvPr>
        </p:nvSpPr>
        <p:spPr>
          <a:xfrm>
            <a:off x="1428206" y="1759130"/>
            <a:ext cx="9144000" cy="4180115"/>
          </a:xfrm>
        </p:spPr>
        <p:txBody>
          <a:bodyPr>
            <a:noAutofit/>
          </a:bodyPr>
          <a:lstStyle/>
          <a:p>
            <a:pPr marL="342900" indent="-342900" algn="just">
              <a:lnSpc>
                <a:spcPct val="120000"/>
              </a:lnSpc>
              <a:spcBef>
                <a:spcPts val="0"/>
              </a:spcBef>
              <a:buFont typeface="Arial" panose="020B0604020202020204" pitchFamily="34" charset="0"/>
              <a:buChar char="•"/>
            </a:pPr>
            <a:r>
              <a:rPr lang="en-US" sz="2000" dirty="0" smtClean="0"/>
              <a:t>Another case involving “uptiering;”</a:t>
            </a:r>
          </a:p>
          <a:p>
            <a:pPr marL="342900" indent="-342900" algn="just">
              <a:lnSpc>
                <a:spcPct val="120000"/>
              </a:lnSpc>
              <a:spcBef>
                <a:spcPts val="0"/>
              </a:spcBef>
              <a:buFont typeface="Arial" panose="020B0604020202020204" pitchFamily="34" charset="0"/>
              <a:buChar char="•"/>
            </a:pPr>
            <a:r>
              <a:rPr lang="en-US" sz="2000" dirty="0" smtClean="0"/>
              <a:t>In this case, the defendants (who consisted of lenders holding approximately $321 million in first-lien debt) entered into several agreements, the net effect of which was to enable the Borrowers to obtain an additional $110 million of new financing, which would have super-priority lien treatment over existing first lien lenders;</a:t>
            </a:r>
          </a:p>
          <a:p>
            <a:pPr marL="342900" indent="-342900" algn="just">
              <a:lnSpc>
                <a:spcPct val="120000"/>
              </a:lnSpc>
              <a:spcBef>
                <a:spcPts val="0"/>
              </a:spcBef>
              <a:buFont typeface="Arial" panose="020B0604020202020204" pitchFamily="34" charset="0"/>
              <a:buChar char="•"/>
            </a:pPr>
            <a:r>
              <a:rPr lang="en-US" sz="2000" dirty="0" smtClean="0"/>
              <a:t>In order to effect this transaction, Defendants entered into a Second Amendment to the Credit Agreement as well as a Second Lien Intercreditor Agreement which permitted this borrowing and granted the super priority lien treatment;</a:t>
            </a:r>
          </a:p>
          <a:p>
            <a:pPr marL="342900" indent="-342900" algn="l">
              <a:lnSpc>
                <a:spcPct val="120000"/>
              </a:lnSpc>
              <a:spcBef>
                <a:spcPts val="0"/>
              </a:spcBef>
              <a:buFont typeface="Arial" panose="020B0604020202020204" pitchFamily="34" charset="0"/>
              <a:buChar char="•"/>
            </a:pPr>
            <a:r>
              <a:rPr lang="en-US" sz="2000" dirty="0" smtClean="0"/>
              <a:t>Additional provisions of the Credit Agreement were eliminated in their entirety, thereby, facilitating the the“uptier”transaction and the granting of the super-priority lien.</a:t>
            </a:r>
            <a:br>
              <a:rPr lang="en-US" sz="2000" dirty="0" smtClean="0"/>
            </a:br>
            <a:endParaRPr lang="en-US" sz="2000" dirty="0"/>
          </a:p>
        </p:txBody>
      </p:sp>
    </p:spTree>
    <p:extLst>
      <p:ext uri="{BB962C8B-B14F-4D97-AF65-F5344CB8AC3E}">
        <p14:creationId xmlns:p14="http://schemas.microsoft.com/office/powerpoint/2010/main" val="934476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This case involved the amendment of a syndicated credit agreement which left a portion of first lien lenders subordinated without their consent;</a:t>
            </a:r>
          </a:p>
          <a:p>
            <a:pPr algn="just"/>
            <a:r>
              <a:rPr lang="en-US" dirty="0" smtClean="0"/>
              <a:t>This process, known as “uptiering,” consists of the following: (1)  a borrower persuades the “barest majority of lenders” to amend the credit agreement to allow for issuance of new debt; and (2) </a:t>
            </a:r>
            <a:r>
              <a:rPr lang="en-US" dirty="0"/>
              <a:t>i</a:t>
            </a:r>
            <a:r>
              <a:rPr lang="en-US" dirty="0" smtClean="0"/>
              <a:t>n turn, this bare majority of lenders obtain a super priority lien on the previously pledged assets;</a:t>
            </a:r>
          </a:p>
          <a:p>
            <a:pPr algn="just"/>
            <a:r>
              <a:rPr lang="en-US" dirty="0" smtClean="0"/>
              <a:t>End result is that the borrower gets additional funding; this bare majority of lenders gets a super priority lien on assets and minority of first lien lenders are primed on their collateral;</a:t>
            </a:r>
          </a:p>
          <a:p>
            <a:pPr marL="0" indent="0" algn="just">
              <a:buNone/>
            </a:pPr>
            <a:endParaRPr lang="en-US" dirty="0"/>
          </a:p>
        </p:txBody>
      </p:sp>
    </p:spTree>
    <p:extLst>
      <p:ext uri="{BB962C8B-B14F-4D97-AF65-F5344CB8AC3E}">
        <p14:creationId xmlns:p14="http://schemas.microsoft.com/office/powerpoint/2010/main" val="854507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65311"/>
            <a:ext cx="9144000" cy="1333455"/>
          </a:xfrm>
        </p:spPr>
        <p:txBody>
          <a:bodyPr>
            <a:normAutofit/>
          </a:bodyPr>
          <a:lstStyle/>
          <a:p>
            <a:endParaRPr lang="en-US" sz="4400" dirty="0"/>
          </a:p>
        </p:txBody>
      </p:sp>
      <p:sp>
        <p:nvSpPr>
          <p:cNvPr id="3" name="Subtitle 2"/>
          <p:cNvSpPr>
            <a:spLocks noGrp="1"/>
          </p:cNvSpPr>
          <p:nvPr>
            <p:ph type="subTitle" idx="1"/>
          </p:nvPr>
        </p:nvSpPr>
        <p:spPr>
          <a:xfrm>
            <a:off x="1524000" y="2098766"/>
            <a:ext cx="9204960" cy="4258491"/>
          </a:xfrm>
        </p:spPr>
        <p:txBody>
          <a:bodyPr>
            <a:noAutofit/>
          </a:bodyPr>
          <a:lstStyle/>
          <a:p>
            <a:pPr marL="342900" indent="-342900" algn="just">
              <a:lnSpc>
                <a:spcPct val="120000"/>
              </a:lnSpc>
              <a:spcBef>
                <a:spcPts val="0"/>
              </a:spcBef>
              <a:buFont typeface="Arial" panose="020B0604020202020204" pitchFamily="34" charset="0"/>
              <a:buChar char="•"/>
            </a:pPr>
            <a:r>
              <a:rPr lang="en-US" sz="2000" dirty="0" smtClean="0"/>
              <a:t>Following entry into these agreements, the Plaintiffs, who consisted of lenders holding approximately $85 million of the First Lien debt, sued in New York State Court;</a:t>
            </a:r>
          </a:p>
          <a:p>
            <a:pPr marL="342900" indent="-342900" algn="just">
              <a:lnSpc>
                <a:spcPct val="120000"/>
              </a:lnSpc>
              <a:spcBef>
                <a:spcPts val="0"/>
              </a:spcBef>
              <a:buFont typeface="Arial" panose="020B0604020202020204" pitchFamily="34" charset="0"/>
              <a:buChar char="•"/>
            </a:pPr>
            <a:r>
              <a:rPr lang="en-US" sz="2000" dirty="0" smtClean="0"/>
              <a:t>In their lawsuit, the Plaintiffs alleged several causes of action;</a:t>
            </a:r>
          </a:p>
          <a:p>
            <a:pPr marL="342900" indent="-342900" algn="just">
              <a:lnSpc>
                <a:spcPct val="120000"/>
              </a:lnSpc>
              <a:spcBef>
                <a:spcPts val="0"/>
              </a:spcBef>
              <a:buFont typeface="Arial" panose="020B0604020202020204" pitchFamily="34" charset="0"/>
              <a:buChar char="•"/>
            </a:pPr>
            <a:r>
              <a:rPr lang="en-US" sz="2000" dirty="0" smtClean="0"/>
              <a:t>The first claim was a contract claim for the defendant’s breaches of the Credit Agreement; the second claim was a claim for the breach of the implied duty of good faith and fair dealing; the third claim was a declaratory judgment action seeking, among other things, that portions of the Second Amended Credit Agreement were unenforceable;</a:t>
            </a:r>
          </a:p>
          <a:p>
            <a:pPr marL="342900" indent="-342900" algn="just">
              <a:lnSpc>
                <a:spcPct val="120000"/>
              </a:lnSpc>
              <a:spcBef>
                <a:spcPts val="0"/>
              </a:spcBef>
              <a:buFont typeface="Arial" panose="020B0604020202020204" pitchFamily="34" charset="0"/>
              <a:buChar char="•"/>
            </a:pPr>
            <a:r>
              <a:rPr lang="en-US" sz="2000" dirty="0" smtClean="0"/>
              <a:t>Plaintiffs also asserted a tortious inference claim against Oaktree Capital for allegedly spearheading this “uptier” transaction.</a:t>
            </a:r>
            <a:endParaRPr lang="en-US" sz="2000" dirty="0"/>
          </a:p>
        </p:txBody>
      </p:sp>
    </p:spTree>
    <p:extLst>
      <p:ext uri="{BB962C8B-B14F-4D97-AF65-F5344CB8AC3E}">
        <p14:creationId xmlns:p14="http://schemas.microsoft.com/office/powerpoint/2010/main" val="33225804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84961" y="765311"/>
            <a:ext cx="9144000" cy="1089615"/>
          </a:xfrm>
        </p:spPr>
        <p:txBody>
          <a:bodyPr>
            <a:normAutofit/>
          </a:bodyPr>
          <a:lstStyle/>
          <a:p>
            <a:endParaRPr lang="en-US" sz="4400" dirty="0"/>
          </a:p>
        </p:txBody>
      </p:sp>
      <p:sp>
        <p:nvSpPr>
          <p:cNvPr id="3" name="Subtitle 2"/>
          <p:cNvSpPr>
            <a:spLocks noGrp="1"/>
          </p:cNvSpPr>
          <p:nvPr>
            <p:ph type="subTitle" idx="1"/>
          </p:nvPr>
        </p:nvSpPr>
        <p:spPr>
          <a:xfrm>
            <a:off x="1584960" y="1854926"/>
            <a:ext cx="9083039" cy="4119154"/>
          </a:xfrm>
        </p:spPr>
        <p:txBody>
          <a:bodyPr>
            <a:noAutofit/>
          </a:bodyPr>
          <a:lstStyle/>
          <a:p>
            <a:pPr marL="342900" indent="-342900" algn="just">
              <a:lnSpc>
                <a:spcPct val="120000"/>
              </a:lnSpc>
              <a:spcBef>
                <a:spcPts val="0"/>
              </a:spcBef>
              <a:buFont typeface="Arial" panose="020B0604020202020204" pitchFamily="34" charset="0"/>
              <a:buChar char="•"/>
            </a:pPr>
            <a:r>
              <a:rPr lang="en-US" sz="2000" dirty="0" smtClean="0"/>
              <a:t>Defendants moved to dismiss the complaint on a variety of theories including the plaintiffs’ lack of standing;</a:t>
            </a:r>
          </a:p>
          <a:p>
            <a:pPr marL="342900" indent="-342900" algn="just">
              <a:lnSpc>
                <a:spcPct val="120000"/>
              </a:lnSpc>
              <a:spcBef>
                <a:spcPts val="0"/>
              </a:spcBef>
              <a:buFont typeface="Arial" panose="020B0604020202020204" pitchFamily="34" charset="0"/>
              <a:buChar char="•"/>
            </a:pPr>
            <a:r>
              <a:rPr lang="en-US" sz="2000" dirty="0" smtClean="0"/>
              <a:t>In particular, the Defendants asserted that the plaintiffs lacked standing to bring these claims as they failed to act through the Administrative Agent and failed to post a cash bond, all of which were required pursuant to the amended credit agreement;</a:t>
            </a:r>
          </a:p>
          <a:p>
            <a:pPr marL="342900" indent="-342900" algn="just">
              <a:lnSpc>
                <a:spcPct val="120000"/>
              </a:lnSpc>
              <a:spcBef>
                <a:spcPts val="0"/>
              </a:spcBef>
              <a:buFont typeface="Arial" panose="020B0604020202020204" pitchFamily="34" charset="0"/>
              <a:buChar char="•"/>
            </a:pPr>
            <a:r>
              <a:rPr lang="en-US" sz="2000" dirty="0" smtClean="0"/>
              <a:t>Court rejected this conclusion;</a:t>
            </a:r>
          </a:p>
          <a:p>
            <a:pPr marL="342900" indent="-342900" algn="just">
              <a:lnSpc>
                <a:spcPct val="120000"/>
              </a:lnSpc>
              <a:spcBef>
                <a:spcPts val="0"/>
              </a:spcBef>
              <a:buFont typeface="Arial" panose="020B0604020202020204" pitchFamily="34" charset="0"/>
              <a:buChar char="•"/>
            </a:pPr>
            <a:r>
              <a:rPr lang="en-US" sz="2000" dirty="0" smtClean="0"/>
              <a:t>Citing the </a:t>
            </a:r>
            <a:r>
              <a:rPr lang="en-US" sz="2000" i="1" dirty="0" smtClean="0"/>
              <a:t>Audax Credit Opportunities </a:t>
            </a:r>
            <a:r>
              <a:rPr lang="en-US" sz="2000" dirty="0" smtClean="0"/>
              <a:t>case, the </a:t>
            </a:r>
            <a:r>
              <a:rPr lang="en-US" sz="2000" i="1" dirty="0" smtClean="0"/>
              <a:t>ICG Global </a:t>
            </a:r>
            <a:r>
              <a:rPr lang="en-US" sz="2000" dirty="0"/>
              <a:t>c</a:t>
            </a:r>
            <a:r>
              <a:rPr lang="en-US" sz="2000" dirty="0" smtClean="0"/>
              <a:t>ourt found that the plaintiffs “sufficiently alleged” that the credit agreement was amended in bad faith to prevent plaintiffs from being able to sue to enforce their rights and, as such, the plaintiffs had standing to bring suit.</a:t>
            </a:r>
            <a:endParaRPr lang="en-US" sz="2000" dirty="0"/>
          </a:p>
        </p:txBody>
      </p:sp>
    </p:spTree>
    <p:extLst>
      <p:ext uri="{BB962C8B-B14F-4D97-AF65-F5344CB8AC3E}">
        <p14:creationId xmlns:p14="http://schemas.microsoft.com/office/powerpoint/2010/main" val="2639092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220243"/>
          </a:xfrm>
        </p:spPr>
        <p:txBody>
          <a:bodyPr>
            <a:normAutofit/>
          </a:bodyPr>
          <a:lstStyle/>
          <a:p>
            <a:endParaRPr lang="en-US" sz="4400" dirty="0"/>
          </a:p>
        </p:txBody>
      </p:sp>
      <p:sp>
        <p:nvSpPr>
          <p:cNvPr id="3" name="Subtitle 2"/>
          <p:cNvSpPr>
            <a:spLocks noGrp="1"/>
          </p:cNvSpPr>
          <p:nvPr>
            <p:ph type="subTitle" idx="1"/>
          </p:nvPr>
        </p:nvSpPr>
        <p:spPr>
          <a:xfrm>
            <a:off x="1524000" y="2342605"/>
            <a:ext cx="9144000" cy="3135085"/>
          </a:xfrm>
        </p:spPr>
        <p:txBody>
          <a:bodyPr>
            <a:normAutofit/>
          </a:bodyPr>
          <a:lstStyle/>
          <a:p>
            <a:pPr marL="342900" indent="-342900" algn="just">
              <a:buFont typeface="Arial" panose="020B0604020202020204" pitchFamily="34" charset="0"/>
              <a:buChar char="•"/>
            </a:pPr>
            <a:r>
              <a:rPr lang="en-US" sz="2000" dirty="0" smtClean="0"/>
              <a:t>However, unlike the </a:t>
            </a:r>
            <a:r>
              <a:rPr lang="en-US" sz="2000" i="1" dirty="0" smtClean="0"/>
              <a:t>Audax Credit Opportunities’ </a:t>
            </a:r>
            <a:r>
              <a:rPr lang="en-US" sz="2000" dirty="0" smtClean="0"/>
              <a:t>court, the </a:t>
            </a:r>
            <a:r>
              <a:rPr lang="en-US" sz="2000" i="1" dirty="0" smtClean="0"/>
              <a:t>ICG Global </a:t>
            </a:r>
            <a:r>
              <a:rPr lang="en-US" sz="2000" dirty="0" smtClean="0"/>
              <a:t>court also denied the defendants’ motion to dismiss the breach of implied covenant by good faith and fair dealing, finding that “an explicitly discretionary contract right cannot be exercised in such bad faith as to deprive the other party of the benefit of the bargain”;</a:t>
            </a:r>
          </a:p>
          <a:p>
            <a:pPr marL="342900" indent="-342900" algn="just">
              <a:buFont typeface="Arial" panose="020B0604020202020204" pitchFamily="34" charset="0"/>
              <a:buChar char="•"/>
            </a:pPr>
            <a:r>
              <a:rPr lang="en-US" sz="2000" dirty="0" smtClean="0"/>
              <a:t>Court granted Oaktree’s motion to dismiss the tortious interference claims as the plaintiffs failed to allege that Oaktree’s actions (while maybe not indicative of good faith) were neither fraudulent or illegal under NY law, pre-requisites to the viability of such a claim;</a:t>
            </a:r>
          </a:p>
          <a:p>
            <a:pPr marL="342900" indent="-342900" algn="just">
              <a:buFont typeface="Arial" panose="020B0604020202020204" pitchFamily="34" charset="0"/>
              <a:buChar char="•"/>
            </a:pPr>
            <a:r>
              <a:rPr lang="en-US" sz="2000" dirty="0" smtClean="0"/>
              <a:t>Both sides have appealed the </a:t>
            </a:r>
            <a:r>
              <a:rPr lang="en-US" sz="2000" dirty="0" smtClean="0"/>
              <a:t>Court’s </a:t>
            </a:r>
            <a:r>
              <a:rPr lang="en-US" sz="2000" dirty="0" smtClean="0"/>
              <a:t>order.</a:t>
            </a:r>
          </a:p>
          <a:p>
            <a:pPr marL="342900" indent="-342900" algn="just">
              <a:buFont typeface="Arial" panose="020B0604020202020204" pitchFamily="34" charset="0"/>
              <a:buChar char="•"/>
            </a:pPr>
            <a:endParaRPr lang="en-US" sz="2000" dirty="0"/>
          </a:p>
        </p:txBody>
      </p:sp>
    </p:spTree>
    <p:extLst>
      <p:ext uri="{BB962C8B-B14F-4D97-AF65-F5344CB8AC3E}">
        <p14:creationId xmlns:p14="http://schemas.microsoft.com/office/powerpoint/2010/main" val="2012250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lIns="91440">
            <a:normAutofit fontScale="92500" lnSpcReduction="10000"/>
          </a:bodyPr>
          <a:lstStyle/>
          <a:p>
            <a:r>
              <a:rPr lang="en-US" dirty="0" smtClean="0"/>
              <a:t>In </a:t>
            </a:r>
            <a:r>
              <a:rPr lang="en-US" i="1" dirty="0" smtClean="0"/>
              <a:t>Audax</a:t>
            </a:r>
            <a:r>
              <a:rPr lang="en-US" dirty="0" smtClean="0"/>
              <a:t>, the minority lenders sued their co-syndicated members, alleging that this transaction was a “cannibalistic assault,” constituted </a:t>
            </a:r>
            <a:br>
              <a:rPr lang="en-US" dirty="0" smtClean="0"/>
            </a:br>
            <a:r>
              <a:rPr lang="en-US" dirty="0" smtClean="0"/>
              <a:t>“lender-on-lender violence” and “outright theft;”</a:t>
            </a:r>
          </a:p>
          <a:p>
            <a:pPr lvl="2"/>
            <a:r>
              <a:rPr lang="en-US" dirty="0" smtClean="0"/>
              <a:t>Plaintiffs sought a declaratory judgment that this “uptier” transaction was void;</a:t>
            </a:r>
          </a:p>
          <a:p>
            <a:pPr lvl="2"/>
            <a:r>
              <a:rPr lang="en-US" dirty="0" smtClean="0"/>
              <a:t>Also asserted claims for breach of contract and breach of the implied covenant of good faith and fair dealing.</a:t>
            </a:r>
          </a:p>
          <a:p>
            <a:pPr marL="274320" lvl="2" indent="-274320"/>
            <a:r>
              <a:rPr lang="en-US" sz="2800" dirty="0" smtClean="0"/>
              <a:t>Defendants moved to dismiss the complaint;</a:t>
            </a:r>
          </a:p>
          <a:p>
            <a:pPr marL="274320" lvl="2" indent="-274320"/>
            <a:r>
              <a:rPr lang="en-US" sz="2800" dirty="0" smtClean="0"/>
              <a:t>The </a:t>
            </a:r>
            <a:r>
              <a:rPr lang="en-US" sz="2800" i="1" dirty="0" smtClean="0"/>
              <a:t>Audax</a:t>
            </a:r>
            <a:r>
              <a:rPr lang="en-US" sz="2800" dirty="0" smtClean="0"/>
              <a:t> court denied the motion to dismiss the declaratory judgment claim and dismissed the remaining </a:t>
            </a:r>
            <a:r>
              <a:rPr lang="en-US" sz="2800" dirty="0"/>
              <a:t>c</a:t>
            </a:r>
            <a:r>
              <a:rPr lang="en-US" sz="2800" dirty="0" smtClean="0"/>
              <a:t>laims, including the claim for breach of the implied covenant of good faith.</a:t>
            </a:r>
          </a:p>
          <a:p>
            <a:pPr marL="914400" lvl="2" indent="-274320">
              <a:buNone/>
            </a:pPr>
            <a:endParaRPr lang="en-US" sz="2800" dirty="0" smtClean="0"/>
          </a:p>
          <a:p>
            <a:pPr marL="914400" lvl="2" indent="0">
              <a:buNone/>
            </a:pPr>
            <a:r>
              <a:rPr lang="en-US" sz="2800" dirty="0" smtClean="0"/>
              <a:t/>
            </a:r>
            <a:br>
              <a:rPr lang="en-US" sz="2800" dirty="0" smtClean="0"/>
            </a:br>
            <a:endParaRPr lang="en-US" sz="2800" dirty="0"/>
          </a:p>
        </p:txBody>
      </p:sp>
    </p:spTree>
    <p:extLst>
      <p:ext uri="{BB962C8B-B14F-4D97-AF65-F5344CB8AC3E}">
        <p14:creationId xmlns:p14="http://schemas.microsoft.com/office/powerpoint/2010/main" val="3891405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pPr algn="just"/>
            <a:r>
              <a:rPr lang="en-US" sz="2600" dirty="0" smtClean="0"/>
              <a:t>In so doing, the </a:t>
            </a:r>
            <a:r>
              <a:rPr lang="en-US" sz="2600" i="1" dirty="0" smtClean="0"/>
              <a:t>Audax</a:t>
            </a:r>
            <a:r>
              <a:rPr lang="en-US" sz="2600" dirty="0" smtClean="0"/>
              <a:t> court found that the amended loan agreement violated plaintiffs’</a:t>
            </a:r>
            <a:r>
              <a:rPr lang="en-US" sz="2600" i="1" dirty="0" smtClean="0"/>
              <a:t> </a:t>
            </a:r>
            <a:r>
              <a:rPr lang="en-US" sz="2600" dirty="0" smtClean="0"/>
              <a:t>“sacred rights” under </a:t>
            </a:r>
            <a:r>
              <a:rPr lang="en-US" sz="2600" dirty="0" smtClean="0">
                <a:cs typeface="Arial" panose="020B0604020202020204" pitchFamily="34" charset="0"/>
              </a:rPr>
              <a:t>§ 9.02[b][i] of the Credit </a:t>
            </a:r>
            <a:r>
              <a:rPr lang="en-US" sz="2600" dirty="0">
                <a:cs typeface="Arial" panose="020B0604020202020204" pitchFamily="34" charset="0"/>
              </a:rPr>
              <a:t>A</a:t>
            </a:r>
            <a:r>
              <a:rPr lang="en-US" sz="2600" dirty="0" smtClean="0">
                <a:cs typeface="Arial" panose="020B0604020202020204" pitchFamily="34" charset="0"/>
              </a:rPr>
              <a:t>greement without their consent;</a:t>
            </a:r>
          </a:p>
          <a:p>
            <a:pPr algn="just"/>
            <a:r>
              <a:rPr lang="en-US" sz="2600" dirty="0" smtClean="0">
                <a:cs typeface="Arial" panose="020B0604020202020204" pitchFamily="34" charset="0"/>
              </a:rPr>
              <a:t>Section 9.02 [b][i] provided that “[N]o such agreement shall …. without the written consent of each lender directly and adversely affected thereby: …. (D) waive, amend, or modify (i) Section 7.03 or (ii) Section 4.02 of the Collateral </a:t>
            </a:r>
            <a:r>
              <a:rPr lang="en-US" sz="2600" dirty="0">
                <a:cs typeface="Arial" panose="020B0604020202020204" pitchFamily="34" charset="0"/>
              </a:rPr>
              <a:t>A</a:t>
            </a:r>
            <a:r>
              <a:rPr lang="en-US" sz="2600" dirty="0" smtClean="0">
                <a:cs typeface="Arial" panose="020B0604020202020204" pitchFamily="34" charset="0"/>
              </a:rPr>
              <a:t>greement in a manner that would by its terms alter the order of application of proceeds ….”;</a:t>
            </a:r>
          </a:p>
          <a:p>
            <a:pPr algn="just"/>
            <a:r>
              <a:rPr lang="en-US" sz="2600" dirty="0" smtClean="0">
                <a:cs typeface="Arial" panose="020B0604020202020204" pitchFamily="34" charset="0"/>
              </a:rPr>
              <a:t>Section 4.02 of the Collateral Agreement set up a waterfall among the constituents in the Credit </a:t>
            </a:r>
            <a:r>
              <a:rPr lang="en-US" sz="2600" dirty="0">
                <a:cs typeface="Arial" panose="020B0604020202020204" pitchFamily="34" charset="0"/>
              </a:rPr>
              <a:t>A</a:t>
            </a:r>
            <a:r>
              <a:rPr lang="en-US" sz="2600" dirty="0" smtClean="0">
                <a:cs typeface="Arial" panose="020B0604020202020204" pitchFamily="34" charset="0"/>
              </a:rPr>
              <a:t>greement.</a:t>
            </a:r>
          </a:p>
          <a:p>
            <a:pPr lvl="1" algn="just"/>
            <a:r>
              <a:rPr lang="en-US" dirty="0"/>
              <a:t>However, as noted by the </a:t>
            </a:r>
            <a:r>
              <a:rPr lang="en-US" i="1" dirty="0"/>
              <a:t>Audax</a:t>
            </a:r>
            <a:r>
              <a:rPr lang="en-US" dirty="0"/>
              <a:t> court, the Amended Credit Agreement modified section 4.02 of the </a:t>
            </a:r>
            <a:r>
              <a:rPr lang="en-US" dirty="0" smtClean="0"/>
              <a:t>Collateral </a:t>
            </a:r>
            <a:r>
              <a:rPr lang="en-US" dirty="0"/>
              <a:t>A</a:t>
            </a:r>
            <a:r>
              <a:rPr lang="en-US" dirty="0" smtClean="0"/>
              <a:t>greement </a:t>
            </a:r>
            <a:r>
              <a:rPr lang="en-US" dirty="0"/>
              <a:t>by making the waterfall set forth therein subject to the defendants’ super priority claim.</a:t>
            </a:r>
          </a:p>
          <a:p>
            <a:pPr algn="just"/>
            <a:endParaRPr lang="en-US" sz="2600" dirty="0" smtClean="0">
              <a:cs typeface="Arial" panose="020B0604020202020204" pitchFamily="34" charset="0"/>
            </a:endParaRPr>
          </a:p>
          <a:p>
            <a:pPr marL="0" indent="0">
              <a:buNone/>
            </a:pPr>
            <a:endParaRPr lang="en-US" dirty="0" smtClean="0"/>
          </a:p>
        </p:txBody>
      </p:sp>
    </p:spTree>
    <p:extLst>
      <p:ext uri="{BB962C8B-B14F-4D97-AF65-F5344CB8AC3E}">
        <p14:creationId xmlns:p14="http://schemas.microsoft.com/office/powerpoint/2010/main" val="863145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182880" lvl="1" algn="just"/>
            <a:r>
              <a:rPr lang="en-US" sz="2600" dirty="0" smtClean="0"/>
              <a:t>While denying the motion to dismiss the declaratory judgment, the </a:t>
            </a:r>
            <a:r>
              <a:rPr lang="en-US" sz="2600" i="1" dirty="0" smtClean="0"/>
              <a:t>Audax</a:t>
            </a:r>
            <a:r>
              <a:rPr lang="en-US" sz="2600" dirty="0" smtClean="0"/>
              <a:t> court dismissed the implied covenant of good faith and fair dealing claim.</a:t>
            </a:r>
          </a:p>
          <a:p>
            <a:pPr marL="731520" lvl="1" indent="-347472" algn="just"/>
            <a:r>
              <a:rPr lang="en-US" sz="2200" dirty="0" smtClean="0"/>
              <a:t>Court found that under NY law, a claim for breach of the implied covenant of good faith will be dismissed if it “relies on the same facts that form the basis for the breach of contract claim and seek[s] the exact same damages.”</a:t>
            </a:r>
          </a:p>
          <a:p>
            <a:pPr marL="1645920" lvl="3" indent="-347472"/>
            <a:r>
              <a:rPr lang="en-US" sz="2200" i="1" dirty="0" smtClean="0"/>
              <a:t>Audax, </a:t>
            </a:r>
            <a:r>
              <a:rPr lang="en-US" sz="2200" dirty="0" smtClean="0"/>
              <a:t>2021 WL 3671541, *13  (citations omitted)</a:t>
            </a:r>
            <a:endParaRPr lang="en-US" sz="2200" dirty="0"/>
          </a:p>
        </p:txBody>
      </p:sp>
    </p:spTree>
    <p:extLst>
      <p:ext uri="{BB962C8B-B14F-4D97-AF65-F5344CB8AC3E}">
        <p14:creationId xmlns:p14="http://schemas.microsoft.com/office/powerpoint/2010/main" val="500249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92736"/>
            <a:ext cx="10515600" cy="1325563"/>
          </a:xfrm>
        </p:spPr>
        <p:txBody>
          <a:bodyPr>
            <a:noAutofit/>
          </a:bodyPr>
          <a:lstStyle/>
          <a:p>
            <a:pPr algn="ctr"/>
            <a:r>
              <a:rPr lang="en-US" sz="5400" i="1" dirty="0"/>
              <a:t>North Star Debt Holdings, L.P. </a:t>
            </a:r>
            <a:r>
              <a:rPr lang="en-US" sz="5400" i="1" dirty="0" smtClean="0"/>
              <a:t/>
            </a:r>
            <a:br>
              <a:rPr lang="en-US" sz="5400" i="1" dirty="0" smtClean="0"/>
            </a:br>
            <a:r>
              <a:rPr lang="en-US" sz="5400" i="1" dirty="0" smtClean="0"/>
              <a:t>v.</a:t>
            </a:r>
            <a:br>
              <a:rPr lang="en-US" sz="5400" i="1" dirty="0" smtClean="0"/>
            </a:br>
            <a:r>
              <a:rPr lang="en-US" sz="5400" i="1" dirty="0"/>
              <a:t>Serta Simmons Bedding, LLC</a:t>
            </a:r>
          </a:p>
        </p:txBody>
      </p:sp>
      <p:sp>
        <p:nvSpPr>
          <p:cNvPr id="3" name="Content Placeholder 2"/>
          <p:cNvSpPr>
            <a:spLocks noGrp="1"/>
          </p:cNvSpPr>
          <p:nvPr>
            <p:ph idx="1"/>
          </p:nvPr>
        </p:nvSpPr>
        <p:spPr>
          <a:xfrm>
            <a:off x="698863" y="3541214"/>
            <a:ext cx="10515600" cy="4351338"/>
          </a:xfrm>
        </p:spPr>
        <p:txBody>
          <a:bodyPr>
            <a:normAutofit/>
          </a:bodyPr>
          <a:lstStyle/>
          <a:p>
            <a:pPr marL="0" indent="0" algn="ctr">
              <a:buNone/>
            </a:pPr>
            <a:r>
              <a:rPr lang="en-US" dirty="0"/>
              <a:t>No. 652243/2020, 2020 WL </a:t>
            </a:r>
            <a:r>
              <a:rPr lang="en-US" dirty="0" smtClean="0"/>
              <a:t>3411267</a:t>
            </a:r>
            <a:r>
              <a:rPr lang="en-US" dirty="0"/>
              <a:t> </a:t>
            </a:r>
            <a:r>
              <a:rPr lang="en-US" dirty="0" smtClean="0"/>
              <a:t>(N.Y</a:t>
            </a:r>
            <a:r>
              <a:rPr lang="en-US" dirty="0"/>
              <a:t>. Sup. Ct. June 19, 2020)</a:t>
            </a:r>
            <a:endParaRPr lang="en-US" sz="2200" dirty="0"/>
          </a:p>
        </p:txBody>
      </p:sp>
    </p:spTree>
    <p:extLst>
      <p:ext uri="{BB962C8B-B14F-4D97-AF65-F5344CB8AC3E}">
        <p14:creationId xmlns:p14="http://schemas.microsoft.com/office/powerpoint/2010/main" val="4124681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In this case, the plaintiffs moved for a TRO and preliminary injunction seeking, among other things, to enjoin the defendants from implementing a refinancing transaction;</a:t>
            </a:r>
          </a:p>
          <a:p>
            <a:pPr algn="just"/>
            <a:r>
              <a:rPr lang="en-US" dirty="0" smtClean="0"/>
              <a:t>As part of this transaction, 50.1% of the first lien lenders would make a new $200 million loan to Serta; Serta would then do a debt-for-debt exchange on a </a:t>
            </a:r>
            <a:r>
              <a:rPr lang="en-US" i="1" dirty="0" smtClean="0"/>
              <a:t>pro rata </a:t>
            </a:r>
            <a:r>
              <a:rPr lang="en-US" dirty="0" smtClean="0"/>
              <a:t>basis with these lenders pursuant to which these lenders would swap, at a discount, their prior debt for new loans issued under a new credit facility;</a:t>
            </a:r>
          </a:p>
          <a:p>
            <a:pPr algn="just"/>
            <a:r>
              <a:rPr lang="en-US" dirty="0" smtClean="0"/>
              <a:t>The 50.1% majority lenders would then use their power to effectuate amendments to the original credit agreement that would give priority to the new credit agreement and the liens to be granted thereunder.</a:t>
            </a:r>
            <a:endParaRPr lang="en-US" dirty="0"/>
          </a:p>
        </p:txBody>
      </p:sp>
    </p:spTree>
    <p:extLst>
      <p:ext uri="{BB962C8B-B14F-4D97-AF65-F5344CB8AC3E}">
        <p14:creationId xmlns:p14="http://schemas.microsoft.com/office/powerpoint/2010/main" val="1181352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Although the court granted the plaintiffs’ request for a TRO, the court eventually denied the request for a preliminary injunction;</a:t>
            </a:r>
          </a:p>
          <a:p>
            <a:pPr algn="just"/>
            <a:r>
              <a:rPr lang="en-US" dirty="0" smtClean="0"/>
              <a:t>In so doing, the court found that the plaintiff’s breach of contract claim would not survive a motion to dismiss as: (i) the credit agreement permitted a debt-for-debt exchange on a non-pro rata basis as “part of an open market transaction;” (ii) the credit agreement also permitted a simple majority of lenders to amend the credit agreement and, as such, unanimous consent was not required;</a:t>
            </a:r>
          </a:p>
          <a:p>
            <a:pPr algn="just"/>
            <a:r>
              <a:rPr lang="en-US" dirty="0" smtClean="0"/>
              <a:t>Court also found that the plaintiffs’ implied covenant of good faith and fair dealing claim also would fail as a matter of law as it was essentially duplicative of the plaintiffs’ breach of contract claim;</a:t>
            </a:r>
          </a:p>
        </p:txBody>
      </p:sp>
    </p:spTree>
    <p:extLst>
      <p:ext uri="{BB962C8B-B14F-4D97-AF65-F5344CB8AC3E}">
        <p14:creationId xmlns:p14="http://schemas.microsoft.com/office/powerpoint/2010/main" val="2288741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just"/>
            <a:r>
              <a:rPr lang="en-US" dirty="0" smtClean="0"/>
              <a:t>Finally, court also found that the plaintiffs did not establish irreparable harm, especially since money damages were available to plaintiff.</a:t>
            </a:r>
            <a:endParaRPr lang="en-US" dirty="0"/>
          </a:p>
        </p:txBody>
      </p:sp>
    </p:spTree>
    <p:extLst>
      <p:ext uri="{BB962C8B-B14F-4D97-AF65-F5344CB8AC3E}">
        <p14:creationId xmlns:p14="http://schemas.microsoft.com/office/powerpoint/2010/main" val="6538756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2427</Words>
  <Application>Microsoft Office PowerPoint</Application>
  <PresentationFormat>Widescreen</PresentationFormat>
  <Paragraphs>82</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Audax Credit Opportunities Offshore Ltd.  v.  TMK Hawk Parent, Corp.</vt:lpstr>
      <vt:lpstr>PowerPoint Presentation</vt:lpstr>
      <vt:lpstr>PowerPoint Presentation</vt:lpstr>
      <vt:lpstr>PowerPoint Presentation</vt:lpstr>
      <vt:lpstr>PowerPoint Presentation</vt:lpstr>
      <vt:lpstr>North Star Debt Holdings, L.P.  v. Serta Simmons Bedding, LLC</vt:lpstr>
      <vt:lpstr>PowerPoint Presentation</vt:lpstr>
      <vt:lpstr>PowerPoint Presentation</vt:lpstr>
      <vt:lpstr>PowerPoint Presentation</vt:lpstr>
      <vt:lpstr>BAYSIDE CAPITAL INC. AND CERBERUS CAPITAL MANAGEMENT, L.P.  v.  TPC GROUP, INC.  (In re TPC GROUP, INC.)</vt:lpstr>
      <vt:lpstr>PowerPoint Presentation</vt:lpstr>
      <vt:lpstr>PowerPoint Presentation</vt:lpstr>
      <vt:lpstr>PowerPoint Presentation</vt:lpstr>
      <vt:lpstr>DROP-DOWN RESTRUCTURING TRANSACTIONS</vt:lpstr>
      <vt:lpstr>REVLON</vt:lpstr>
      <vt:lpstr>PowerPoint Presentation</vt:lpstr>
      <vt:lpstr>PowerPoint Presentation</vt:lpstr>
      <vt:lpstr>ICG Global Loan Fund 1 DAC, et al.  v. Boardriders, Inc., et al.  Sup. Ct., NY County, Index No. 655175/2020, Docket No. 159</vt:lpstr>
      <vt:lpstr>PowerPoint Presentation</vt:lpstr>
      <vt:lpstr>PowerPoint Presentation</vt:lpstr>
      <vt:lpstr>PowerPoint Presentation</vt:lpstr>
      <vt:lpstr>PowerPoint Presentation</vt:lpstr>
    </vt:vector>
  </TitlesOfParts>
  <Company>Duane Morris LLP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AUDAX CREDIT OPPORTUNITIES et al.</dc:title>
  <dc:creator>Kitty Cush</dc:creator>
  <cp:lastModifiedBy>Larry Kotler</cp:lastModifiedBy>
  <cp:revision>50</cp:revision>
  <cp:lastPrinted>2022-10-25T19:34:05Z</cp:lastPrinted>
  <dcterms:created xsi:type="dcterms:W3CDTF">2022-10-03T13:22:53Z</dcterms:created>
  <dcterms:modified xsi:type="dcterms:W3CDTF">2023-01-10T20:17:18Z</dcterms:modified>
</cp:coreProperties>
</file>