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officeDocument/2006/relationships/officeDocument" Target="ppt/presentation.xml" Id="rId1" /><Relationship Type="http://schemas.openxmlformats.org/officeDocument/2006/relationships/extended-properties" Target="docProps/app.xml" Id="rId4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4" r:id="rId2"/>
    <p:sldMasterId id="2147483696" r:id="rId3"/>
  </p:sldMasterIdLst>
  <p:notesMasterIdLst>
    <p:notesMasterId r:id="rId16"/>
  </p:notesMasterIdLst>
  <p:sldIdLst>
    <p:sldId id="256" r:id="rId4"/>
    <p:sldId id="276" r:id="rId5"/>
    <p:sldId id="277" r:id="rId6"/>
    <p:sldId id="278" r:id="rId7"/>
    <p:sldId id="267" r:id="rId8"/>
    <p:sldId id="271" r:id="rId9"/>
    <p:sldId id="264" r:id="rId10"/>
    <p:sldId id="269" r:id="rId11"/>
    <p:sldId id="268" r:id="rId12"/>
    <p:sldId id="265" r:id="rId13"/>
    <p:sldId id="266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5.xml" Id="rId8" /><Relationship Type="http://schemas.openxmlformats.org/officeDocument/2006/relationships/slide" Target="slides/slide10.xml" Id="rId13" /><Relationship Type="http://schemas.openxmlformats.org/officeDocument/2006/relationships/viewProps" Target="viewProps.xml" Id="rId18" /><Relationship Type="http://schemas.openxmlformats.org/officeDocument/2006/relationships/slideMaster" Target="slideMasters/slideMaster3.xml" Id="rId3" /><Relationship Type="http://schemas.openxmlformats.org/officeDocument/2006/relationships/slide" Target="slides/slide4.xml" Id="rId7" /><Relationship Type="http://schemas.openxmlformats.org/officeDocument/2006/relationships/slide" Target="slides/slide9.xml" Id="rId12" /><Relationship Type="http://schemas.openxmlformats.org/officeDocument/2006/relationships/presProps" Target="presProps.xml" Id="rId17" /><Relationship Type="http://schemas.openxmlformats.org/officeDocument/2006/relationships/slideMaster" Target="slideMasters/slideMaster2.xml" Id="rId2" /><Relationship Type="http://schemas.openxmlformats.org/officeDocument/2006/relationships/notesMaster" Target="notesMasters/notesMaster1.xml" Id="rId16" /><Relationship Type="http://schemas.openxmlformats.org/officeDocument/2006/relationships/tableStyles" Target="tableStyles.xml" Id="rId20" /><Relationship Type="http://schemas.openxmlformats.org/officeDocument/2006/relationships/slideMaster" Target="slideMasters/slideMaster1.xml" Id="rId1" /><Relationship Type="http://schemas.openxmlformats.org/officeDocument/2006/relationships/slide" Target="slides/slide3.xml" Id="rId6" /><Relationship Type="http://schemas.openxmlformats.org/officeDocument/2006/relationships/slide" Target="slides/slide8.xml" Id="rId11" /><Relationship Type="http://schemas.openxmlformats.org/officeDocument/2006/relationships/slide" Target="slides/slide2.xml" Id="rId5" /><Relationship Type="http://schemas.openxmlformats.org/officeDocument/2006/relationships/slide" Target="slides/slide12.xml" Id="rId15" /><Relationship Type="http://schemas.openxmlformats.org/officeDocument/2006/relationships/slide" Target="slides/slide7.xml" Id="rId10" /><Relationship Type="http://schemas.openxmlformats.org/officeDocument/2006/relationships/theme" Target="theme/theme1.xml" Id="rId19" /><Relationship Type="http://schemas.openxmlformats.org/officeDocument/2006/relationships/slide" Target="slides/slide1.xml" Id="rId4" /><Relationship Type="http://schemas.openxmlformats.org/officeDocument/2006/relationships/slide" Target="slides/slide6.xml" Id="rId9" /><Relationship Type="http://schemas.openxmlformats.org/officeDocument/2006/relationships/slide" Target="slides/slide11.xml" Id="rId14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hlhz.net\dfs\nydata\CF\HC\HC%20Admin\5.%20Other%20Presentations\5.%20Healthcare%20M&amp;A%20Market%20Update\2024\3.%20March\March%202024%20MA%20Update%20v3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hlhz.net\dfs\nydata\CF\HC\HC%20Admin\5.%20Other%20Presentations\5.%20Healthcare%20M&amp;A%20Market%20Update\2024\3.%20March\March%202024%20MA%20Update%20v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555555555555555E-2"/>
          <c:y val="0.17204703924226833"/>
          <c:w val="0.93888888888888888"/>
          <c:h val="0.730391696282008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'US - Monthly'!$X$7</c:f>
              <c:strCache>
                <c:ptCount val="1"/>
                <c:pt idx="0">
                  <c:v>Healthcare Services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Segoe UI (body)"/>
                    <a:ea typeface="+mn-ea"/>
                    <a:cs typeface="Segoe UI" panose="020B0502040204020203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'US - Monthly'!$AC$6:$AH$6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YTD Q1-24</c:v>
                </c:pt>
              </c:strCache>
            </c:strRef>
          </c:cat>
          <c:val>
            <c:numRef>
              <c:f>'US - Monthly'!$AC$7:$AH$7</c:f>
              <c:numCache>
                <c:formatCode>General</c:formatCode>
                <c:ptCount val="6"/>
                <c:pt idx="0">
                  <c:v>1026</c:v>
                </c:pt>
                <c:pt idx="1">
                  <c:v>775</c:v>
                </c:pt>
                <c:pt idx="2">
                  <c:v>1269</c:v>
                </c:pt>
                <c:pt idx="3">
                  <c:v>867</c:v>
                </c:pt>
                <c:pt idx="4">
                  <c:v>747</c:v>
                </c:pt>
                <c:pt idx="5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C5-4831-982C-DC51BC0E6B25}"/>
            </c:ext>
          </c:extLst>
        </c:ser>
        <c:ser>
          <c:idx val="1"/>
          <c:order val="1"/>
          <c:tx>
            <c:strRef>
              <c:f>'US - Monthly'!$X$8</c:f>
              <c:strCache>
                <c:ptCount val="1"/>
                <c:pt idx="0">
                  <c:v>Pharma / Life Sciences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4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0C5-4831-982C-DC51BC0E6B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Segoe UI (body)"/>
                    <a:ea typeface="+mn-ea"/>
                    <a:cs typeface="Segoe UI" panose="020B0502040204020203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'US - Monthly'!$AC$6:$AH$6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YTD Q1-24</c:v>
                </c:pt>
              </c:strCache>
            </c:strRef>
          </c:cat>
          <c:val>
            <c:numRef>
              <c:f>'US - Monthly'!$AC$8:$AH$8</c:f>
              <c:numCache>
                <c:formatCode>General</c:formatCode>
                <c:ptCount val="6"/>
                <c:pt idx="0">
                  <c:v>515</c:v>
                </c:pt>
                <c:pt idx="1">
                  <c:v>344</c:v>
                </c:pt>
                <c:pt idx="2">
                  <c:v>495</c:v>
                </c:pt>
                <c:pt idx="3">
                  <c:v>337</c:v>
                </c:pt>
                <c:pt idx="4">
                  <c:v>266</c:v>
                </c:pt>
                <c:pt idx="5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C5-4831-982C-DC51BC0E6B25}"/>
            </c:ext>
          </c:extLst>
        </c:ser>
        <c:ser>
          <c:idx val="2"/>
          <c:order val="2"/>
          <c:tx>
            <c:strRef>
              <c:f>'US - Monthly'!$X$9</c:f>
              <c:strCache>
                <c:ptCount val="1"/>
                <c:pt idx="0">
                  <c:v>Med. Tech / Device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C5-4831-982C-DC51BC0E6B2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0C5-4831-982C-DC51BC0E6B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Segoe UI (body)"/>
                    <a:ea typeface="+mn-ea"/>
                    <a:cs typeface="Segoe UI" panose="020B0502040204020203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'US - Monthly'!$AC$6:$AH$6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YTD Q1-24</c:v>
                </c:pt>
              </c:strCache>
            </c:strRef>
          </c:cat>
          <c:val>
            <c:numRef>
              <c:f>'US - Monthly'!$AC$9:$AH$9</c:f>
              <c:numCache>
                <c:formatCode>General</c:formatCode>
                <c:ptCount val="6"/>
                <c:pt idx="0">
                  <c:v>235</c:v>
                </c:pt>
                <c:pt idx="1">
                  <c:v>159</c:v>
                </c:pt>
                <c:pt idx="2">
                  <c:v>226</c:v>
                </c:pt>
                <c:pt idx="3">
                  <c:v>139</c:v>
                </c:pt>
                <c:pt idx="4">
                  <c:v>133</c:v>
                </c:pt>
                <c:pt idx="5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0C5-4831-982C-DC51BC0E6B25}"/>
            </c:ext>
          </c:extLst>
        </c:ser>
        <c:ser>
          <c:idx val="4"/>
          <c:order val="3"/>
          <c:spPr>
            <a:noFill/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Segoe UI (body)"/>
                    <a:ea typeface="+mn-ea"/>
                    <a:cs typeface="Segoe UI" panose="020B0502040204020203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'US - Monthly'!$AC$6:$AH$6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YTD Q1-24</c:v>
                </c:pt>
              </c:strCache>
            </c:strRef>
          </c:cat>
          <c:val>
            <c:numRef>
              <c:f>'US - Monthly'!$AC$10:$AH$10</c:f>
              <c:numCache>
                <c:formatCode>General</c:formatCode>
                <c:ptCount val="6"/>
                <c:pt idx="0">
                  <c:v>1776</c:v>
                </c:pt>
                <c:pt idx="1">
                  <c:v>1278</c:v>
                </c:pt>
                <c:pt idx="2">
                  <c:v>1990</c:v>
                </c:pt>
                <c:pt idx="3">
                  <c:v>1343</c:v>
                </c:pt>
                <c:pt idx="4">
                  <c:v>1146</c:v>
                </c:pt>
                <c:pt idx="5">
                  <c:v>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C5-4831-982C-DC51BC0E6B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787898496"/>
        <c:axId val="787900160"/>
      </c:barChart>
      <c:catAx>
        <c:axId val="78789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474747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Segoe UI (body)"/>
                <a:ea typeface="+mn-ea"/>
                <a:cs typeface="Segoe UI" panose="020B0502040204020203" pitchFamily="34" charset="0"/>
              </a:defRPr>
            </a:pPr>
            <a:endParaRPr lang="en-US"/>
          </a:p>
        </c:txPr>
        <c:crossAx val="787900160"/>
        <c:crosses val="autoZero"/>
        <c:auto val="1"/>
        <c:lblAlgn val="ctr"/>
        <c:lblOffset val="100"/>
        <c:noMultiLvlLbl val="0"/>
      </c:catAx>
      <c:valAx>
        <c:axId val="787900160"/>
        <c:scaling>
          <c:orientation val="minMax"/>
          <c:max val="205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787898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3"/>
        <c:delete val="1"/>
      </c:legendEntry>
      <c:layout>
        <c:manualLayout>
          <c:xMode val="edge"/>
          <c:yMode val="edge"/>
          <c:x val="7.1327054170312043E-2"/>
          <c:y val="4.6296296296296294E-3"/>
          <c:w val="0.85734566382327204"/>
          <c:h val="6.87295858850976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/>
              </a:solidFill>
              <a:latin typeface="Segoe UI (body)"/>
              <a:ea typeface="+mn-ea"/>
              <a:cs typeface="Segoe UI" panose="020B0502040204020203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800">
          <a:latin typeface="Segoe UI (body)"/>
          <a:cs typeface="Segoe UI" panose="020B0502040204020203" pitchFamily="34" charset="0"/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7442977646633676"/>
          <c:y val="0.23764426921086021"/>
          <c:w val="0.82515935083928293"/>
          <c:h val="0.707338530243396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'US - Monthly'!$X$41</c:f>
              <c:strCache>
                <c:ptCount val="1"/>
                <c:pt idx="0">
                  <c:v>HCIT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Segoe UI (body)"/>
                    <a:ea typeface="+mn-ea"/>
                    <a:cs typeface="Segoe UI" panose="020B0502040204020203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'US - Monthly'!$AC$40:$AH$40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YTD Q1-24</c:v>
                </c:pt>
              </c:strCache>
            </c:strRef>
          </c:cat>
          <c:val>
            <c:numRef>
              <c:f>'US - Monthly'!$AC$41:$AH$41</c:f>
              <c:numCache>
                <c:formatCode>General</c:formatCode>
                <c:ptCount val="6"/>
                <c:pt idx="0">
                  <c:v>226</c:v>
                </c:pt>
                <c:pt idx="1">
                  <c:v>213</c:v>
                </c:pt>
                <c:pt idx="2">
                  <c:v>296</c:v>
                </c:pt>
                <c:pt idx="3">
                  <c:v>219</c:v>
                </c:pt>
                <c:pt idx="4">
                  <c:v>182</c:v>
                </c:pt>
                <c:pt idx="5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4B-4C8D-8DAA-9EA156B1D9CF}"/>
            </c:ext>
          </c:extLst>
        </c:ser>
        <c:ser>
          <c:idx val="1"/>
          <c:order val="1"/>
          <c:tx>
            <c:strRef>
              <c:f>'US - Monthly'!$X$42</c:f>
              <c:strCache>
                <c:ptCount val="1"/>
                <c:pt idx="0">
                  <c:v>Multi-Site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Segoe UI (body)"/>
                    <a:ea typeface="+mn-ea"/>
                    <a:cs typeface="Segoe UI" panose="020B0502040204020203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'US - Monthly'!$AC$40:$AH$40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YTD Q1-24</c:v>
                </c:pt>
              </c:strCache>
            </c:strRef>
          </c:cat>
          <c:val>
            <c:numRef>
              <c:f>'US - Monthly'!$AC$42:$AH$42</c:f>
              <c:numCache>
                <c:formatCode>General</c:formatCode>
                <c:ptCount val="6"/>
                <c:pt idx="0">
                  <c:v>287</c:v>
                </c:pt>
                <c:pt idx="1">
                  <c:v>241</c:v>
                </c:pt>
                <c:pt idx="2">
                  <c:v>414</c:v>
                </c:pt>
                <c:pt idx="3">
                  <c:v>309</c:v>
                </c:pt>
                <c:pt idx="4">
                  <c:v>254</c:v>
                </c:pt>
                <c:pt idx="5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4B-4C8D-8DAA-9EA156B1D9CF}"/>
            </c:ext>
          </c:extLst>
        </c:ser>
        <c:ser>
          <c:idx val="2"/>
          <c:order val="2"/>
          <c:tx>
            <c:strRef>
              <c:f>'US - Monthly'!$X$43</c:f>
              <c:strCache>
                <c:ptCount val="1"/>
                <c:pt idx="0">
                  <c:v>LTC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4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14B-4C8D-8DAA-9EA156B1D9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Segoe UI (body)"/>
                    <a:ea typeface="+mn-ea"/>
                    <a:cs typeface="Segoe UI" panose="020B0502040204020203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'US - Monthly'!$AC$40:$AH$40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YTD Q1-24</c:v>
                </c:pt>
              </c:strCache>
            </c:strRef>
          </c:cat>
          <c:val>
            <c:numRef>
              <c:f>'US - Monthly'!$AC$43:$AH$43</c:f>
              <c:numCache>
                <c:formatCode>General</c:formatCode>
                <c:ptCount val="6"/>
                <c:pt idx="0">
                  <c:v>168</c:v>
                </c:pt>
                <c:pt idx="1">
                  <c:v>86</c:v>
                </c:pt>
                <c:pt idx="2">
                  <c:v>98</c:v>
                </c:pt>
                <c:pt idx="3">
                  <c:v>56</c:v>
                </c:pt>
                <c:pt idx="4">
                  <c:v>45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4B-4C8D-8DAA-9EA156B1D9CF}"/>
            </c:ext>
          </c:extLst>
        </c:ser>
        <c:ser>
          <c:idx val="3"/>
          <c:order val="3"/>
          <c:tx>
            <c:strRef>
              <c:f>'US - Monthly'!$X$44</c:f>
              <c:strCache>
                <c:ptCount val="1"/>
                <c:pt idx="0">
                  <c:v>Misc.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4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14B-4C8D-8DAA-9EA156B1D9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Segoe UI (body)"/>
                    <a:ea typeface="+mn-ea"/>
                    <a:cs typeface="Segoe UI" panose="020B0502040204020203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'US - Monthly'!$AC$40:$AH$40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YTD Q1-24</c:v>
                </c:pt>
              </c:strCache>
            </c:strRef>
          </c:cat>
          <c:val>
            <c:numRef>
              <c:f>'US - Monthly'!$AC$44:$AH$44</c:f>
              <c:numCache>
                <c:formatCode>General</c:formatCode>
                <c:ptCount val="6"/>
                <c:pt idx="0">
                  <c:v>126</c:v>
                </c:pt>
                <c:pt idx="1">
                  <c:v>85</c:v>
                </c:pt>
                <c:pt idx="2">
                  <c:v>223</c:v>
                </c:pt>
                <c:pt idx="3">
                  <c:v>149</c:v>
                </c:pt>
                <c:pt idx="4">
                  <c:v>169</c:v>
                </c:pt>
                <c:pt idx="5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14B-4C8D-8DAA-9EA156B1D9CF}"/>
            </c:ext>
          </c:extLst>
        </c:ser>
        <c:ser>
          <c:idx val="4"/>
          <c:order val="4"/>
          <c:tx>
            <c:strRef>
              <c:f>'US - Monthly'!$X$45</c:f>
              <c:strCache>
                <c:ptCount val="1"/>
                <c:pt idx="0">
                  <c:v>Acute Care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14B-4C8D-8DAA-9EA156B1D9C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14B-4C8D-8DAA-9EA156B1D9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Segoe UI (body)"/>
                    <a:ea typeface="+mn-ea"/>
                    <a:cs typeface="Segoe UI" panose="020B0502040204020203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'US - Monthly'!$AC$40:$AH$40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YTD Q1-24</c:v>
                </c:pt>
              </c:strCache>
            </c:strRef>
          </c:cat>
          <c:val>
            <c:numRef>
              <c:f>'US - Monthly'!$AC$45:$AH$45</c:f>
              <c:numCache>
                <c:formatCode>General</c:formatCode>
                <c:ptCount val="6"/>
                <c:pt idx="0">
                  <c:v>68</c:v>
                </c:pt>
                <c:pt idx="1">
                  <c:v>49</c:v>
                </c:pt>
                <c:pt idx="2">
                  <c:v>46</c:v>
                </c:pt>
                <c:pt idx="3">
                  <c:v>23</c:v>
                </c:pt>
                <c:pt idx="4">
                  <c:v>31</c:v>
                </c:pt>
                <c:pt idx="5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14B-4C8D-8DAA-9EA156B1D9CF}"/>
            </c:ext>
          </c:extLst>
        </c:ser>
        <c:ser>
          <c:idx val="5"/>
          <c:order val="5"/>
          <c:tx>
            <c:strRef>
              <c:f>'US - Monthly'!$X$46</c:f>
              <c:strCache>
                <c:ptCount val="1"/>
                <c:pt idx="0">
                  <c:v>Behavioral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4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14B-4C8D-8DAA-9EA156B1D9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Segoe UI (body)"/>
                    <a:ea typeface="+mn-ea"/>
                    <a:cs typeface="Segoe UI" panose="020B0502040204020203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'US - Monthly'!$AC$40:$AH$40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YTD Q1-24</c:v>
                </c:pt>
              </c:strCache>
            </c:strRef>
          </c:cat>
          <c:val>
            <c:numRef>
              <c:f>'US - Monthly'!$AC$46:$AH$46</c:f>
              <c:numCache>
                <c:formatCode>General</c:formatCode>
                <c:ptCount val="6"/>
                <c:pt idx="0">
                  <c:v>76</c:v>
                </c:pt>
                <c:pt idx="1">
                  <c:v>68</c:v>
                </c:pt>
                <c:pt idx="2">
                  <c:v>118</c:v>
                </c:pt>
                <c:pt idx="3">
                  <c:v>65</c:v>
                </c:pt>
                <c:pt idx="4">
                  <c:v>40</c:v>
                </c:pt>
                <c:pt idx="5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14B-4C8D-8DAA-9EA156B1D9CF}"/>
            </c:ext>
          </c:extLst>
        </c:ser>
        <c:ser>
          <c:idx val="6"/>
          <c:order val="6"/>
          <c:tx>
            <c:strRef>
              <c:f>'US - Monthly'!$X$47</c:f>
              <c:strCache>
                <c:ptCount val="1"/>
                <c:pt idx="0">
                  <c:v>Homecare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14B-4C8D-8DAA-9EA156B1D9C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14B-4C8D-8DAA-9EA156B1D9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Segoe UI (body)"/>
                    <a:ea typeface="+mn-ea"/>
                    <a:cs typeface="Segoe UI" panose="020B0502040204020203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'US - Monthly'!$AC$40:$AH$40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YTD Q1-24</c:v>
                </c:pt>
              </c:strCache>
            </c:strRef>
          </c:cat>
          <c:val>
            <c:numRef>
              <c:f>'US - Monthly'!$AC$47:$AH$47</c:f>
              <c:numCache>
                <c:formatCode>General</c:formatCode>
                <c:ptCount val="6"/>
                <c:pt idx="0">
                  <c:v>75</c:v>
                </c:pt>
                <c:pt idx="1">
                  <c:v>33</c:v>
                </c:pt>
                <c:pt idx="2">
                  <c:v>74</c:v>
                </c:pt>
                <c:pt idx="3">
                  <c:v>46</c:v>
                </c:pt>
                <c:pt idx="4">
                  <c:v>26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14B-4C8D-8DAA-9EA156B1D9CF}"/>
            </c:ext>
          </c:extLst>
        </c:ser>
        <c:ser>
          <c:idx val="9"/>
          <c:order val="7"/>
          <c:tx>
            <c:strRef>
              <c:f>'US - Monthly'!$X$48</c:f>
              <c:strCache>
                <c:ptCount val="1"/>
                <c:pt idx="0">
                  <c:v>Pharma Services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'US - Monthly'!$W$54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E-A14B-4C8D-8DAA-9EA156B1D9CF}"/>
            </c:ext>
          </c:extLst>
        </c:ser>
        <c:ser>
          <c:idx val="8"/>
          <c:order val="8"/>
          <c:tx>
            <c:strRef>
              <c:f>'US - Monthly'!$Y$48:$AH$48</c:f>
              <c:strCach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'US - Monthly'!$AC$40:$AH$40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YTD Q1-24</c:v>
                </c:pt>
              </c:strCache>
            </c:strRef>
          </c:cat>
          <c:val>
            <c:numRef>
              <c:f>'US - Monthly'!$AB$48:$AC$48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F-A14B-4C8D-8DAA-9EA156B1D9CF}"/>
            </c:ext>
          </c:extLst>
        </c:ser>
        <c:ser>
          <c:idx val="7"/>
          <c:order val="9"/>
          <c:tx>
            <c:strRef>
              <c:f>'US - Monthly'!$Z$55:$AH$55</c:f>
              <c:strCache>
                <c:ptCount val="9"/>
                <c:pt idx="0">
                  <c:v>987</c:v>
                </c:pt>
                <c:pt idx="1">
                  <c:v>1005</c:v>
                </c:pt>
                <c:pt idx="2">
                  <c:v>886</c:v>
                </c:pt>
                <c:pt idx="3">
                  <c:v>1026</c:v>
                </c:pt>
                <c:pt idx="4">
                  <c:v>775</c:v>
                </c:pt>
                <c:pt idx="5">
                  <c:v>1269</c:v>
                </c:pt>
                <c:pt idx="6">
                  <c:v>867</c:v>
                </c:pt>
                <c:pt idx="7">
                  <c:v>747</c:v>
                </c:pt>
                <c:pt idx="8">
                  <c:v>192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Segoe UI (body)"/>
                    <a:ea typeface="+mn-ea"/>
                    <a:cs typeface="Segoe UI" panose="020B0502040204020203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'US - Monthly'!$AC$40:$AH$40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YTD Q1-24</c:v>
                </c:pt>
              </c:strCache>
            </c:strRef>
          </c:cat>
          <c:val>
            <c:numRef>
              <c:f>'US - Monthly'!$AC$49:$AH$49</c:f>
              <c:numCache>
                <c:formatCode>General</c:formatCode>
                <c:ptCount val="6"/>
                <c:pt idx="0">
                  <c:v>1026</c:v>
                </c:pt>
                <c:pt idx="1">
                  <c:v>775</c:v>
                </c:pt>
                <c:pt idx="2">
                  <c:v>1269</c:v>
                </c:pt>
                <c:pt idx="3">
                  <c:v>867</c:v>
                </c:pt>
                <c:pt idx="4">
                  <c:v>747</c:v>
                </c:pt>
                <c:pt idx="5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14B-4C8D-8DAA-9EA156B1D9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787898496"/>
        <c:axId val="787900160"/>
      </c:barChart>
      <c:catAx>
        <c:axId val="78789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Segoe UI (body)"/>
                <a:ea typeface="+mn-ea"/>
                <a:cs typeface="Segoe UI" panose="020B0502040204020203" pitchFamily="34" charset="0"/>
              </a:defRPr>
            </a:pPr>
            <a:endParaRPr lang="en-US"/>
          </a:p>
        </c:txPr>
        <c:crossAx val="787900160"/>
        <c:crosses val="autoZero"/>
        <c:auto val="1"/>
        <c:lblAlgn val="ctr"/>
        <c:lblOffset val="100"/>
        <c:noMultiLvlLbl val="0"/>
      </c:catAx>
      <c:valAx>
        <c:axId val="787900160"/>
        <c:scaling>
          <c:orientation val="minMax"/>
          <c:max val="1325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787898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8"/>
        <c:delete val="1"/>
      </c:legendEntry>
      <c:legendEntry>
        <c:idx val="9"/>
        <c:delete val="1"/>
      </c:legendEntry>
      <c:layout>
        <c:manualLayout>
          <c:xMode val="edge"/>
          <c:yMode val="edge"/>
          <c:x val="0.10047628583558287"/>
          <c:y val="4.4341264985655562E-2"/>
          <c:w val="0.89952371416441712"/>
          <c:h val="6.08847734083473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Segoe UI (body)"/>
              <a:ea typeface="+mn-ea"/>
              <a:cs typeface="Segoe UI" panose="020B0502040204020203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solidFill>
            <a:schemeClr val="bg1"/>
          </a:solidFill>
          <a:latin typeface="Segoe UI (body)"/>
          <a:cs typeface="Segoe UI" panose="020B0502040204020203" pitchFamily="34" charset="0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18495-EB1E-458D-AB9B-FD1CA1EC21E3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D79EB-7BB7-482F-AEAC-4296E943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17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D38E-35E1-4661-BFD8-DD8E29FBF518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1542-5115-4CCE-8F67-C01BFD490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4789"/>
      </p:ext>
    </p:extLst>
  </p:cSld>
  <p:clrMapOvr>
    <a:masterClrMapping/>
  </p:clrMapOvr>
</p:sldLayout>
</file>

<file path=ppt/slideLayouts/slideLayout10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F8DC3-B69E-4541-8218-E2C86268A58E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1542-5115-4CCE-8F67-C01BFD490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78331"/>
      </p:ext>
    </p:extLst>
  </p:cSld>
  <p:clrMapOvr>
    <a:masterClrMapping/>
  </p:clrMapOvr>
</p:sldLayout>
</file>

<file path=ppt/slideLayouts/slideLayout1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37EEC-86CF-4306-B738-A3F69DDDE7B8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1542-5115-4CCE-8F67-C01BFD490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440820"/>
      </p:ext>
    </p:extLst>
  </p:cSld>
  <p:clrMapOvr>
    <a:masterClrMapping/>
  </p:clrMapOvr>
</p:sldLayout>
</file>

<file path=ppt/slideLayouts/slideLayout12.xml><?xml version="1.0" encoding="utf-8"?>
<p:sldLayout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4DA6-2EB4-44C7-B4DF-AF7A518C26C7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logo of a college law&#10;&#10;Description automatically generated">
            <a:extLst>
              <a:ext uri="{FF2B5EF4-FFF2-40B4-BE49-F238E27FC236}">
                <a16:creationId xmlns:a16="http://schemas.microsoft.com/office/drawing/2014/main" id="{69FE329E-1296-8537-679F-B669077255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41" b="8361"/>
          <a:stretch/>
        </p:blipFill>
        <p:spPr>
          <a:xfrm>
            <a:off x="8001000" y="199866"/>
            <a:ext cx="879224" cy="746443"/>
          </a:xfrm>
          <a:prstGeom prst="rect">
            <a:avLst/>
          </a:prstGeom>
        </p:spPr>
      </p:pic>
      <p:pic>
        <p:nvPicPr>
          <p:cNvPr id="13" name="Picture 2" descr="IWIRC on LinkedIn: The American College of Bankruptcy will hold its Class  35 Induction…">
            <a:extLst>
              <a:ext uri="{FF2B5EF4-FFF2-40B4-BE49-F238E27FC236}">
                <a16:creationId xmlns:a16="http://schemas.microsoft.com/office/drawing/2014/main" id="{783C2EA9-3247-B1A4-4ABB-BCEE99E13A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772" y="416667"/>
            <a:ext cx="1865438" cy="48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6543917"/>
      </p:ext>
    </p:extLst>
  </p:cSld>
  <p:clrMapOvr>
    <a:masterClrMapping/>
  </p:clrMapOvr>
</p:sldLayout>
</file>

<file path=ppt/slideLayouts/slideLayout13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96854-F7AF-4DF5-B1CC-362C343BEBB1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262782"/>
      </p:ext>
    </p:extLst>
  </p:cSld>
  <p:clrMapOvr>
    <a:masterClrMapping/>
  </p:clrMapOvr>
</p:sldLayout>
</file>

<file path=ppt/slideLayouts/slideLayout1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A58F-5348-406E-9CDB-3B3C03D8D383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585606"/>
      </p:ext>
    </p:extLst>
  </p:cSld>
  <p:clrMapOvr>
    <a:masterClrMapping/>
  </p:clrMapOvr>
</p:sldLayout>
</file>

<file path=ppt/slideLayouts/slideLayout15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46212-7CE9-44C3-9814-59202398B043}" type="datetime1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685399"/>
      </p:ext>
    </p:extLst>
  </p:cSld>
  <p:clrMapOvr>
    <a:masterClrMapping/>
  </p:clrMapOvr>
</p:sldLayout>
</file>

<file path=ppt/slideLayouts/slideLayout16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ED64-6037-4D74-9E8F-CB7E531A7830}" type="datetime1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68562"/>
      </p:ext>
    </p:extLst>
  </p:cSld>
  <p:clrMapOvr>
    <a:masterClrMapping/>
  </p:clrMapOvr>
</p:sldLayout>
</file>

<file path=ppt/slideLayouts/slideLayout1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B2D86-4E32-4F8A-8ABA-FC7A1398CDF3}" type="datetime1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749683"/>
      </p:ext>
    </p:extLst>
  </p:cSld>
  <p:clrMapOvr>
    <a:masterClrMapping/>
  </p:clrMapOvr>
</p:sldLayout>
</file>

<file path=ppt/slideLayouts/slideLayout18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0637-10D8-49BE-AB93-253605E775C5}" type="datetime1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30470"/>
      </p:ext>
    </p:extLst>
  </p:cSld>
  <p:clrMapOvr>
    <a:masterClrMapping/>
  </p:clrMapOvr>
</p:sldLayout>
</file>

<file path=ppt/slideLayouts/slideLayout19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320F025-C659-4202-A909-073EFBFF3C17}" type="datetime1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30486"/>
      </p:ext>
    </p:extLst>
  </p:cSld>
  <p:clrMapOvr>
    <a:masterClrMapping/>
  </p:clrMapOvr>
</p:sldLayout>
</file>

<file path=ppt/slideLayouts/slideLayout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9186-BC0D-4075-926F-9D7686C62D93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1542-5115-4CCE-8F67-C01BFD490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40557"/>
      </p:ext>
    </p:extLst>
  </p:cSld>
  <p:clrMapOvr>
    <a:masterClrMapping/>
  </p:clrMapOvr>
</p:sldLayout>
</file>

<file path=ppt/slideLayouts/slideLayout20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E14F-42CB-44E7-819B-80280E2C54AB}" type="datetime1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28347"/>
      </p:ext>
    </p:extLst>
  </p:cSld>
  <p:clrMapOvr>
    <a:masterClrMapping/>
  </p:clrMapOvr>
</p:sldLayout>
</file>

<file path=ppt/slideLayouts/slideLayout2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431A2-7186-46AF-8BC4-D36CFEF5ACCD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55074"/>
      </p:ext>
    </p:extLst>
  </p:cSld>
  <p:clrMapOvr>
    <a:masterClrMapping/>
  </p:clrMapOvr>
</p:sldLayout>
</file>

<file path=ppt/slideLayouts/slideLayout2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CEC8-9685-448A-ACEB-CCB0FC0F727F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64218"/>
      </p:ext>
    </p:extLst>
  </p:cSld>
  <p:clrMapOvr>
    <a:masterClrMapping/>
  </p:clrMapOvr>
</p:sldLayout>
</file>

<file path=ppt/slideLayouts/slideLayout23.xml><?xml version="1.0" encoding="utf-8"?>
<p:sldLayout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60A2-A378-4D33-B9C2-06CDCE2DB798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logo of a college law&#10;&#10;Description automatically generated">
            <a:extLst>
              <a:ext uri="{FF2B5EF4-FFF2-40B4-BE49-F238E27FC236}">
                <a16:creationId xmlns:a16="http://schemas.microsoft.com/office/drawing/2014/main" id="{69FE329E-1296-8537-679F-B669077255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41" b="8361"/>
          <a:stretch/>
        </p:blipFill>
        <p:spPr>
          <a:xfrm>
            <a:off x="8001000" y="199866"/>
            <a:ext cx="879224" cy="746443"/>
          </a:xfrm>
          <a:prstGeom prst="rect">
            <a:avLst/>
          </a:prstGeom>
        </p:spPr>
      </p:pic>
      <p:pic>
        <p:nvPicPr>
          <p:cNvPr id="13" name="Picture 2" descr="IWIRC on LinkedIn: The American College of Bankruptcy will hold its Class  35 Induction…">
            <a:extLst>
              <a:ext uri="{FF2B5EF4-FFF2-40B4-BE49-F238E27FC236}">
                <a16:creationId xmlns:a16="http://schemas.microsoft.com/office/drawing/2014/main" id="{783C2EA9-3247-B1A4-4ABB-BCEE99E13A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772" y="416667"/>
            <a:ext cx="1865438" cy="48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413459"/>
      </p:ext>
    </p:extLst>
  </p:cSld>
  <p:clrMapOvr>
    <a:masterClrMapping/>
  </p:clrMapOvr>
</p:sldLayout>
</file>

<file path=ppt/slideLayouts/slideLayout2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0847-5C98-4023-A6EF-3D59C0A7117B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924898"/>
      </p:ext>
    </p:extLst>
  </p:cSld>
  <p:clrMapOvr>
    <a:masterClrMapping/>
  </p:clrMapOvr>
</p:sldLayout>
</file>

<file path=ppt/slideLayouts/slideLayout25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41626-2E14-4B2F-952F-2D45945E27DC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57207"/>
      </p:ext>
    </p:extLst>
  </p:cSld>
  <p:clrMapOvr>
    <a:masterClrMapping/>
  </p:clrMapOvr>
</p:sldLayout>
</file>

<file path=ppt/slideLayouts/slideLayout26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686E6-FDD3-4BDB-8B4B-BE715271E011}" type="datetime1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2090"/>
      </p:ext>
    </p:extLst>
  </p:cSld>
  <p:clrMapOvr>
    <a:masterClrMapping/>
  </p:clrMapOvr>
</p:sldLayout>
</file>

<file path=ppt/slideLayouts/slideLayout2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D2E61-C1CA-47FD-845F-01609B969920}" type="datetime1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823540"/>
      </p:ext>
    </p:extLst>
  </p:cSld>
  <p:clrMapOvr>
    <a:masterClrMapping/>
  </p:clrMapOvr>
</p:sldLayout>
</file>

<file path=ppt/slideLayouts/slideLayout28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94CB-848F-4554-8A1E-4EE6AEC5395C}" type="datetime1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25295"/>
      </p:ext>
    </p:extLst>
  </p:cSld>
  <p:clrMapOvr>
    <a:masterClrMapping/>
  </p:clrMapOvr>
</p:sldLayout>
</file>

<file path=ppt/slideLayouts/slideLayout29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E5122-CCF8-451F-9A20-C7B7788E5184}" type="datetime1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96602"/>
      </p:ext>
    </p:extLst>
  </p:cSld>
  <p:clrMapOvr>
    <a:masterClrMapping/>
  </p:clrMapOvr>
</p:sldLayout>
</file>

<file path=ppt/slideLayouts/slideLayout3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EF34-19F6-4194-982E-723876B1861F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1542-5115-4CCE-8F67-C01BFD490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48459"/>
      </p:ext>
    </p:extLst>
  </p:cSld>
  <p:clrMapOvr>
    <a:masterClrMapping/>
  </p:clrMapOvr>
</p:sldLayout>
</file>

<file path=ppt/slideLayouts/slideLayout30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C904B041-01B3-46A6-B2EC-A9F0AC8BA187}" type="datetime1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37453"/>
      </p:ext>
    </p:extLst>
  </p:cSld>
  <p:clrMapOvr>
    <a:masterClrMapping/>
  </p:clrMapOvr>
</p:sldLayout>
</file>

<file path=ppt/slideLayouts/slideLayout3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D8A43-FCE1-450C-8858-F614D34A9080}" type="datetime1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248978"/>
      </p:ext>
    </p:extLst>
  </p:cSld>
  <p:clrMapOvr>
    <a:masterClrMapping/>
  </p:clrMapOvr>
</p:sldLayout>
</file>

<file path=ppt/slideLayouts/slideLayout3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AA3E-7021-4BA7-A1FF-29DE296552EF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68274"/>
      </p:ext>
    </p:extLst>
  </p:cSld>
  <p:clrMapOvr>
    <a:masterClrMapping/>
  </p:clrMapOvr>
</p:sldLayout>
</file>

<file path=ppt/slideLayouts/slideLayout33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09E44-851E-49B3-90DE-3255E71D4059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73099"/>
      </p:ext>
    </p:extLst>
  </p:cSld>
  <p:clrMapOvr>
    <a:masterClrMapping/>
  </p:clrMapOvr>
</p:sldLayout>
</file>

<file path=ppt/slideLayouts/slideLayout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C7D0-E57E-48DF-9438-6A0E763E7009}" type="datetime1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1542-5115-4CCE-8F67-C01BFD490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91627"/>
      </p:ext>
    </p:extLst>
  </p:cSld>
  <p:clrMapOvr>
    <a:masterClrMapping/>
  </p:clrMapOvr>
</p:sldLayout>
</file>

<file path=ppt/slideLayouts/slideLayout5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48C3E-7234-49A5-B96F-2026DF21F33D}" type="datetime1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1542-5115-4CCE-8F67-C01BFD490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19573"/>
      </p:ext>
    </p:extLst>
  </p:cSld>
  <p:clrMapOvr>
    <a:masterClrMapping/>
  </p:clrMapOvr>
</p:sldLayout>
</file>

<file path=ppt/slideLayouts/slideLayout6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697A7-20D4-4C35-AF7C-8E539D70D4DD}" type="datetime1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1542-5115-4CCE-8F67-C01BFD490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03606"/>
      </p:ext>
    </p:extLst>
  </p:cSld>
  <p:clrMapOvr>
    <a:masterClrMapping/>
  </p:clrMapOvr>
</p:sldLayout>
</file>

<file path=ppt/slideLayouts/slideLayout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B438-73AA-4F1B-99CD-9B8F85EECF5A}" type="datetime1">
              <a:rPr lang="en-US" smtClean="0"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1542-5115-4CCE-8F67-C01BFD490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74558"/>
      </p:ext>
    </p:extLst>
  </p:cSld>
  <p:clrMapOvr>
    <a:masterClrMapping/>
  </p:clrMapOvr>
</p:sldLayout>
</file>

<file path=ppt/slideLayouts/slideLayout8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A433-CB70-4B29-8256-9B7EBC786881}" type="datetime1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1542-5115-4CCE-8F67-C01BFD490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475117"/>
      </p:ext>
    </p:extLst>
  </p:cSld>
  <p:clrMapOvr>
    <a:masterClrMapping/>
  </p:clrMapOvr>
</p:sldLayout>
</file>

<file path=ppt/slideLayouts/slideLayout9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C844-C0B9-469C-8D27-4EDE5308D3F1}" type="datetime1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21542-5115-4CCE-8F67-C01BFD490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89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5.jpeg"/></Relationships>
</file>

<file path=ppt/slideMasters/slideMaster1.xml><?xml version="1.0" encoding="utf-8"?>
<p:sld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B7996-1590-40EE-B842-B18E190EFCB2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21542-5115-4CCE-8F67-C01BFD490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6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E9E6F43-9011-4547-AD76-5B446CE3BE75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logo of a college law&#10;&#10;Description automatically generated">
            <a:extLst>
              <a:ext uri="{FF2B5EF4-FFF2-40B4-BE49-F238E27FC236}">
                <a16:creationId xmlns:a16="http://schemas.microsoft.com/office/drawing/2014/main" id="{460B4459-B61C-4791-AE0C-C92278AC3D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41" b="8361"/>
          <a:stretch/>
        </p:blipFill>
        <p:spPr>
          <a:xfrm>
            <a:off x="8001000" y="199866"/>
            <a:ext cx="879224" cy="746443"/>
          </a:xfrm>
          <a:prstGeom prst="rect">
            <a:avLst/>
          </a:prstGeom>
        </p:spPr>
      </p:pic>
      <p:pic>
        <p:nvPicPr>
          <p:cNvPr id="11" name="Picture 2" descr="IWIRC on LinkedIn: The American College of Bankruptcy will hold its Class  35 Induction…">
            <a:extLst>
              <a:ext uri="{FF2B5EF4-FFF2-40B4-BE49-F238E27FC236}">
                <a16:creationId xmlns:a16="http://schemas.microsoft.com/office/drawing/2014/main" id="{9733E0E1-CE9E-1532-C6C2-62AC148685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772" y="416667"/>
            <a:ext cx="1865438" cy="48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79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DFE0F9C-8060-4259-BC8A-08EE18E3ED69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logo of a college law&#10;&#10;Description automatically generated">
            <a:extLst>
              <a:ext uri="{FF2B5EF4-FFF2-40B4-BE49-F238E27FC236}">
                <a16:creationId xmlns:a16="http://schemas.microsoft.com/office/drawing/2014/main" id="{460B4459-B61C-4791-AE0C-C92278AC3D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41" b="8361"/>
          <a:stretch/>
        </p:blipFill>
        <p:spPr>
          <a:xfrm>
            <a:off x="8001000" y="199866"/>
            <a:ext cx="879224" cy="746443"/>
          </a:xfrm>
          <a:prstGeom prst="rect">
            <a:avLst/>
          </a:prstGeom>
        </p:spPr>
      </p:pic>
      <p:pic>
        <p:nvPicPr>
          <p:cNvPr id="11" name="Picture 2" descr="IWIRC on LinkedIn: The American College of Bankruptcy will hold its Class  35 Induction…">
            <a:extLst>
              <a:ext uri="{FF2B5EF4-FFF2-40B4-BE49-F238E27FC236}">
                <a16:creationId xmlns:a16="http://schemas.microsoft.com/office/drawing/2014/main" id="{9733E0E1-CE9E-1532-C6C2-62AC148685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772" y="416667"/>
            <a:ext cx="1865438" cy="48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6094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7.emf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B9DF1-B3A4-3774-EEFA-94A37A360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2959" y="758952"/>
            <a:ext cx="7543799" cy="3566160"/>
          </a:xfrm>
        </p:spPr>
        <p:txBody>
          <a:bodyPr>
            <a:normAutofit/>
          </a:bodyPr>
          <a:lstStyle/>
          <a:p>
            <a:r>
              <a:rPr lang="en-US" sz="4800" dirty="0"/>
              <a:t>Hospital Mergers and Acquisitions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E556C1-D174-AD48-FBD9-ED1B61B2A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2959" y="4580667"/>
            <a:ext cx="7543800" cy="1319948"/>
          </a:xfrm>
        </p:spPr>
        <p:txBody>
          <a:bodyPr>
            <a:normAutofit/>
          </a:bodyPr>
          <a:lstStyle/>
          <a:p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Dan Bleck </a:t>
            </a: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</a:rPr>
              <a:t>|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Mintz</a:t>
            </a:r>
          </a:p>
          <a:p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Sam J.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alberts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</a:rPr>
              <a:t>|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Dentons US LLP</a:t>
            </a:r>
          </a:p>
          <a:p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Andrew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turnbull</a:t>
            </a: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</a:rPr>
              <a:t> |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Houlihan Lokey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59469073"/>
      </p:ext>
    </p:extLst>
  </p:cSld>
  <p:clrMapOvr>
    <a:masterClrMapping/>
  </p:clrMapOvr>
</p:sld>
</file>

<file path=ppt/slides/slide1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6A7A6-97EF-55EE-4CB8-6B58F69C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Highest and Best Bid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87B41-862D-A172-C19E-80A0DAA1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sz="1600" dirty="0"/>
              <a:t>The overarching goal of a 363 auction is to obtain the highest and best bid for a debtor’s assets. In a nonprofit setting, this may involve an economic return v. mission preservation tension. </a:t>
            </a:r>
          </a:p>
          <a:p>
            <a:pPr marL="566928" lvl="1" indent="-274320">
              <a:buFont typeface="Arial" panose="020B0604020202020204" pitchFamily="34" charset="0"/>
              <a:buChar char="•"/>
            </a:pPr>
            <a:r>
              <a:rPr lang="en-US" sz="1600" dirty="0"/>
              <a:t>In </a:t>
            </a:r>
            <a:r>
              <a:rPr lang="en-US" sz="1600" i="1" dirty="0"/>
              <a:t>In re </a:t>
            </a:r>
            <a:r>
              <a:rPr lang="en-US" sz="1600" i="1" dirty="0" err="1"/>
              <a:t>HHH</a:t>
            </a:r>
            <a:r>
              <a:rPr lang="en-US" sz="1600" i="1" dirty="0"/>
              <a:t> Choices Health Plan, LLC, </a:t>
            </a:r>
            <a:r>
              <a:rPr lang="en-US" sz="1600" dirty="0"/>
              <a:t>554 B.R. 697 (2016), the </a:t>
            </a:r>
            <a:r>
              <a:rPr lang="en-US" sz="1600" dirty="0" err="1"/>
              <a:t>S.D.N.Y</a:t>
            </a:r>
            <a:r>
              <a:rPr lang="en-US" sz="1600" dirty="0"/>
              <a:t>. Bankruptcy Court approved the sale of a CCRC to an operator who offered less cash rather than to a rental model seller who offered more cash. The Court held that the objective of paying creditors as much as possible should be balanced against the consideration of serving a debtor’s mission. Here, the winning proposal was more “fully aligned” with the debtor’s mission. </a:t>
            </a:r>
          </a:p>
          <a:p>
            <a:pPr marL="566928" lvl="1" indent="-274320">
              <a:buFont typeface="Arial" panose="020B0604020202020204" pitchFamily="34" charset="0"/>
              <a:buChar char="•"/>
            </a:pPr>
            <a:r>
              <a:rPr lang="en-US" sz="1600" dirty="0"/>
              <a:t>In </a:t>
            </a:r>
            <a:r>
              <a:rPr lang="en-US" sz="1600" i="1" dirty="0"/>
              <a:t>In re United Healthcare System, Inc.</a:t>
            </a:r>
            <a:r>
              <a:rPr lang="en-US" sz="1600" dirty="0"/>
              <a:t>, 1997 WL 176574 (1997), the </a:t>
            </a:r>
            <a:r>
              <a:rPr lang="en-US" sz="1600" dirty="0" err="1"/>
              <a:t>D.N.J</a:t>
            </a:r>
            <a:r>
              <a:rPr lang="en-US" sz="1600" dirty="0"/>
              <a:t>. District Court held that parties to a sale must consider the fact of whether a debtor is a charitable institution, and that the officers and directors of a </a:t>
            </a:r>
            <a:r>
              <a:rPr lang="en-US" sz="1600" b="0" i="0" dirty="0">
                <a:effectLst/>
              </a:rPr>
              <a:t>nonprofit organization are charged with the fiduciary duty to act in furtherance of the charitable mission. The Court also stated that a bankruptcy court may not focus solely on price when considering a sale. </a:t>
            </a:r>
          </a:p>
          <a:p>
            <a:pPr marL="566928" lvl="1" indent="-27432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566928" lvl="1" indent="-27432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566928" lvl="1" indent="-27432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A27A76-9A2A-13DE-E159-92A298D0E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62002"/>
      </p:ext>
    </p:extLst>
  </p:cSld>
  <p:clrMapOvr>
    <a:masterClrMapping/>
  </p:clrMapOvr>
</p:sld>
</file>

<file path=ppt/slides/slide1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6A7A6-97EF-55EE-4CB8-6B58F69C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Transition Services Agreements (TSAs)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87B41-862D-A172-C19E-80A0DAA1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274320" indent="-27432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4800" dirty="0"/>
              <a:t>Designed to permit a purchaser to own and operate a facility pending approval of the transfer of the Medicare and Medicaid relationship, a provider agreement or another critical agreement (e.g., a pharmacy license).  </a:t>
            </a:r>
          </a:p>
          <a:p>
            <a:pPr marL="274320" indent="-27432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4800" dirty="0"/>
              <a:t>Under a TSA (sometimes called a Management Services Agreement) the sale is completed, and the buyer then leases the facility back to the seller, which then enters into a management agreement with the buyer to run the hospital and bill Medicare under the seller’s provider number.</a:t>
            </a:r>
          </a:p>
          <a:p>
            <a:pPr marL="274320" indent="-27432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4800" dirty="0"/>
              <a:t>In general, under Medicare regulations (42 C.F.R. § 489.18) a transaction in which a new legal entity becomes the owner and operator of a Medicare-enrolled provider constitutes a change of ownership. Change of ownership is a term of art in the Medicare program and is sometimes abbreviated as “CHOW.” The period of the TSA generally runs from the closing of the sale to the CHOW approval.</a:t>
            </a:r>
          </a:p>
          <a:p>
            <a:pPr marL="566928" lvl="1" indent="-27432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7FEAD8-58FB-9D87-F7EE-B21F4377B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39401"/>
      </p:ext>
    </p:extLst>
  </p:cSld>
  <p:clrMapOvr>
    <a:masterClrMapping/>
  </p:clrMapOvr>
</p:sld>
</file>

<file path=ppt/slides/slide1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6A7A6-97EF-55EE-4CB8-6B58F69C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Transition Services Agreements (TSAs)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87B41-862D-A172-C19E-80A0DAA1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274320" indent="-27432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6400" dirty="0"/>
              <a:t>Permits purchaser to manage facility, sometimes with some assistance of seller but frequently with minimal oversight.    </a:t>
            </a:r>
          </a:p>
          <a:p>
            <a:pPr marL="566928" lvl="1" indent="-27432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6400" dirty="0"/>
              <a:t>Management and key employees roles, duties and compensation should be detailed.</a:t>
            </a:r>
          </a:p>
          <a:p>
            <a:pPr marL="566928" lvl="1" indent="-27432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6400" dirty="0"/>
              <a:t>Agreement should provide expressly what manager can and cannot do and who it may and may not bind. </a:t>
            </a:r>
          </a:p>
          <a:p>
            <a:pPr marL="274320" indent="-27432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6400" dirty="0"/>
              <a:t>Maintenance, insurance, risk of loss, entitlement to assets (A/R, QAF payments, insurance) should be spelled out in the TSA or at least incorporated by reference to the APA.</a:t>
            </a:r>
          </a:p>
          <a:p>
            <a:pPr marL="274320" indent="-27432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6400" dirty="0"/>
              <a:t>Cooperation clauses, both between the parties and with third parties (including regulators) should be included.</a:t>
            </a:r>
          </a:p>
          <a:p>
            <a:pPr marL="274320" indent="-27432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6400" dirty="0"/>
              <a:t>Dispute resolution provisions, jurisdiction and venue should be included.</a:t>
            </a:r>
          </a:p>
          <a:p>
            <a:pPr marL="566928" lvl="1" indent="-27432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6400" dirty="0"/>
              <a:t>If in bankruptcy, Bankruptcy Court is normal venue. </a:t>
            </a:r>
          </a:p>
          <a:p>
            <a:pPr marL="274320" indent="-27432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6400" dirty="0"/>
              <a:t>Should be attached as an exhibit to the APA. </a:t>
            </a:r>
          </a:p>
          <a:p>
            <a:pPr marL="566928" lvl="1" indent="-27432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6400" dirty="0"/>
              <a:t>If sale is in Bankruptcy, should be approved by the Bankruptcy Court. </a:t>
            </a:r>
          </a:p>
          <a:p>
            <a:pPr marL="566928" lvl="1" indent="-27432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7D1637-9B3C-D336-565A-403268A96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38483"/>
      </p:ext>
    </p:extLst>
  </p:cSld>
  <p:clrMapOvr>
    <a:masterClrMapping/>
  </p:clrMapOvr>
</p:sld>
</file>

<file path=ppt/slides/slide2.xml><?xml version="1.0" encoding="utf-8"?>
<p:sld xmlns:a16="http://schemas.microsoft.com/office/drawing/2014/main" xmlns:c="http://schemas.openxmlformats.org/drawingml/2006/chart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6A7A6-97EF-55EE-4CB8-6B58F69C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U.S. Healthcare M&amp;A Activity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15B622-6AA1-AF54-9175-910EEB5BF3F8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504950" y="6022693"/>
            <a:ext cx="7315200" cy="143376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74747"/>
              </a:buClr>
              <a:buSzPct val="100000"/>
              <a:buFontTx/>
              <a:buNone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srgbClr val="8A8A8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Source: S&amp;P Capital IQ. Data as of 4/19/24.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74747"/>
              </a:buClr>
              <a:buSzPct val="100000"/>
              <a:buFontTx/>
              <a:buNone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srgbClr val="8A8A8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Note: Transaction count is based on announcement date. Total transaction value is based on deals with announced transaction values.</a:t>
            </a:r>
          </a:p>
        </p:txBody>
      </p:sp>
      <p:sp>
        <p:nvSpPr>
          <p:cNvPr id="7" name="Line Callout 1 (No Border) 6">
            <a:extLst>
              <a:ext uri="{FF2B5EF4-FFF2-40B4-BE49-F238E27FC236}">
                <a16:creationId xmlns:a16="http://schemas.microsoft.com/office/drawing/2014/main" id="{1B852123-6C9B-B92E-7200-0B37050011F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308479" y="1815006"/>
            <a:ext cx="6524988" cy="345179"/>
          </a:xfrm>
          <a:prstGeom prst="callout1">
            <a:avLst>
              <a:gd name="adj1" fmla="val 95785"/>
              <a:gd name="adj2" fmla="val 0"/>
              <a:gd name="adj3" fmla="val 95785"/>
              <a:gd name="adj4" fmla="val 100000"/>
            </a:avLst>
          </a:prstGeom>
          <a:solidFill>
            <a:schemeClr val="tx2">
              <a:lumMod val="20000"/>
              <a:lumOff val="80000"/>
              <a:alpha val="0"/>
            </a:schemeClr>
          </a:solidFill>
          <a:ln w="6350" cmpd="sng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64008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Annual U.S. HC M&amp;A Transaction Volume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126388-3149-4404-C0FB-1BF745E3A9E4}"/>
              </a:ext>
            </a:extLst>
          </p:cNvPr>
          <p:cNvSpPr txBox="1"/>
          <p:nvPr/>
        </p:nvSpPr>
        <p:spPr>
          <a:xfrm>
            <a:off x="4615687" y="4051008"/>
            <a:ext cx="460239" cy="11135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121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91B2989-ED64-9687-421B-7C8ABE14EADB}"/>
              </a:ext>
            </a:extLst>
          </p:cNvPr>
          <p:cNvGraphicFramePr>
            <a:graphicFrameLocks/>
          </p:cNvGraphicFramePr>
          <p:nvPr/>
        </p:nvGraphicFramePr>
        <p:xfrm>
          <a:off x="1308478" y="2195227"/>
          <a:ext cx="6524964" cy="3824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0094FB-8996-2A27-D738-E19BFC216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6475"/>
      </p:ext>
    </p:extLst>
  </p:cSld>
  <p:clrMapOvr>
    <a:masterClrMapping/>
  </p:clrMapOvr>
</p:sld>
</file>

<file path=ppt/slides/slide3.xml><?xml version="1.0" encoding="utf-8"?>
<p:sld xmlns:a16="http://schemas.microsoft.com/office/drawing/2014/main" xmlns:c="http://schemas.openxmlformats.org/drawingml/2006/chart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6A7A6-97EF-55EE-4CB8-6B58F69C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U.S. Healthcare M&amp;A Activity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872401-45F4-B4E5-9CB5-09CCF8600F1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771650" y="6134357"/>
            <a:ext cx="7315200" cy="143376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74747"/>
              </a:buClr>
              <a:buSzPct val="100000"/>
              <a:buFontTx/>
              <a:buNone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srgbClr val="8A8A8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Source: S&amp;P Capital IQ. Data as of 4/19/24. Note: Transaction count is based on announcement date. </a:t>
            </a:r>
          </a:p>
        </p:txBody>
      </p:sp>
      <p:sp>
        <p:nvSpPr>
          <p:cNvPr id="21" name="Line Callout 1 (No Border) 6">
            <a:extLst>
              <a:ext uri="{FF2B5EF4-FFF2-40B4-BE49-F238E27FC236}">
                <a16:creationId xmlns:a16="http://schemas.microsoft.com/office/drawing/2014/main" id="{75B28F72-7C58-F717-27A3-883AB42F1D7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01646" y="1815006"/>
            <a:ext cx="6524988" cy="345179"/>
          </a:xfrm>
          <a:prstGeom prst="callout1">
            <a:avLst>
              <a:gd name="adj1" fmla="val 95785"/>
              <a:gd name="adj2" fmla="val 0"/>
              <a:gd name="adj3" fmla="val 95785"/>
              <a:gd name="adj4" fmla="val 100000"/>
            </a:avLst>
          </a:prstGeom>
          <a:solidFill>
            <a:schemeClr val="tx2">
              <a:lumMod val="20000"/>
              <a:lumOff val="80000"/>
              <a:alpha val="0"/>
            </a:schemeClr>
          </a:solidFill>
          <a:ln w="6350" cmpd="sng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64008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Annual M&amp;A Volume by Sub-Sector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54388A-D6FE-264E-2F2C-F47C0DFD1224}"/>
              </a:ext>
            </a:extLst>
          </p:cNvPr>
          <p:cNvSpPr txBox="1"/>
          <p:nvPr/>
        </p:nvSpPr>
        <p:spPr>
          <a:xfrm>
            <a:off x="6270944" y="5613094"/>
            <a:ext cx="446418" cy="251991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8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909ADB8-845F-A681-5B34-D67C40DFAA52}"/>
              </a:ext>
            </a:extLst>
          </p:cNvPr>
          <p:cNvSpPr txBox="1"/>
          <p:nvPr/>
        </p:nvSpPr>
        <p:spPr>
          <a:xfrm>
            <a:off x="6447086" y="5106300"/>
            <a:ext cx="239654" cy="5798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72</a:t>
            </a: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1044F8C3-8457-5F83-DB91-212479164904}"/>
              </a:ext>
            </a:extLst>
          </p:cNvPr>
          <p:cNvGraphicFramePr>
            <a:graphicFrameLocks/>
          </p:cNvGraphicFramePr>
          <p:nvPr/>
        </p:nvGraphicFramePr>
        <p:xfrm>
          <a:off x="-222633" y="1961614"/>
          <a:ext cx="6859772" cy="4091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F140CF2-E7ED-8AF0-CCA8-E8A3733EB148}"/>
              </a:ext>
            </a:extLst>
          </p:cNvPr>
          <p:cNvSpPr txBox="1"/>
          <p:nvPr/>
        </p:nvSpPr>
        <p:spPr>
          <a:xfrm>
            <a:off x="4982872" y="425619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D64E56-AB92-D481-3B43-1407DF726BC8}"/>
              </a:ext>
            </a:extLst>
          </p:cNvPr>
          <p:cNvSpPr txBox="1"/>
          <p:nvPr/>
        </p:nvSpPr>
        <p:spPr>
          <a:xfrm>
            <a:off x="5860459" y="5339223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9D619CE-9FC7-A6D9-5E49-BDD83CAB44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6634" y="2755009"/>
            <a:ext cx="1809750" cy="2505075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C81424-381A-F606-B22C-77FF64B65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925642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6A7A6-97EF-55EE-4CB8-6B58F69C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Provider Agreements in Bankruptcy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87B41-862D-A172-C19E-80A0DAA1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sz="1600" dirty="0"/>
              <a:t>Health Insurance Benefit Agreements (“Provider Agreements”) between the United States Government or state governments and healthcare providers govern the relationship between the Medicare/Medicaid programs and providers. 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sz="1600" dirty="0"/>
              <a:t>Obtaining a new Provider Agreement can be a lengthy process, and thus hospital buyers may seek to obtain Provider Agreements from seller-debtors as part of the assets being transferred. 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sz="1600" dirty="0"/>
              <a:t>There is debate over whether Provider Agreements are executory contracts or licenses.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FC9FC1-4E90-FD52-B3C7-52758AF0D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0308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6A7A6-97EF-55EE-4CB8-6B58F69C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Provider Agreements in Bankruptcy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87B41-862D-A172-C19E-80A0DAA1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sz="1600" dirty="0"/>
              <a:t>The treatment of Provider Agreements is vital to the success of a sale case, and the implications of treating Provider Agreements as executory contracts versus licenses are significant:</a:t>
            </a:r>
          </a:p>
          <a:p>
            <a:pPr marL="566928" lvl="1" indent="-274320">
              <a:buFont typeface="Arial" panose="020B0604020202020204" pitchFamily="34" charset="0"/>
              <a:buChar char="•"/>
            </a:pPr>
            <a:r>
              <a:rPr lang="en-US" sz="1600" dirty="0"/>
              <a:t>Executory contracts must be assumed and assigned under section 365 of the Bankruptcy Code, </a:t>
            </a:r>
            <a:r>
              <a:rPr lang="en-US" sz="1600" i="1" dirty="0"/>
              <a:t>i.e</a:t>
            </a:r>
            <a:r>
              <a:rPr lang="en-US" sz="1600" dirty="0"/>
              <a:t>., the debtor must cure existing defaults and the buyer must shoulder successor liability. </a:t>
            </a:r>
          </a:p>
          <a:p>
            <a:pPr marL="841248" lvl="2" indent="-274320">
              <a:buFont typeface="Arial" panose="020B0604020202020204" pitchFamily="34" charset="0"/>
              <a:buChar char="•"/>
            </a:pPr>
            <a:r>
              <a:rPr lang="en-US" sz="1600" dirty="0"/>
              <a:t>Liabilities may include monies owed to the Government (including overpayments from CMS to the seller-debtors), fraud allegations against the seller-debtors, and other unliquidated contingent liabilities. </a:t>
            </a:r>
          </a:p>
          <a:p>
            <a:pPr marL="566928" lvl="1" indent="-274320">
              <a:buFont typeface="Arial" panose="020B0604020202020204" pitchFamily="34" charset="0"/>
              <a:buChar char="•"/>
            </a:pPr>
            <a:r>
              <a:rPr lang="en-US" sz="1600" dirty="0"/>
              <a:t>Licenses can be transferred free and clear of any interest under section 363, </a:t>
            </a:r>
            <a:r>
              <a:rPr lang="en-US" sz="1600" i="1" dirty="0"/>
              <a:t>i.e.</a:t>
            </a:r>
            <a:r>
              <a:rPr lang="en-US" sz="1600" dirty="0"/>
              <a:t>, without successor liability. </a:t>
            </a:r>
          </a:p>
          <a:p>
            <a:pPr marL="0" lvl="1" indent="0">
              <a:buNone/>
            </a:pPr>
            <a:endParaRPr lang="en-US" sz="1600" dirty="0"/>
          </a:p>
          <a:p>
            <a:pPr marL="0" lvl="1" indent="0">
              <a:buNone/>
            </a:pPr>
            <a:r>
              <a:rPr lang="en-US" sz="1600" b="1" dirty="0"/>
              <a:t>A seller-debtor maximizes the value of its assets if it transfers its Provider Agreement as a license without successor liability. On the other hand, if the seller-debtor must assume and assign its Provider Agreement as an executory contract, the buyer may adjust for the risk of successor liability by depressing the purchase price.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C5BA45-7D88-E61C-A474-F5B702C2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811596"/>
      </p:ext>
    </p:extLst>
  </p:cSld>
  <p:clrMapOvr>
    <a:masterClrMapping/>
  </p:clrMapOvr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6A7A6-97EF-55EE-4CB8-6B58F69C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Provider Agreements in Bankruptcy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87B41-862D-A172-C19E-80A0DAA1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sz="1600" dirty="0"/>
              <a:t>The issue of whether Provider Agreements are executory contracts or licenses was litigated in </a:t>
            </a:r>
            <a:r>
              <a:rPr lang="en-US" sz="1600" i="1" dirty="0"/>
              <a:t>In re Verity Health System of California, Inc.</a:t>
            </a:r>
            <a:r>
              <a:rPr lang="en-US" sz="1600" dirty="0"/>
              <a:t>, 606 B.R. 843 (2019) in the context of the transfer of a Provider Agreement in the chapter 11 case of Verity Health System of California, Inc. (“</a:t>
            </a:r>
            <a:r>
              <a:rPr lang="en-US" sz="1600" i="1" dirty="0"/>
              <a:t>Verity</a:t>
            </a:r>
            <a:r>
              <a:rPr lang="en-US" sz="1600" dirty="0"/>
              <a:t>”). </a:t>
            </a:r>
          </a:p>
          <a:p>
            <a:pPr marL="566928" lvl="1" indent="-274320">
              <a:buFont typeface="Arial" panose="020B0604020202020204" pitchFamily="34" charset="0"/>
              <a:buChar char="•"/>
            </a:pPr>
            <a:r>
              <a:rPr lang="en-US" sz="1600" dirty="0"/>
              <a:t>In </a:t>
            </a:r>
            <a:r>
              <a:rPr lang="en-US" sz="1600" i="1" dirty="0"/>
              <a:t>Verity</a:t>
            </a:r>
            <a:r>
              <a:rPr lang="en-US" sz="1600" dirty="0"/>
              <a:t>,</a:t>
            </a:r>
            <a:r>
              <a:rPr lang="en-US" sz="1600" i="1" dirty="0"/>
              <a:t> </a:t>
            </a:r>
            <a:r>
              <a:rPr lang="en-US" sz="1600" dirty="0"/>
              <a:t>the C.D. Cal. Bankruptcy Court held, in a comprehensive opinion, that the Provider Agreement at issue there:</a:t>
            </a:r>
          </a:p>
          <a:p>
            <a:pPr marL="859536" lvl="1" indent="-274320">
              <a:buFont typeface="+mj-lt"/>
              <a:buAutoNum type="alphaLcParenR"/>
            </a:pPr>
            <a:r>
              <a:rPr lang="en-US" sz="1600" dirty="0"/>
              <a:t>was in the nature of a statutory entitlement, and not a contract, and did not need to be assumed to be transferred;</a:t>
            </a:r>
          </a:p>
          <a:p>
            <a:pPr marL="859536" lvl="1" indent="-274320">
              <a:buFont typeface="+mj-lt"/>
              <a:buAutoNum type="alphaLcParenR"/>
            </a:pPr>
            <a:r>
              <a:rPr lang="en-US" sz="1600" dirty="0"/>
              <a:t>could be sold, outside the ordinary course of debtors’ business, in same fashion as other estate assets; and </a:t>
            </a:r>
          </a:p>
          <a:p>
            <a:pPr marL="859536" lvl="1" indent="-274320">
              <a:buFont typeface="+mj-lt"/>
              <a:buAutoNum type="alphaLcParenR"/>
            </a:pPr>
            <a:r>
              <a:rPr lang="en-US" sz="1600" dirty="0"/>
              <a:t>could be transferred to purchaser of a debtor’s assets free and clear of all liabilities which the state alleged had attached thereto.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BDFA2F-446C-2C1A-A278-839428989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23659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6A7A6-97EF-55EE-4CB8-6B58F69C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Regulatory Approval of Sales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87B41-862D-A172-C19E-80A0DAA1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sz="1600" dirty="0"/>
              <a:t>Hospital sales require approvals from local regulators and state attorneys general. </a:t>
            </a:r>
            <a:endParaRPr lang="en-US" sz="1600" dirty="0">
              <a:highlight>
                <a:srgbClr val="FFFF00"/>
              </a:highlight>
            </a:endParaRPr>
          </a:p>
          <a:p>
            <a:pPr marL="566928" lvl="1" indent="-274320">
              <a:buFont typeface="Arial" panose="020B0604020202020204" pitchFamily="34" charset="0"/>
              <a:buChar char="•"/>
            </a:pPr>
            <a:r>
              <a:rPr lang="en-US" sz="1600" dirty="0"/>
              <a:t>Under section 363(d) of the Bankruptcy Code, a nonprofit debtor may sell property “only in accordance with </a:t>
            </a:r>
            <a:r>
              <a:rPr lang="en-US" sz="1600" dirty="0" err="1"/>
              <a:t>nonbankruptcy</a:t>
            </a:r>
            <a:r>
              <a:rPr lang="en-US" sz="1600" dirty="0"/>
              <a:t> law applicable to the transfer of property” by a nonprofit entity.</a:t>
            </a:r>
          </a:p>
          <a:p>
            <a:pPr marL="566928" lvl="1" indent="-274320">
              <a:buFont typeface="Arial" panose="020B0604020202020204" pitchFamily="34" charset="0"/>
              <a:buChar char="•"/>
            </a:pPr>
            <a:r>
              <a:rPr lang="en-US" sz="1600" dirty="0"/>
              <a:t>Section 541(f) allows a nonprofit healthcare debtor to transfer property to a for-profit entity, but only under the same conditions that would apply if the debtor were not in bankruptcy</a:t>
            </a:r>
          </a:p>
          <a:p>
            <a:pPr marL="566928" lvl="1" indent="-274320">
              <a:buFont typeface="Arial" panose="020B0604020202020204" pitchFamily="34" charset="0"/>
              <a:buChar char="•"/>
            </a:pPr>
            <a:r>
              <a:rPr lang="en-US" sz="1600" dirty="0"/>
              <a:t>Sale transactions and the value of such transactions may be significantly impacted by the approval rights of and conditions imposed by third-party regulators. </a:t>
            </a:r>
            <a:endParaRPr lang="en-US" sz="1600" dirty="0">
              <a:highlight>
                <a:srgbClr val="FFFF00"/>
              </a:highlight>
            </a:endParaRPr>
          </a:p>
          <a:p>
            <a:pPr marL="566928" indent="-27432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566928" lvl="1" indent="-27432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09CE5-F778-2FBB-5373-82EC45A0C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00942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6A7A6-97EF-55EE-4CB8-6B58F69C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Regulatory Approval of Sales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87B41-862D-A172-C19E-80A0DAA1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sz="1600" dirty="0"/>
              <a:t>At least one court has found that regulator-imposed sale conditions are subject to court approval. </a:t>
            </a:r>
          </a:p>
          <a:p>
            <a:pPr marL="566928" lvl="1" indent="-274320">
              <a:buFont typeface="Arial" panose="020B0604020202020204" pitchFamily="34" charset="0"/>
              <a:buChar char="•"/>
            </a:pPr>
            <a:r>
              <a:rPr lang="en-US" sz="1600" dirty="0"/>
              <a:t>In </a:t>
            </a:r>
            <a:r>
              <a:rPr lang="en-US" sz="1600" i="1" dirty="0"/>
              <a:t>Verity </a:t>
            </a:r>
            <a:r>
              <a:rPr lang="en-US" sz="1600" dirty="0"/>
              <a:t>(2019), debtors sought to sell four hospitals free and clear of certain conditions imposed by the California Attorney General which would place an additional $305 million burden on the purchaser. In authorizing the debtors to sell the hospitals free and clear of the conditions, the C.D. Cal. Bankruptcy Court found:</a:t>
            </a:r>
          </a:p>
          <a:p>
            <a:pPr marL="859536" lvl="1" indent="-274320">
              <a:buFont typeface="+mj-lt"/>
              <a:buAutoNum type="alphaLcParenR"/>
            </a:pPr>
            <a:r>
              <a:rPr lang="en-US" sz="1600" dirty="0"/>
              <a:t>the conditions are “interests in property” within the meaning of section 363(f);</a:t>
            </a:r>
          </a:p>
          <a:p>
            <a:pPr marL="859536" lvl="1" indent="-274320">
              <a:buFont typeface="+mj-lt"/>
              <a:buAutoNum type="alphaLcParenR"/>
            </a:pPr>
            <a:r>
              <a:rPr lang="en-US" sz="1600" dirty="0"/>
              <a:t>the conditions are successor liabilities, and California law does not allow the Attorney General to impose successor liabilities;</a:t>
            </a:r>
          </a:p>
          <a:p>
            <a:pPr marL="859536" lvl="1" indent="-274320">
              <a:buFont typeface="+mj-lt"/>
              <a:buAutoNum type="alphaLcParenR"/>
            </a:pPr>
            <a:r>
              <a:rPr lang="en-US" sz="1600" dirty="0"/>
              <a:t>the imposition of the conditions is subject to judicial review by administrative mandate under California law; and</a:t>
            </a:r>
          </a:p>
          <a:p>
            <a:pPr marL="859536" lvl="1" indent="-274320">
              <a:buFont typeface="+mj-lt"/>
              <a:buAutoNum type="alphaLcParenR"/>
            </a:pPr>
            <a:r>
              <a:rPr lang="en-US" sz="1600" dirty="0"/>
              <a:t>the Attorney General abused his discretion in imposing the conditions.</a:t>
            </a:r>
          </a:p>
          <a:p>
            <a:pPr marL="566928" indent="-27432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566928" lvl="1" indent="-27432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059BE8-B630-DF27-DDBB-142D06B8B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57297"/>
      </p:ext>
    </p:extLst>
  </p:cSld>
  <p:clrMapOvr>
    <a:masterClrMapping/>
  </p:clrMapOvr>
</p:sld>
</file>

<file path=ppt/slides/slide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6A7A6-97EF-55EE-4CB8-6B58F69C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Regulatory Approval of Sales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87B41-862D-A172-C19E-80A0DAA1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sz="1600" dirty="0"/>
              <a:t>Based upon the specific state, regulatory approvals may take many months. 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sz="1600" dirty="0"/>
              <a:t>Parties should expect and plan for delays in sale transactions based on the need for regulatory approvals. </a:t>
            </a:r>
          </a:p>
          <a:p>
            <a:pPr marL="566928" lvl="1" indent="-274320">
              <a:buFont typeface="Arial" panose="020B0604020202020204" pitchFamily="34" charset="0"/>
              <a:buChar char="•"/>
            </a:pPr>
            <a:r>
              <a:rPr lang="en-US" sz="1600" dirty="0"/>
              <a:t>Such delays give successful bidders the opportunity to renegotiate the purchase price.</a:t>
            </a:r>
          </a:p>
          <a:p>
            <a:pPr marL="566928" lvl="1" indent="-274320">
              <a:buFont typeface="Arial" panose="020B0604020202020204" pitchFamily="34" charset="0"/>
              <a:buChar char="•"/>
            </a:pPr>
            <a:r>
              <a:rPr lang="en-US" sz="1600" dirty="0"/>
              <a:t>Parties should consider the treatment of back-up bids where regulatory delays are expected. </a:t>
            </a:r>
          </a:p>
          <a:p>
            <a:pPr marL="274320" indent="-274320">
              <a:buFont typeface="Arial" panose="020B0604020202020204" pitchFamily="34" charset="0"/>
              <a:buChar char="•"/>
            </a:pPr>
            <a:r>
              <a:rPr lang="en-US" sz="1600" dirty="0"/>
              <a:t>States are increasingly raising the bar for private equity hospital acquisitions by enacting laws requiring corporate buyers to notify states of planned acquisitions and allowing authorities to block deals.</a:t>
            </a:r>
          </a:p>
          <a:p>
            <a:pPr marL="566928" lvl="1" indent="-274320">
              <a:buFont typeface="Arial" panose="020B0604020202020204" pitchFamily="34" charset="0"/>
              <a:buChar char="•"/>
            </a:pPr>
            <a:r>
              <a:rPr lang="en-US" sz="1600" dirty="0"/>
              <a:t>For example, some states are considering bills that would ban private equity from healthcare acquisitions and strengthen merger review rules.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ACFC2A-FB42-8460-5EFB-1ADAE70BD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7180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OTNO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EADING" val="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OTNOTE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EADING" val="Y"/>
</p:tagLst>
</file>

<file path=ppt/theme/theme1.xml><?xml version="1.0" encoding="utf-8"?>
<a:theme xmlns:thm15="http://schemas.microsoft.com/office/thememl/2012/main"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Retrospect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3_Retrospect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resent 2015b">
    <a:dk1>
      <a:srgbClr val="474747"/>
    </a:dk1>
    <a:lt1>
      <a:sysClr val="window" lastClr="FFFFFF"/>
    </a:lt1>
    <a:dk2>
      <a:srgbClr val="B7B7B7"/>
    </a:dk2>
    <a:lt2>
      <a:srgbClr val="437C9B"/>
    </a:lt2>
    <a:accent1>
      <a:srgbClr val="437C9B"/>
    </a:accent1>
    <a:accent2>
      <a:srgbClr val="74A6C2"/>
    </a:accent2>
    <a:accent3>
      <a:srgbClr val="B7B7B7"/>
    </a:accent3>
    <a:accent4>
      <a:srgbClr val="8A8A8A"/>
    </a:accent4>
    <a:accent5>
      <a:srgbClr val="474747"/>
    </a:accent5>
    <a:accent6>
      <a:srgbClr val="599397"/>
    </a:accent6>
    <a:hlink>
      <a:srgbClr val="437C9B"/>
    </a:hlink>
    <a:folHlink>
      <a:srgbClr val="7CACC6"/>
    </a:folHlink>
  </a:clrScheme>
  <a:fontScheme name="Present 2015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Present 2015b">
    <a:dk1>
      <a:srgbClr val="474747"/>
    </a:dk1>
    <a:lt1>
      <a:sysClr val="window" lastClr="FFFFFF"/>
    </a:lt1>
    <a:dk2>
      <a:srgbClr val="B7B7B7"/>
    </a:dk2>
    <a:lt2>
      <a:srgbClr val="437C9B"/>
    </a:lt2>
    <a:accent1>
      <a:srgbClr val="437C9B"/>
    </a:accent1>
    <a:accent2>
      <a:srgbClr val="74A6C2"/>
    </a:accent2>
    <a:accent3>
      <a:srgbClr val="B7B7B7"/>
    </a:accent3>
    <a:accent4>
      <a:srgbClr val="8A8A8A"/>
    </a:accent4>
    <a:accent5>
      <a:srgbClr val="474747"/>
    </a:accent5>
    <a:accent6>
      <a:srgbClr val="599397"/>
    </a:accent6>
    <a:hlink>
      <a:srgbClr val="437C9B"/>
    </a:hlink>
    <a:folHlink>
      <a:srgbClr val="7CACC6"/>
    </a:folHlink>
  </a:clrScheme>
  <a:fontScheme name="Present 2015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ap:Properties xmlns:vt="http://schemas.openxmlformats.org/officeDocument/2006/docPropsVTypes" xmlns:ap="http://schemas.openxmlformats.org/officeDocument/2006/extended-properties"/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terms:created xsi:type="dcterms:W3CDTF">1900-01-01T05:00:00.0000000Z</dcterms:created>
  <dcterms:modified xsi:type="dcterms:W3CDTF">1900-01-01T05:00:00.0000000Z</dcterms:modified>
</coreProperties>
</file>