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officeDocument/2006/relationships/officeDocument" Target="ppt/presentation.xml" Id="rId1" /><Relationship Type="http://schemas.openxmlformats.org/officeDocument/2006/relationships/extended-properties" Target="docProps/app.xml" Id="rId4"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 id="2147483684" r:id="rId2"/>
  </p:sldMasterIdLst>
  <p:notesMasterIdLst>
    <p:notesMasterId r:id="rId22"/>
  </p:notesMasterIdLst>
  <p:sldIdLst>
    <p:sldId id="267" r:id="rId3"/>
    <p:sldId id="263" r:id="rId4"/>
    <p:sldId id="264" r:id="rId5"/>
    <p:sldId id="265" r:id="rId6"/>
    <p:sldId id="266" r:id="rId7"/>
    <p:sldId id="268" r:id="rId8"/>
    <p:sldId id="257" r:id="rId9"/>
    <p:sldId id="258" r:id="rId10"/>
    <p:sldId id="259" r:id="rId11"/>
    <p:sldId id="260" r:id="rId12"/>
    <p:sldId id="261" r:id="rId13"/>
    <p:sldId id="262"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5" autoAdjust="0"/>
    <p:restoredTop sz="94660"/>
  </p:normalViewPr>
  <p:slideViewPr>
    <p:cSldViewPr snapToGrid="0">
      <p:cViewPr varScale="1">
        <p:scale>
          <a:sx n="103" d="100"/>
          <a:sy n="103" d="100"/>
        </p:scale>
        <p:origin x="126" y="246"/>
      </p:cViewPr>
      <p:guideLst/>
    </p:cSldViewPr>
  </p:slideViewPr>
  <p:notesTextViewPr>
    <p:cViewPr>
      <p:scale>
        <a:sx n="1" d="1"/>
        <a:sy n="1" d="1"/>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slide" Target="slides/slide6.xml" Id="rId8" /><Relationship Type="http://schemas.openxmlformats.org/officeDocument/2006/relationships/slide" Target="slides/slide11.xml" Id="rId13" /><Relationship Type="http://schemas.openxmlformats.org/officeDocument/2006/relationships/slide" Target="slides/slide16.xml" Id="rId18" /><Relationship Type="http://schemas.openxmlformats.org/officeDocument/2006/relationships/tableStyles" Target="tableStyles.xml" Id="rId26" /><Relationship Type="http://schemas.openxmlformats.org/officeDocument/2006/relationships/slide" Target="slides/slide1.xml" Id="rId3" /><Relationship Type="http://schemas.openxmlformats.org/officeDocument/2006/relationships/slide" Target="slides/slide19.xml" Id="rId21" /><Relationship Type="http://schemas.openxmlformats.org/officeDocument/2006/relationships/slide" Target="slides/slide5.xml" Id="rId7" /><Relationship Type="http://schemas.openxmlformats.org/officeDocument/2006/relationships/slide" Target="slides/slide10.xml" Id="rId12" /><Relationship Type="http://schemas.openxmlformats.org/officeDocument/2006/relationships/slide" Target="slides/slide15.xml" Id="rId17" /><Relationship Type="http://schemas.openxmlformats.org/officeDocument/2006/relationships/theme" Target="theme/theme1.xml" Id="rId25" /><Relationship Type="http://schemas.openxmlformats.org/officeDocument/2006/relationships/slideMaster" Target="slideMasters/slideMaster2.xml" Id="rId2" /><Relationship Type="http://schemas.openxmlformats.org/officeDocument/2006/relationships/slide" Target="slides/slide14.xml" Id="rId16" /><Relationship Type="http://schemas.openxmlformats.org/officeDocument/2006/relationships/slide" Target="slides/slide18.xml" Id="rId20" /><Relationship Type="http://schemas.openxmlformats.org/officeDocument/2006/relationships/slideMaster" Target="slideMasters/slideMaster1.xml" Id="rId1" /><Relationship Type="http://schemas.openxmlformats.org/officeDocument/2006/relationships/slide" Target="slides/slide4.xml" Id="rId6" /><Relationship Type="http://schemas.openxmlformats.org/officeDocument/2006/relationships/slide" Target="slides/slide9.xml" Id="rId11" /><Relationship Type="http://schemas.openxmlformats.org/officeDocument/2006/relationships/viewProps" Target="viewProps.xml" Id="rId24" /><Relationship Type="http://schemas.openxmlformats.org/officeDocument/2006/relationships/slide" Target="slides/slide3.xml" Id="rId5" /><Relationship Type="http://schemas.openxmlformats.org/officeDocument/2006/relationships/slide" Target="slides/slide13.xml" Id="rId15" /><Relationship Type="http://schemas.openxmlformats.org/officeDocument/2006/relationships/presProps" Target="presProps.xml" Id="rId23" /><Relationship Type="http://schemas.openxmlformats.org/officeDocument/2006/relationships/slide" Target="slides/slide8.xml" Id="rId10" /><Relationship Type="http://schemas.openxmlformats.org/officeDocument/2006/relationships/slide" Target="slides/slide17.xml" Id="rId19" /><Relationship Type="http://schemas.openxmlformats.org/officeDocument/2006/relationships/slide" Target="slides/slide2.xml" Id="rId4" /><Relationship Type="http://schemas.openxmlformats.org/officeDocument/2006/relationships/slide" Target="slides/slide7.xml" Id="rId9" /><Relationship Type="http://schemas.openxmlformats.org/officeDocument/2006/relationships/slide" Target="slides/slide12.xml" Id="rId14" /><Relationship Type="http://schemas.openxmlformats.org/officeDocument/2006/relationships/notesMaster" Target="notesMasters/notesMaster1.xml" Id="rId22" /></Relationships>
</file>

<file path=ppt/charts/_rels/chart1.xml.rels><?xml version="1.0" encoding="UTF-8" standalone="yes"?>
<Relationships xmlns="http://schemas.openxmlformats.org/package/2006/relationships"><Relationship Id="rId3" Type="http://schemas.openxmlformats.org/officeDocument/2006/relationships/oleObject" Target="https://fticonsulting.sharepoint.com/sites/HealthcareIndustryOutlookDeck/Shared%20Documents/General/Industry%20Outlook%20Deck%20Support%20File_2.26.2024%20Update.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fticonsulting.sharepoint.com/sites/HealthcareIndustryOutlookDeck/Shared%20Documents/General/Industry%20Outlook%20Deck%20Support%20File_2.26.2024%20Update.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1"/>
          <c:tx>
            <c:strRef>
              <c:f>'Annual Chart'!$E$4</c:f>
              <c:strCache>
                <c:ptCount val="1"/>
                <c:pt idx="0">
                  <c:v>Liabilities </c:v>
                </c:pt>
              </c:strCache>
            </c:strRef>
          </c:tx>
          <c:spPr>
            <a:solidFill>
              <a:schemeClr val="accent2"/>
            </a:solidFill>
            <a:ln>
              <a:noFill/>
            </a:ln>
            <a:effectLst/>
          </c:spPr>
          <c:invertIfNegative val="0"/>
          <c:cat>
            <c:numRef>
              <c:f>'Annual Chart'!$C$9:$C$28</c:f>
              <c:numCache>
                <c:formatCode>General</c:formatCode>
                <c:ptCount val="20"/>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pt idx="17">
                  <c:v>2021</c:v>
                </c:pt>
                <c:pt idx="18">
                  <c:v>2022</c:v>
                </c:pt>
                <c:pt idx="19">
                  <c:v>2023</c:v>
                </c:pt>
              </c:numCache>
            </c:numRef>
          </c:cat>
          <c:val>
            <c:numRef>
              <c:f>'Annual Chart'!$E$9:$E$28</c:f>
              <c:numCache>
                <c:formatCode>_(* "$"\ #,##0_);_(* "$"\ \(#,##0\);_(* """$"\ \ \-""?_);_(@_)</c:formatCode>
                <c:ptCount val="20"/>
                <c:pt idx="0">
                  <c:v>600.41300000000001</c:v>
                </c:pt>
                <c:pt idx="1">
                  <c:v>2509.3880512200003</c:v>
                </c:pt>
                <c:pt idx="2">
                  <c:v>1432.6049849999999</c:v>
                </c:pt>
                <c:pt idx="3">
                  <c:v>1420.0242039200002</c:v>
                </c:pt>
                <c:pt idx="4">
                  <c:v>1585.7576946599997</c:v>
                </c:pt>
                <c:pt idx="5">
                  <c:v>5195.3027396000007</c:v>
                </c:pt>
                <c:pt idx="6">
                  <c:v>3694.7534420000002</c:v>
                </c:pt>
                <c:pt idx="7">
                  <c:v>2984.4261286599994</c:v>
                </c:pt>
                <c:pt idx="8">
                  <c:v>3767.5779490800001</c:v>
                </c:pt>
                <c:pt idx="9">
                  <c:v>6320.3051721300017</c:v>
                </c:pt>
                <c:pt idx="10">
                  <c:v>3305.4934037300004</c:v>
                </c:pt>
                <c:pt idx="11">
                  <c:v>2057.1467838999997</c:v>
                </c:pt>
                <c:pt idx="12">
                  <c:v>1173.68837383</c:v>
                </c:pt>
                <c:pt idx="13">
                  <c:v>3539.5584038299999</c:v>
                </c:pt>
                <c:pt idx="14">
                  <c:v>11645.782202750001</c:v>
                </c:pt>
                <c:pt idx="15">
                  <c:v>5248.3230034500002</c:v>
                </c:pt>
                <c:pt idx="16">
                  <c:v>5238.2794848800004</c:v>
                </c:pt>
                <c:pt idx="17">
                  <c:v>2003.35054672</c:v>
                </c:pt>
                <c:pt idx="18">
                  <c:v>13623.23308061</c:v>
                </c:pt>
                <c:pt idx="19">
                  <c:v>13775.516370750003</c:v>
                </c:pt>
              </c:numCache>
            </c:numRef>
          </c:val>
          <c:extLst>
            <c:ext xmlns:c16="http://schemas.microsoft.com/office/drawing/2014/chart" uri="{C3380CC4-5D6E-409C-BE32-E72D297353CC}">
              <c16:uniqueId val="{00000000-C9A0-44BE-90C2-29DBE31D8BE2}"/>
            </c:ext>
          </c:extLst>
        </c:ser>
        <c:dLbls>
          <c:showLegendKey val="0"/>
          <c:showVal val="0"/>
          <c:showCatName val="0"/>
          <c:showSerName val="0"/>
          <c:showPercent val="0"/>
          <c:showBubbleSize val="0"/>
        </c:dLbls>
        <c:gapWidth val="150"/>
        <c:axId val="977256504"/>
        <c:axId val="977256832"/>
      </c:barChart>
      <c:lineChart>
        <c:grouping val="standard"/>
        <c:varyColors val="0"/>
        <c:ser>
          <c:idx val="0"/>
          <c:order val="0"/>
          <c:tx>
            <c:strRef>
              <c:f>'Annual Chart'!$D$4</c:f>
              <c:strCache>
                <c:ptCount val="1"/>
                <c:pt idx="0">
                  <c:v>Number of Bankruptcies</c:v>
                </c:pt>
              </c:strCache>
            </c:strRef>
          </c:tx>
          <c:spPr>
            <a:ln w="28575" cap="rnd">
              <a:solidFill>
                <a:schemeClr val="accent1"/>
              </a:solidFill>
              <a:round/>
            </a:ln>
            <a:effectLst/>
          </c:spPr>
          <c:marker>
            <c:symbol val="none"/>
          </c:marker>
          <c:cat>
            <c:numRef>
              <c:f>'Annual Chart'!$C$9:$C$28</c:f>
              <c:numCache>
                <c:formatCode>General</c:formatCode>
                <c:ptCount val="20"/>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pt idx="17">
                  <c:v>2021</c:v>
                </c:pt>
                <c:pt idx="18">
                  <c:v>2022</c:v>
                </c:pt>
                <c:pt idx="19">
                  <c:v>2023</c:v>
                </c:pt>
              </c:numCache>
            </c:numRef>
          </c:cat>
          <c:val>
            <c:numRef>
              <c:f>'Annual Chart'!$D$9:$D$28</c:f>
              <c:numCache>
                <c:formatCode>General</c:formatCode>
                <c:ptCount val="20"/>
                <c:pt idx="0">
                  <c:v>6</c:v>
                </c:pt>
                <c:pt idx="1">
                  <c:v>12</c:v>
                </c:pt>
                <c:pt idx="2">
                  <c:v>13</c:v>
                </c:pt>
                <c:pt idx="3">
                  <c:v>14</c:v>
                </c:pt>
                <c:pt idx="4">
                  <c:v>18</c:v>
                </c:pt>
                <c:pt idx="5">
                  <c:v>20</c:v>
                </c:pt>
                <c:pt idx="6">
                  <c:v>20</c:v>
                </c:pt>
                <c:pt idx="7">
                  <c:v>19</c:v>
                </c:pt>
                <c:pt idx="8">
                  <c:v>19</c:v>
                </c:pt>
                <c:pt idx="9">
                  <c:v>31</c:v>
                </c:pt>
                <c:pt idx="10">
                  <c:v>21</c:v>
                </c:pt>
                <c:pt idx="11">
                  <c:v>13</c:v>
                </c:pt>
                <c:pt idx="12">
                  <c:v>15</c:v>
                </c:pt>
                <c:pt idx="13">
                  <c:v>18</c:v>
                </c:pt>
                <c:pt idx="14">
                  <c:v>25</c:v>
                </c:pt>
                <c:pt idx="15">
                  <c:v>28</c:v>
                </c:pt>
                <c:pt idx="16">
                  <c:v>20</c:v>
                </c:pt>
                <c:pt idx="17">
                  <c:v>16</c:v>
                </c:pt>
                <c:pt idx="18">
                  <c:v>21</c:v>
                </c:pt>
                <c:pt idx="19">
                  <c:v>45</c:v>
                </c:pt>
              </c:numCache>
            </c:numRef>
          </c:val>
          <c:smooth val="0"/>
          <c:extLst>
            <c:ext xmlns:c16="http://schemas.microsoft.com/office/drawing/2014/chart" uri="{C3380CC4-5D6E-409C-BE32-E72D297353CC}">
              <c16:uniqueId val="{00000001-C9A0-44BE-90C2-29DBE31D8BE2}"/>
            </c:ext>
          </c:extLst>
        </c:ser>
        <c:dLbls>
          <c:showLegendKey val="0"/>
          <c:showVal val="0"/>
          <c:showCatName val="0"/>
          <c:showSerName val="0"/>
          <c:showPercent val="0"/>
          <c:showBubbleSize val="0"/>
        </c:dLbls>
        <c:marker val="1"/>
        <c:smooth val="0"/>
        <c:axId val="1084096184"/>
        <c:axId val="1084094544"/>
      </c:lineChart>
      <c:catAx>
        <c:axId val="977256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77256832"/>
        <c:crosses val="autoZero"/>
        <c:auto val="1"/>
        <c:lblAlgn val="ctr"/>
        <c:lblOffset val="100"/>
        <c:noMultiLvlLbl val="0"/>
      </c:catAx>
      <c:valAx>
        <c:axId val="977256832"/>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Liabilities ($B)</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quot;$&quot;\ #,##0_);_(* &quot;$&quot;\ \(#,##0\);_(* &quot;&quot;&quot;$&quot;\ \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77256504"/>
        <c:crosses val="autoZero"/>
        <c:crossBetween val="between"/>
      </c:valAx>
      <c:valAx>
        <c:axId val="1084094544"/>
        <c:scaling>
          <c:orientation val="minMax"/>
        </c:scaling>
        <c:delete val="0"/>
        <c:axPos val="r"/>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Number</a:t>
                </a:r>
                <a:r>
                  <a:rPr lang="en-US" baseline="0"/>
                  <a:t> of Bankruptcies</a:t>
                </a: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84096184"/>
        <c:crosses val="max"/>
        <c:crossBetween val="between"/>
      </c:valAx>
      <c:catAx>
        <c:axId val="1084096184"/>
        <c:scaling>
          <c:orientation val="minMax"/>
        </c:scaling>
        <c:delete val="1"/>
        <c:axPos val="b"/>
        <c:numFmt formatCode="General" sourceLinked="1"/>
        <c:majorTickMark val="out"/>
        <c:minorTickMark val="none"/>
        <c:tickLblPos val="nextTo"/>
        <c:crossAx val="1084094544"/>
        <c:crosses val="autoZero"/>
        <c:auto val="1"/>
        <c:lblAlgn val="ctr"/>
        <c:lblOffset val="100"/>
        <c:noMultiLvlLbl val="0"/>
      </c:catAx>
      <c:spPr>
        <a:noFill/>
        <a:ln w="25400">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'Monthly Graph'!$V$2</c:f>
              <c:strCache>
                <c:ptCount val="1"/>
                <c:pt idx="0">
                  <c:v>Number of Bankruptcies</c:v>
                </c:pt>
              </c:strCache>
            </c:strRef>
          </c:tx>
          <c:spPr>
            <a:solidFill>
              <a:schemeClr val="accent1"/>
            </a:solidFill>
            <a:ln>
              <a:solidFill>
                <a:schemeClr val="accen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'Monthly Graph'!$U$3:$U$14</c:f>
              <c:strCache>
                <c:ptCount val="12"/>
                <c:pt idx="0">
                  <c:v>1Q21</c:v>
                </c:pt>
                <c:pt idx="1">
                  <c:v>2Q21</c:v>
                </c:pt>
                <c:pt idx="2">
                  <c:v>3Q21</c:v>
                </c:pt>
                <c:pt idx="3">
                  <c:v>4Q21</c:v>
                </c:pt>
                <c:pt idx="4">
                  <c:v>1Q22</c:v>
                </c:pt>
                <c:pt idx="5">
                  <c:v>2Q22</c:v>
                </c:pt>
                <c:pt idx="6">
                  <c:v>3Q22</c:v>
                </c:pt>
                <c:pt idx="7">
                  <c:v>4Q22</c:v>
                </c:pt>
                <c:pt idx="8">
                  <c:v>1Q23</c:v>
                </c:pt>
                <c:pt idx="9">
                  <c:v>2Q23</c:v>
                </c:pt>
                <c:pt idx="10">
                  <c:v>3Q23</c:v>
                </c:pt>
                <c:pt idx="11">
                  <c:v>4Q23</c:v>
                </c:pt>
              </c:strCache>
            </c:strRef>
          </c:cat>
          <c:val>
            <c:numRef>
              <c:f>'Monthly Graph'!$V$3:$V$14</c:f>
              <c:numCache>
                <c:formatCode>General</c:formatCode>
                <c:ptCount val="12"/>
                <c:pt idx="0">
                  <c:v>3</c:v>
                </c:pt>
                <c:pt idx="1">
                  <c:v>5</c:v>
                </c:pt>
                <c:pt idx="2">
                  <c:v>3</c:v>
                </c:pt>
                <c:pt idx="3">
                  <c:v>5</c:v>
                </c:pt>
                <c:pt idx="4">
                  <c:v>2</c:v>
                </c:pt>
                <c:pt idx="5">
                  <c:v>3</c:v>
                </c:pt>
                <c:pt idx="6">
                  <c:v>8</c:v>
                </c:pt>
                <c:pt idx="7">
                  <c:v>8</c:v>
                </c:pt>
                <c:pt idx="8">
                  <c:v>10</c:v>
                </c:pt>
                <c:pt idx="9">
                  <c:v>10</c:v>
                </c:pt>
                <c:pt idx="10">
                  <c:v>16</c:v>
                </c:pt>
                <c:pt idx="11">
                  <c:v>9</c:v>
                </c:pt>
              </c:numCache>
            </c:numRef>
          </c:val>
          <c:extLst>
            <c:ext xmlns:c16="http://schemas.microsoft.com/office/drawing/2014/chart" uri="{C3380CC4-5D6E-409C-BE32-E72D297353CC}">
              <c16:uniqueId val="{00000000-78A9-4A7E-AFDC-2607324BCBD2}"/>
            </c:ext>
          </c:extLst>
        </c:ser>
        <c:dLbls>
          <c:showLegendKey val="0"/>
          <c:showVal val="0"/>
          <c:showCatName val="0"/>
          <c:showSerName val="0"/>
          <c:showPercent val="0"/>
          <c:showBubbleSize val="0"/>
        </c:dLbls>
        <c:gapWidth val="59"/>
        <c:overlap val="-27"/>
        <c:axId val="587365696"/>
        <c:axId val="587366112"/>
      </c:barChart>
      <c:catAx>
        <c:axId val="587365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7366112"/>
        <c:crosses val="autoZero"/>
        <c:auto val="1"/>
        <c:lblAlgn val="ctr"/>
        <c:lblOffset val="100"/>
        <c:noMultiLvlLbl val="0"/>
      </c:catAx>
      <c:valAx>
        <c:axId val="587366112"/>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Number of Bankruptcies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73656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solidFill>
                <a:latin typeface="+mn-lt"/>
                <a:ea typeface="+mn-ea"/>
                <a:cs typeface="+mn-cs"/>
              </a:defRPr>
            </a:pPr>
            <a:r>
              <a:rPr lang="en-US" sz="1500" b="1" dirty="0">
                <a:solidFill>
                  <a:schemeClr val="accent2"/>
                </a:solidFill>
              </a:rPr>
              <a:t>Probability</a:t>
            </a:r>
            <a:r>
              <a:rPr lang="en-US" sz="1500" b="1" baseline="0" dirty="0">
                <a:solidFill>
                  <a:schemeClr val="accent2"/>
                </a:solidFill>
              </a:rPr>
              <a:t> of 1-Year Default (by U.S. Sector: June 23 - Sep 23)</a:t>
            </a:r>
            <a:endParaRPr lang="en-US" sz="1500" b="1" dirty="0">
              <a:solidFill>
                <a:schemeClr val="accent2"/>
              </a:solidFill>
            </a:endParaRPr>
          </a:p>
        </c:rich>
      </c:tx>
      <c:layout>
        <c:manualLayout>
          <c:xMode val="edge"/>
          <c:yMode val="edge"/>
          <c:x val="0.11463122605363985"/>
          <c:y val="1.4718753592766625E-2"/>
        </c:manualLayout>
      </c:layout>
      <c:overlay val="0"/>
      <c:spPr>
        <a:noFill/>
        <a:ln>
          <a:noFill/>
        </a:ln>
        <a:effectLst/>
      </c:spPr>
      <c:txPr>
        <a:bodyPr rot="0" spcFirstLastPara="1" vertOverflow="ellipsis" vert="horz" wrap="square" anchor="ctr" anchorCtr="1"/>
        <a:lstStyle/>
        <a:p>
          <a:pPr>
            <a:defRPr sz="1862"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30097180740338492"/>
          <c:y val="8.3631957914099955E-2"/>
          <c:w val="0.65538604549431323"/>
          <c:h val="0.7904492209954791"/>
        </c:manualLayout>
      </c:layout>
      <c:barChart>
        <c:barDir val="bar"/>
        <c:grouping val="clustered"/>
        <c:varyColors val="0"/>
        <c:ser>
          <c:idx val="0"/>
          <c:order val="0"/>
          <c:tx>
            <c:strRef>
              <c:f>Sheet1!$B$1</c:f>
              <c:strCache>
                <c:ptCount val="1"/>
                <c:pt idx="0">
                  <c:v>Jun-23</c:v>
                </c:pt>
              </c:strCache>
            </c:strRef>
          </c:tx>
          <c:spPr>
            <a:solidFill>
              <a:schemeClr val="accent1"/>
            </a:solidFill>
            <a:ln>
              <a:noFill/>
            </a:ln>
            <a:effectLst/>
          </c:spPr>
          <c:invertIfNegative val="0"/>
          <c:cat>
            <c:strRef>
              <c:f>Sheet1!$A$2:$A$12</c:f>
              <c:strCache>
                <c:ptCount val="11"/>
                <c:pt idx="0">
                  <c:v>Healthcare</c:v>
                </c:pt>
                <c:pt idx="1">
                  <c:v>Communication Services</c:v>
                </c:pt>
                <c:pt idx="2">
                  <c:v>Consumer Discretionary</c:v>
                </c:pt>
                <c:pt idx="3">
                  <c:v>Information Technology</c:v>
                </c:pt>
                <c:pt idx="4">
                  <c:v>Real Estate</c:v>
                </c:pt>
                <c:pt idx="5">
                  <c:v>Energy</c:v>
                </c:pt>
                <c:pt idx="6">
                  <c:v>Consumer Staples</c:v>
                </c:pt>
                <c:pt idx="7">
                  <c:v>Industrials</c:v>
                </c:pt>
                <c:pt idx="8">
                  <c:v>Financials</c:v>
                </c:pt>
                <c:pt idx="9">
                  <c:v>Materials</c:v>
                </c:pt>
                <c:pt idx="10">
                  <c:v>Utilities</c:v>
                </c:pt>
              </c:strCache>
            </c:strRef>
          </c:cat>
          <c:val>
            <c:numRef>
              <c:f>Sheet1!$B$2:$B$12</c:f>
              <c:numCache>
                <c:formatCode>0.00%</c:formatCode>
                <c:ptCount val="11"/>
                <c:pt idx="0">
                  <c:v>4.5999999999999999E-2</c:v>
                </c:pt>
                <c:pt idx="1">
                  <c:v>3.6999999999999998E-2</c:v>
                </c:pt>
                <c:pt idx="2">
                  <c:v>2.1000000000000001E-2</c:v>
                </c:pt>
                <c:pt idx="3">
                  <c:v>1.7999999999999999E-2</c:v>
                </c:pt>
                <c:pt idx="4">
                  <c:v>1.4999999999999999E-2</c:v>
                </c:pt>
                <c:pt idx="5">
                  <c:v>1.2999999999999999E-2</c:v>
                </c:pt>
                <c:pt idx="6">
                  <c:v>0.01</c:v>
                </c:pt>
                <c:pt idx="7">
                  <c:v>8.0000000000000002E-3</c:v>
                </c:pt>
                <c:pt idx="8">
                  <c:v>7.0000000000000001E-3</c:v>
                </c:pt>
                <c:pt idx="9">
                  <c:v>6.0000000000000001E-3</c:v>
                </c:pt>
                <c:pt idx="10">
                  <c:v>2.8999999999999998E-3</c:v>
                </c:pt>
              </c:numCache>
            </c:numRef>
          </c:val>
          <c:extLst>
            <c:ext xmlns:c16="http://schemas.microsoft.com/office/drawing/2014/chart" uri="{C3380CC4-5D6E-409C-BE32-E72D297353CC}">
              <c16:uniqueId val="{00000000-C7DC-49C7-9164-AEBDAA579753}"/>
            </c:ext>
          </c:extLst>
        </c:ser>
        <c:ser>
          <c:idx val="1"/>
          <c:order val="1"/>
          <c:tx>
            <c:strRef>
              <c:f>Sheet1!$C$1</c:f>
              <c:strCache>
                <c:ptCount val="1"/>
                <c:pt idx="0">
                  <c:v>Sep-23</c:v>
                </c:pt>
              </c:strCache>
            </c:strRef>
          </c:tx>
          <c:spPr>
            <a:solidFill>
              <a:schemeClr val="accent2"/>
            </a:solidFill>
            <a:ln>
              <a:noFill/>
            </a:ln>
            <a:effectLst/>
          </c:spPr>
          <c:invertIfNegative val="0"/>
          <c:cat>
            <c:strRef>
              <c:f>Sheet1!$A$2:$A$12</c:f>
              <c:strCache>
                <c:ptCount val="11"/>
                <c:pt idx="0">
                  <c:v>Healthcare</c:v>
                </c:pt>
                <c:pt idx="1">
                  <c:v>Communication Services</c:v>
                </c:pt>
                <c:pt idx="2">
                  <c:v>Consumer Discretionary</c:v>
                </c:pt>
                <c:pt idx="3">
                  <c:v>Information Technology</c:v>
                </c:pt>
                <c:pt idx="4">
                  <c:v>Real Estate</c:v>
                </c:pt>
                <c:pt idx="5">
                  <c:v>Energy</c:v>
                </c:pt>
                <c:pt idx="6">
                  <c:v>Consumer Staples</c:v>
                </c:pt>
                <c:pt idx="7">
                  <c:v>Industrials</c:v>
                </c:pt>
                <c:pt idx="8">
                  <c:v>Financials</c:v>
                </c:pt>
                <c:pt idx="9">
                  <c:v>Materials</c:v>
                </c:pt>
                <c:pt idx="10">
                  <c:v>Utilities</c:v>
                </c:pt>
              </c:strCache>
            </c:strRef>
          </c:cat>
          <c:val>
            <c:numRef>
              <c:f>Sheet1!$C$2:$C$12</c:f>
              <c:numCache>
                <c:formatCode>0.00%</c:formatCode>
                <c:ptCount val="11"/>
                <c:pt idx="0">
                  <c:v>5.6000000000000001E-2</c:v>
                </c:pt>
                <c:pt idx="1">
                  <c:v>3.6999999999999998E-2</c:v>
                </c:pt>
                <c:pt idx="2">
                  <c:v>0.02</c:v>
                </c:pt>
                <c:pt idx="3">
                  <c:v>1.6E-2</c:v>
                </c:pt>
                <c:pt idx="4">
                  <c:v>1.2999999999999999E-2</c:v>
                </c:pt>
                <c:pt idx="5">
                  <c:v>0.01</c:v>
                </c:pt>
                <c:pt idx="6">
                  <c:v>0.01</c:v>
                </c:pt>
                <c:pt idx="7">
                  <c:v>7.0000000000000001E-3</c:v>
                </c:pt>
                <c:pt idx="8">
                  <c:v>6.0000000000000001E-3</c:v>
                </c:pt>
                <c:pt idx="9">
                  <c:v>5.0000000000000001E-3</c:v>
                </c:pt>
                <c:pt idx="10">
                  <c:v>3.0000000000000001E-3</c:v>
                </c:pt>
              </c:numCache>
            </c:numRef>
          </c:val>
          <c:extLst>
            <c:ext xmlns:c16="http://schemas.microsoft.com/office/drawing/2014/chart" uri="{C3380CC4-5D6E-409C-BE32-E72D297353CC}">
              <c16:uniqueId val="{00000001-C7DC-49C7-9164-AEBDAA579753}"/>
            </c:ext>
          </c:extLst>
        </c:ser>
        <c:dLbls>
          <c:showLegendKey val="0"/>
          <c:showVal val="0"/>
          <c:showCatName val="0"/>
          <c:showSerName val="0"/>
          <c:showPercent val="0"/>
          <c:showBubbleSize val="0"/>
        </c:dLbls>
        <c:gapWidth val="60"/>
        <c:axId val="1580513183"/>
        <c:axId val="1580511519"/>
      </c:barChart>
      <c:catAx>
        <c:axId val="1580513183"/>
        <c:scaling>
          <c:orientation val="minMax"/>
        </c:scaling>
        <c:delete val="0"/>
        <c:axPos val="l"/>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1580511519"/>
        <c:crosses val="autoZero"/>
        <c:auto val="1"/>
        <c:lblAlgn val="ctr"/>
        <c:lblOffset val="100"/>
        <c:noMultiLvlLbl val="0"/>
      </c:catAx>
      <c:valAx>
        <c:axId val="1580511519"/>
        <c:scaling>
          <c:orientation val="minMax"/>
        </c:scaling>
        <c:delete val="0"/>
        <c:axPos val="b"/>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158051318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B6C34E-A091-44B9-8042-56E209EA11B4}" type="datetimeFigureOut">
              <a:rPr lang="en-US" smtClean="0"/>
              <a:t>4/24/2024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0FBCA3-5C80-4722-BA37-7033A4BDF061}" type="slidenum">
              <a:rPr lang="en-US" smtClean="0"/>
              <a:t>‹#›</a:t>
            </a:fld>
            <a:endParaRPr lang="en-US"/>
          </a:p>
        </p:txBody>
      </p:sp>
    </p:spTree>
    <p:extLst>
      <p:ext uri="{BB962C8B-B14F-4D97-AF65-F5344CB8AC3E}">
        <p14:creationId xmlns:p14="http://schemas.microsoft.com/office/powerpoint/2010/main" val="1988072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9BFDB0A-DC4C-4CD1-8F22-21FC618A8161}" type="datetime1">
              <a:rPr lang="en-US" smtClean="0"/>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C085A-88B1-4C52-9F40-021E220E99F8}"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descr="A logo of a college law&#10;&#10;Description automatically generated">
            <a:extLst>
              <a:ext uri="{FF2B5EF4-FFF2-40B4-BE49-F238E27FC236}">
                <a16:creationId xmlns:a16="http://schemas.microsoft.com/office/drawing/2014/main" id="{EA2C98A4-BAD0-E924-C167-ADCEB221ABB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6741" b="8361"/>
          <a:stretch/>
        </p:blipFill>
        <p:spPr>
          <a:xfrm>
            <a:off x="8001000" y="199866"/>
            <a:ext cx="879224" cy="746443"/>
          </a:xfrm>
          <a:prstGeom prst="rect">
            <a:avLst/>
          </a:prstGeom>
        </p:spPr>
      </p:pic>
      <p:pic>
        <p:nvPicPr>
          <p:cNvPr id="11" name="Picture 2" descr="IWIRC on LinkedIn: The American College of Bankruptcy will hold its Class  35 Induction…">
            <a:extLst>
              <a:ext uri="{FF2B5EF4-FFF2-40B4-BE49-F238E27FC236}">
                <a16:creationId xmlns:a16="http://schemas.microsoft.com/office/drawing/2014/main" id="{6AC759E3-B04F-CE5A-809B-7AEA7B21052C}"/>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910772" y="416667"/>
            <a:ext cx="1865438" cy="480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3338919"/>
      </p:ext>
    </p:extLst>
  </p:cSld>
  <p:clrMapOvr>
    <a:masterClrMapping/>
  </p:clrMapOvr>
</p:sldLayout>
</file>

<file path=ppt/slideLayouts/slideLayout10.xml><?xml version="1.0" encoding="utf-8"?>
<p:sldLayout xmlns:p14="http://schemas.microsoft.com/office/powerpoint/2010/main"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40B3A4-A6F7-408A-925B-B3ED096EA324}" type="datetime1">
              <a:rPr lang="en-US" smtClean="0"/>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C085A-88B1-4C52-9F40-021E220E99F8}" type="slidenum">
              <a:rPr lang="en-US" smtClean="0"/>
              <a:t>‹#›</a:t>
            </a:fld>
            <a:endParaRPr lang="en-US"/>
          </a:p>
        </p:txBody>
      </p:sp>
    </p:spTree>
    <p:extLst>
      <p:ext uri="{BB962C8B-B14F-4D97-AF65-F5344CB8AC3E}">
        <p14:creationId xmlns:p14="http://schemas.microsoft.com/office/powerpoint/2010/main" val="2729773426"/>
      </p:ext>
    </p:extLst>
  </p:cSld>
  <p:clrMapOvr>
    <a:masterClrMapping/>
  </p:clrMapOvr>
</p:sldLayout>
</file>

<file path=ppt/slideLayouts/slideLayout11.xml><?xml version="1.0" encoding="utf-8"?>
<p:sldLayout xmlns:p14="http://schemas.microsoft.com/office/powerpoint/2010/main"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F83E77-CDB7-41CE-84B8-BC07F3D19DD3}" type="datetime1">
              <a:rPr lang="en-US" smtClean="0"/>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C085A-88B1-4C52-9F40-021E220E99F8}" type="slidenum">
              <a:rPr lang="en-US" smtClean="0"/>
              <a:t>‹#›</a:t>
            </a:fld>
            <a:endParaRPr lang="en-US"/>
          </a:p>
        </p:txBody>
      </p:sp>
    </p:spTree>
    <p:extLst>
      <p:ext uri="{BB962C8B-B14F-4D97-AF65-F5344CB8AC3E}">
        <p14:creationId xmlns:p14="http://schemas.microsoft.com/office/powerpoint/2010/main" val="1068501871"/>
      </p:ext>
    </p:extLst>
  </p:cSld>
  <p:clrMapOvr>
    <a:masterClrMapping/>
  </p:clrMapOvr>
</p:sldLayout>
</file>

<file path=ppt/slideLayouts/slideLayout12.xml><?xml version="1.0" encoding="utf-8"?>
<p:sldLayout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4477F82-FED4-4657-8D66-3FF23D9C4252}" type="datetime1">
              <a:rPr lang="en-US" smtClean="0"/>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C085A-88B1-4C52-9F40-021E220E99F8}"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2" name="Picture 11" descr="A logo of a college law&#10;&#10;Description automatically generated">
            <a:extLst>
              <a:ext uri="{FF2B5EF4-FFF2-40B4-BE49-F238E27FC236}">
                <a16:creationId xmlns:a16="http://schemas.microsoft.com/office/drawing/2014/main" id="{69FE329E-1296-8537-679F-B6690772554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6741" b="8361"/>
          <a:stretch/>
        </p:blipFill>
        <p:spPr>
          <a:xfrm>
            <a:off x="8001000" y="199866"/>
            <a:ext cx="879224" cy="746443"/>
          </a:xfrm>
          <a:prstGeom prst="rect">
            <a:avLst/>
          </a:prstGeom>
        </p:spPr>
      </p:pic>
      <p:pic>
        <p:nvPicPr>
          <p:cNvPr id="13" name="Picture 2" descr="IWIRC on LinkedIn: The American College of Bankruptcy will hold its Class  35 Induction…">
            <a:extLst>
              <a:ext uri="{FF2B5EF4-FFF2-40B4-BE49-F238E27FC236}">
                <a16:creationId xmlns:a16="http://schemas.microsoft.com/office/drawing/2014/main" id="{783C2EA9-3247-B1A4-4ABB-BCEE99E13ABC}"/>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910772" y="416667"/>
            <a:ext cx="1865438" cy="480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9559123"/>
      </p:ext>
    </p:extLst>
  </p:cSld>
  <p:clrMapOvr>
    <a:masterClrMapping/>
  </p:clrMapOvr>
</p:sldLayout>
</file>

<file path=ppt/slideLayouts/slideLayout13.xml><?xml version="1.0" encoding="utf-8"?>
<p:sldLayout xmlns:p14="http://schemas.microsoft.com/office/powerpoint/2010/main"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155FB0-639F-4CD9-8EF2-273DC46BDD62}" type="datetime1">
              <a:rPr lang="en-US" smtClean="0"/>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C085A-88B1-4C52-9F40-021E220E99F8}" type="slidenum">
              <a:rPr lang="en-US" smtClean="0"/>
              <a:t>‹#›</a:t>
            </a:fld>
            <a:endParaRPr lang="en-US"/>
          </a:p>
        </p:txBody>
      </p:sp>
    </p:spTree>
    <p:extLst>
      <p:ext uri="{BB962C8B-B14F-4D97-AF65-F5344CB8AC3E}">
        <p14:creationId xmlns:p14="http://schemas.microsoft.com/office/powerpoint/2010/main" val="2510774331"/>
      </p:ext>
    </p:extLst>
  </p:cSld>
  <p:clrMapOvr>
    <a:masterClrMapping/>
  </p:clrMapOvr>
</p:sldLayout>
</file>

<file path=ppt/slideLayouts/slideLayout14.xml><?xml version="1.0" encoding="utf-8"?>
<p:sldLayout xmlns:p14="http://schemas.microsoft.com/office/powerpoint/2010/main"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07C1D3-B7F3-4986-8C5B-6D33BFBBC1CB}" type="datetime1">
              <a:rPr lang="en-US" smtClean="0"/>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C085A-88B1-4C52-9F40-021E220E99F8}"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7971063"/>
      </p:ext>
    </p:extLst>
  </p:cSld>
  <p:clrMapOvr>
    <a:masterClrMapping/>
  </p:clrMapOvr>
</p:sldLayout>
</file>

<file path=ppt/slideLayouts/slideLayout15.xml><?xml version="1.0" encoding="utf-8"?>
<p:sldLayout xmlns:p14="http://schemas.microsoft.com/office/powerpoint/2010/main"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CD32764-688C-48DC-AF40-897B7977F4EC}" type="datetime1">
              <a:rPr lang="en-US" smtClean="0"/>
              <a:t>4/24/2024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C085A-88B1-4C52-9F40-021E220E99F8}" type="slidenum">
              <a:rPr lang="en-US" smtClean="0"/>
              <a:t>‹#›</a:t>
            </a:fld>
            <a:endParaRPr lang="en-US"/>
          </a:p>
        </p:txBody>
      </p:sp>
    </p:spTree>
    <p:extLst>
      <p:ext uri="{BB962C8B-B14F-4D97-AF65-F5344CB8AC3E}">
        <p14:creationId xmlns:p14="http://schemas.microsoft.com/office/powerpoint/2010/main" val="2517751410"/>
      </p:ext>
    </p:extLst>
  </p:cSld>
  <p:clrMapOvr>
    <a:masterClrMapping/>
  </p:clrMapOvr>
</p:sldLayout>
</file>

<file path=ppt/slideLayouts/slideLayout16.xml><?xml version="1.0" encoding="utf-8"?>
<p:sldLayout xmlns:p14="http://schemas.microsoft.com/office/powerpoint/2010/main"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FBBB82D-FE4B-4859-9C51-F2FD520CACAE}" type="datetime1">
              <a:rPr lang="en-US" smtClean="0"/>
              <a:t>4/24/2024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1C085A-88B1-4C52-9F40-021E220E99F8}" type="slidenum">
              <a:rPr lang="en-US" smtClean="0"/>
              <a:t>‹#›</a:t>
            </a:fld>
            <a:endParaRPr lang="en-US"/>
          </a:p>
        </p:txBody>
      </p:sp>
    </p:spTree>
    <p:extLst>
      <p:ext uri="{BB962C8B-B14F-4D97-AF65-F5344CB8AC3E}">
        <p14:creationId xmlns:p14="http://schemas.microsoft.com/office/powerpoint/2010/main" val="3434108387"/>
      </p:ext>
    </p:extLst>
  </p:cSld>
  <p:clrMapOvr>
    <a:masterClrMapping/>
  </p:clrMapOvr>
</p:sldLayout>
</file>

<file path=ppt/slideLayouts/slideLayout17.xml><?xml version="1.0" encoding="utf-8"?>
<p:sldLayout xmlns:p14="http://schemas.microsoft.com/office/powerpoint/2010/main"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59F5FD6-405A-49D8-89AC-2B0697BC396F}" type="datetime1">
              <a:rPr lang="en-US" smtClean="0"/>
              <a:t>4/24/2024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1C085A-88B1-4C52-9F40-021E220E99F8}" type="slidenum">
              <a:rPr lang="en-US" smtClean="0"/>
              <a:t>‹#›</a:t>
            </a:fld>
            <a:endParaRPr lang="en-US"/>
          </a:p>
        </p:txBody>
      </p:sp>
    </p:spTree>
    <p:extLst>
      <p:ext uri="{BB962C8B-B14F-4D97-AF65-F5344CB8AC3E}">
        <p14:creationId xmlns:p14="http://schemas.microsoft.com/office/powerpoint/2010/main" val="3665778683"/>
      </p:ext>
    </p:extLst>
  </p:cSld>
  <p:clrMapOvr>
    <a:masterClrMapping/>
  </p:clrMapOvr>
</p:sldLayout>
</file>

<file path=ppt/slideLayouts/slideLayout18.xml><?xml version="1.0" encoding="utf-8"?>
<p:sldLayout xmlns:p14="http://schemas.microsoft.com/office/powerpoint/2010/main"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243D59A-DB45-4ABB-A4BA-1E8CAC60EB73}" type="datetime1">
              <a:rPr lang="en-US" smtClean="0"/>
              <a:t>4/24/2024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891C085A-88B1-4C52-9F40-021E220E99F8}" type="slidenum">
              <a:rPr lang="en-US" smtClean="0"/>
              <a:t>‹#›</a:t>
            </a:fld>
            <a:endParaRPr lang="en-US"/>
          </a:p>
        </p:txBody>
      </p:sp>
    </p:spTree>
    <p:extLst>
      <p:ext uri="{BB962C8B-B14F-4D97-AF65-F5344CB8AC3E}">
        <p14:creationId xmlns:p14="http://schemas.microsoft.com/office/powerpoint/2010/main" val="262533645"/>
      </p:ext>
    </p:extLst>
  </p:cSld>
  <p:clrMapOvr>
    <a:masterClrMapping/>
  </p:clrMapOvr>
</p:sldLayout>
</file>

<file path=ppt/slideLayouts/slideLayout19.xml><?xml version="1.0" encoding="utf-8"?>
<p:sldLayout xmlns:p14="http://schemas.microsoft.com/office/powerpoint/2010/main"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9185B520-6B3E-4C8E-B388-A4F0BE382C4D}" type="datetime1">
              <a:rPr lang="en-US" smtClean="0"/>
              <a:t>4/24/2024</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91C085A-88B1-4C52-9F40-021E220E99F8}" type="slidenum">
              <a:rPr lang="en-US" smtClean="0"/>
              <a:t>‹#›</a:t>
            </a:fld>
            <a:endParaRPr lang="en-US"/>
          </a:p>
        </p:txBody>
      </p:sp>
    </p:spTree>
    <p:extLst>
      <p:ext uri="{BB962C8B-B14F-4D97-AF65-F5344CB8AC3E}">
        <p14:creationId xmlns:p14="http://schemas.microsoft.com/office/powerpoint/2010/main" val="972876060"/>
      </p:ext>
    </p:extLst>
  </p:cSld>
  <p:clrMapOvr>
    <a:masterClrMapping/>
  </p:clrMapOvr>
</p:sldLayout>
</file>

<file path=ppt/slideLayouts/slideLayout2.xml><?xml version="1.0" encoding="utf-8"?>
<p:sldLayout xmlns:p14="http://schemas.microsoft.com/office/powerpoint/2010/main"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8231F2-9C95-4FCE-B300-DF042D93480E}" type="datetime1">
              <a:rPr lang="en-US" smtClean="0"/>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C085A-88B1-4C52-9F40-021E220E99F8}" type="slidenum">
              <a:rPr lang="en-US" smtClean="0"/>
              <a:t>‹#›</a:t>
            </a:fld>
            <a:endParaRPr lang="en-US"/>
          </a:p>
        </p:txBody>
      </p:sp>
    </p:spTree>
    <p:extLst>
      <p:ext uri="{BB962C8B-B14F-4D97-AF65-F5344CB8AC3E}">
        <p14:creationId xmlns:p14="http://schemas.microsoft.com/office/powerpoint/2010/main" val="447798043"/>
      </p:ext>
    </p:extLst>
  </p:cSld>
  <p:clrMapOvr>
    <a:masterClrMapping/>
  </p:clrMapOvr>
</p:sldLayout>
</file>

<file path=ppt/slideLayouts/slideLayout20.xml><?xml version="1.0" encoding="utf-8"?>
<p:sldLayout xmlns:p14="http://schemas.microsoft.com/office/powerpoint/2010/main"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8A86F7-521C-4FF6-A2E2-803D3AC80371}" type="datetime1">
              <a:rPr lang="en-US" smtClean="0"/>
              <a:t>4/24/2024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C085A-88B1-4C52-9F40-021E220E99F8}" type="slidenum">
              <a:rPr lang="en-US" smtClean="0"/>
              <a:t>‹#›</a:t>
            </a:fld>
            <a:endParaRPr lang="en-US"/>
          </a:p>
        </p:txBody>
      </p:sp>
    </p:spTree>
    <p:extLst>
      <p:ext uri="{BB962C8B-B14F-4D97-AF65-F5344CB8AC3E}">
        <p14:creationId xmlns:p14="http://schemas.microsoft.com/office/powerpoint/2010/main" val="1108762853"/>
      </p:ext>
    </p:extLst>
  </p:cSld>
  <p:clrMapOvr>
    <a:masterClrMapping/>
  </p:clrMapOvr>
</p:sldLayout>
</file>

<file path=ppt/slideLayouts/slideLayout21.xml><?xml version="1.0" encoding="utf-8"?>
<p:sldLayout xmlns:p14="http://schemas.microsoft.com/office/powerpoint/2010/main"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91AE58-FE39-4FCC-9360-2E0B5DE947E9}" type="datetime1">
              <a:rPr lang="en-US" smtClean="0"/>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C085A-88B1-4C52-9F40-021E220E99F8}" type="slidenum">
              <a:rPr lang="en-US" smtClean="0"/>
              <a:t>‹#›</a:t>
            </a:fld>
            <a:endParaRPr lang="en-US"/>
          </a:p>
        </p:txBody>
      </p:sp>
    </p:spTree>
    <p:extLst>
      <p:ext uri="{BB962C8B-B14F-4D97-AF65-F5344CB8AC3E}">
        <p14:creationId xmlns:p14="http://schemas.microsoft.com/office/powerpoint/2010/main" val="290257103"/>
      </p:ext>
    </p:extLst>
  </p:cSld>
  <p:clrMapOvr>
    <a:masterClrMapping/>
  </p:clrMapOvr>
</p:sldLayout>
</file>

<file path=ppt/slideLayouts/slideLayout22.xml><?xml version="1.0" encoding="utf-8"?>
<p:sldLayout xmlns:p14="http://schemas.microsoft.com/office/powerpoint/2010/main"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59B43B-5416-4779-8ADC-DD93D68ACCA0}" type="datetime1">
              <a:rPr lang="en-US" smtClean="0"/>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C085A-88B1-4C52-9F40-021E220E99F8}" type="slidenum">
              <a:rPr lang="en-US" smtClean="0"/>
              <a:t>‹#›</a:t>
            </a:fld>
            <a:endParaRPr lang="en-US"/>
          </a:p>
        </p:txBody>
      </p:sp>
    </p:spTree>
    <p:extLst>
      <p:ext uri="{BB962C8B-B14F-4D97-AF65-F5344CB8AC3E}">
        <p14:creationId xmlns:p14="http://schemas.microsoft.com/office/powerpoint/2010/main" val="3150403138"/>
      </p:ext>
    </p:extLst>
  </p:cSld>
  <p:clrMapOvr>
    <a:masterClrMapping/>
  </p:clrMapOvr>
</p:sldLayout>
</file>

<file path=ppt/slideLayouts/slideLayout3.xml><?xml version="1.0" encoding="utf-8"?>
<p:sldLayout xmlns:p14="http://schemas.microsoft.com/office/powerpoint/2010/main"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997A45-8C00-47C5-A0CD-2D341EFDFD93}" type="datetime1">
              <a:rPr lang="en-US" smtClean="0"/>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C085A-88B1-4C52-9F40-021E220E99F8}"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507476"/>
      </p:ext>
    </p:extLst>
  </p:cSld>
  <p:clrMapOvr>
    <a:masterClrMapping/>
  </p:clrMapOvr>
</p:sldLayout>
</file>

<file path=ppt/slideLayouts/slideLayout4.xml><?xml version="1.0" encoding="utf-8"?>
<p:sldLayout xmlns:p14="http://schemas.microsoft.com/office/powerpoint/2010/main"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5560775-4E03-41F9-A7EB-11D28FCCCEAA}" type="datetime1">
              <a:rPr lang="en-US" smtClean="0"/>
              <a:t>4/24/2024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C085A-88B1-4C52-9F40-021E220E99F8}" type="slidenum">
              <a:rPr lang="en-US" smtClean="0"/>
              <a:t>‹#›</a:t>
            </a:fld>
            <a:endParaRPr lang="en-US"/>
          </a:p>
        </p:txBody>
      </p:sp>
    </p:spTree>
    <p:extLst>
      <p:ext uri="{BB962C8B-B14F-4D97-AF65-F5344CB8AC3E}">
        <p14:creationId xmlns:p14="http://schemas.microsoft.com/office/powerpoint/2010/main" val="3954551720"/>
      </p:ext>
    </p:extLst>
  </p:cSld>
  <p:clrMapOvr>
    <a:masterClrMapping/>
  </p:clrMapOvr>
</p:sldLayout>
</file>

<file path=ppt/slideLayouts/slideLayout5.xml><?xml version="1.0" encoding="utf-8"?>
<p:sldLayout xmlns:p14="http://schemas.microsoft.com/office/powerpoint/2010/main"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E3C0C5-E379-48FA-9F03-0253C1BC6F48}" type="datetime1">
              <a:rPr lang="en-US" smtClean="0"/>
              <a:t>4/24/2024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1C085A-88B1-4C52-9F40-021E220E99F8}" type="slidenum">
              <a:rPr lang="en-US" smtClean="0"/>
              <a:t>‹#›</a:t>
            </a:fld>
            <a:endParaRPr lang="en-US"/>
          </a:p>
        </p:txBody>
      </p:sp>
    </p:spTree>
    <p:extLst>
      <p:ext uri="{BB962C8B-B14F-4D97-AF65-F5344CB8AC3E}">
        <p14:creationId xmlns:p14="http://schemas.microsoft.com/office/powerpoint/2010/main" val="2814454505"/>
      </p:ext>
    </p:extLst>
  </p:cSld>
  <p:clrMapOvr>
    <a:masterClrMapping/>
  </p:clrMapOvr>
</p:sldLayout>
</file>

<file path=ppt/slideLayouts/slideLayout6.xml><?xml version="1.0" encoding="utf-8"?>
<p:sldLayout xmlns:p14="http://schemas.microsoft.com/office/powerpoint/2010/main"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CEE3385-3F6D-4C14-8A87-5B736F58B4AB}" type="datetime1">
              <a:rPr lang="en-US" smtClean="0"/>
              <a:t>4/24/2024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1C085A-88B1-4C52-9F40-021E220E99F8}" type="slidenum">
              <a:rPr lang="en-US" smtClean="0"/>
              <a:t>‹#›</a:t>
            </a:fld>
            <a:endParaRPr lang="en-US"/>
          </a:p>
        </p:txBody>
      </p:sp>
    </p:spTree>
    <p:extLst>
      <p:ext uri="{BB962C8B-B14F-4D97-AF65-F5344CB8AC3E}">
        <p14:creationId xmlns:p14="http://schemas.microsoft.com/office/powerpoint/2010/main" val="1276996500"/>
      </p:ext>
    </p:extLst>
  </p:cSld>
  <p:clrMapOvr>
    <a:masterClrMapping/>
  </p:clrMapOvr>
</p:sldLayout>
</file>

<file path=ppt/slideLayouts/slideLayout7.xml><?xml version="1.0" encoding="utf-8"?>
<p:sldLayout xmlns:p14="http://schemas.microsoft.com/office/powerpoint/2010/main"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3367545-7C74-4C52-B020-F2F7E99F3ABC}" type="datetime1">
              <a:rPr lang="en-US" smtClean="0"/>
              <a:t>4/24/2024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891C085A-88B1-4C52-9F40-021E220E99F8}" type="slidenum">
              <a:rPr lang="en-US" smtClean="0"/>
              <a:t>‹#›</a:t>
            </a:fld>
            <a:endParaRPr lang="en-US"/>
          </a:p>
        </p:txBody>
      </p:sp>
    </p:spTree>
    <p:extLst>
      <p:ext uri="{BB962C8B-B14F-4D97-AF65-F5344CB8AC3E}">
        <p14:creationId xmlns:p14="http://schemas.microsoft.com/office/powerpoint/2010/main" val="296114896"/>
      </p:ext>
    </p:extLst>
  </p:cSld>
  <p:clrMapOvr>
    <a:masterClrMapping/>
  </p:clrMapOvr>
</p:sldLayout>
</file>

<file path=ppt/slideLayouts/slideLayout8.xml><?xml version="1.0" encoding="utf-8"?>
<p:sldLayout xmlns:p14="http://schemas.microsoft.com/office/powerpoint/2010/main"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9F981EC6-082E-410E-8F13-1FABE849C68D}" type="datetime1">
              <a:rPr lang="en-US" smtClean="0"/>
              <a:t>4/24/2024</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91C085A-88B1-4C52-9F40-021E220E99F8}" type="slidenum">
              <a:rPr lang="en-US" smtClean="0"/>
              <a:t>‹#›</a:t>
            </a:fld>
            <a:endParaRPr lang="en-US"/>
          </a:p>
        </p:txBody>
      </p:sp>
    </p:spTree>
    <p:extLst>
      <p:ext uri="{BB962C8B-B14F-4D97-AF65-F5344CB8AC3E}">
        <p14:creationId xmlns:p14="http://schemas.microsoft.com/office/powerpoint/2010/main" val="224778656"/>
      </p:ext>
    </p:extLst>
  </p:cSld>
  <p:clrMapOvr>
    <a:masterClrMapping/>
  </p:clrMapOvr>
</p:sldLayout>
</file>

<file path=ppt/slideLayouts/slideLayout9.xml><?xml version="1.0" encoding="utf-8"?>
<p:sldLayout xmlns:p14="http://schemas.microsoft.com/office/powerpoint/2010/main"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C4520B-296D-4994-A0F0-14C260B9CC2C}" type="datetime1">
              <a:rPr lang="en-US" smtClean="0"/>
              <a:t>4/24/2024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C085A-88B1-4C52-9F40-021E220E99F8}" type="slidenum">
              <a:rPr lang="en-US" smtClean="0"/>
              <a:t>‹#›</a:t>
            </a:fld>
            <a:endParaRPr lang="en-US"/>
          </a:p>
        </p:txBody>
      </p:sp>
    </p:spTree>
    <p:extLst>
      <p:ext uri="{BB962C8B-B14F-4D97-AF65-F5344CB8AC3E}">
        <p14:creationId xmlns:p14="http://schemas.microsoft.com/office/powerpoint/2010/main" val="382245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slideMaster1.xml><?xml version="1.0" encoding="utf-8"?>
<p:sldMaster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82E5E2EF-2292-4F4E-8EDB-687480556972}" type="datetime1">
              <a:rPr lang="en-US" smtClean="0"/>
              <a:t>4/24/2024</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891C085A-88B1-4C52-9F40-021E220E99F8}"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21665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A4BED722-4029-4F80-868E-03C6DEBA2400}" type="datetime1">
              <a:rPr lang="en-US" smtClean="0"/>
              <a:t>4/24/2024</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891C085A-88B1-4C52-9F40-021E220E99F8}"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8" name="Picture 7" descr="A logo of a college law&#10;&#10;Description automatically generated">
            <a:extLst>
              <a:ext uri="{FF2B5EF4-FFF2-40B4-BE49-F238E27FC236}">
                <a16:creationId xmlns:a16="http://schemas.microsoft.com/office/drawing/2014/main" id="{460B4459-B61C-4791-AE0C-C92278AC3D22}"/>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t="6741" b="8361"/>
          <a:stretch/>
        </p:blipFill>
        <p:spPr>
          <a:xfrm>
            <a:off x="8001000" y="199866"/>
            <a:ext cx="879224" cy="746443"/>
          </a:xfrm>
          <a:prstGeom prst="rect">
            <a:avLst/>
          </a:prstGeom>
        </p:spPr>
      </p:pic>
      <p:pic>
        <p:nvPicPr>
          <p:cNvPr id="11" name="Picture 2" descr="IWIRC on LinkedIn: The American College of Bankruptcy will hold its Class  35 Induction…">
            <a:extLst>
              <a:ext uri="{FF2B5EF4-FFF2-40B4-BE49-F238E27FC236}">
                <a16:creationId xmlns:a16="http://schemas.microsoft.com/office/drawing/2014/main" id="{9733E0E1-CE9E-1532-C6C2-62AC148685A6}"/>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5910772" y="416667"/>
            <a:ext cx="1865438" cy="480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356682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B9DF1-B3A4-3774-EEFA-94A37A3602A1}"/>
              </a:ext>
            </a:extLst>
          </p:cNvPr>
          <p:cNvSpPr>
            <a:spLocks noGrp="1"/>
          </p:cNvSpPr>
          <p:nvPr>
            <p:ph type="ctrTitle"/>
          </p:nvPr>
        </p:nvSpPr>
        <p:spPr>
          <a:xfrm>
            <a:off x="822959" y="758952"/>
            <a:ext cx="7543799" cy="3566160"/>
          </a:xfrm>
        </p:spPr>
        <p:txBody>
          <a:bodyPr>
            <a:normAutofit/>
          </a:bodyPr>
          <a:lstStyle/>
          <a:p>
            <a:r>
              <a:rPr lang="en-US" sz="4800" dirty="0"/>
              <a:t>Hospital Restructurings </a:t>
            </a:r>
          </a:p>
        </p:txBody>
      </p:sp>
      <p:sp>
        <p:nvSpPr>
          <p:cNvPr id="3" name="Subtitle 2">
            <a:extLst>
              <a:ext uri="{FF2B5EF4-FFF2-40B4-BE49-F238E27FC236}">
                <a16:creationId xmlns:a16="http://schemas.microsoft.com/office/drawing/2014/main" id="{01E556C1-D174-AD48-FBD9-ED1B61B2AA5D}"/>
              </a:ext>
            </a:extLst>
          </p:cNvPr>
          <p:cNvSpPr>
            <a:spLocks noGrp="1"/>
          </p:cNvSpPr>
          <p:nvPr>
            <p:ph type="subTitle" idx="1"/>
          </p:nvPr>
        </p:nvSpPr>
        <p:spPr>
          <a:xfrm>
            <a:off x="822959" y="4580667"/>
            <a:ext cx="7543800" cy="1319948"/>
          </a:xfrm>
        </p:spPr>
        <p:txBody>
          <a:bodyPr>
            <a:normAutofit/>
          </a:bodyPr>
          <a:lstStyle/>
          <a:p>
            <a:r>
              <a:rPr lang="en-US" sz="1800" b="1" dirty="0">
                <a:effectLst/>
                <a:latin typeface="Calibri" panose="020F0502020204030204" pitchFamily="34" charset="0"/>
                <a:ea typeface="Calibri" panose="020F0502020204030204" pitchFamily="34" charset="0"/>
              </a:rPr>
              <a:t>Cynthia Romano, CTP | </a:t>
            </a:r>
            <a:r>
              <a:rPr lang="en-US" sz="1800" i="1" dirty="0" err="1">
                <a:effectLst/>
                <a:latin typeface="Calibri" panose="020F0502020204030204" pitchFamily="34" charset="0"/>
                <a:ea typeface="Calibri" panose="020F0502020204030204" pitchFamily="34" charset="0"/>
              </a:rPr>
              <a:t>FTI</a:t>
            </a:r>
            <a:r>
              <a:rPr lang="en-US" sz="1800" i="1" dirty="0">
                <a:effectLst/>
                <a:latin typeface="Calibri" panose="020F0502020204030204" pitchFamily="34" charset="0"/>
                <a:ea typeface="Calibri" panose="020F0502020204030204" pitchFamily="34" charset="0"/>
              </a:rPr>
              <a:t> Consulting</a:t>
            </a:r>
            <a:endParaRPr lang="en-US" sz="1800" i="1" dirty="0"/>
          </a:p>
          <a:p>
            <a:r>
              <a:rPr lang="en-US" sz="1800" b="1" dirty="0">
                <a:effectLst/>
                <a:latin typeface="Calibri" panose="020F0502020204030204" pitchFamily="34" charset="0"/>
                <a:ea typeface="Calibri" panose="020F0502020204030204" pitchFamily="34" charset="0"/>
              </a:rPr>
              <a:t>Bill Kannel</a:t>
            </a:r>
            <a:r>
              <a:rPr lang="en-US" sz="1800" b="1" dirty="0">
                <a:latin typeface="Calibri" panose="020F0502020204030204" pitchFamily="34" charset="0"/>
                <a:ea typeface="Calibri" panose="020F0502020204030204" pitchFamily="34" charset="0"/>
              </a:rPr>
              <a:t> | </a:t>
            </a:r>
            <a:r>
              <a:rPr lang="en-US" sz="1800" i="1" dirty="0">
                <a:effectLst/>
                <a:latin typeface="Calibri" panose="020F0502020204030204" pitchFamily="34" charset="0"/>
                <a:ea typeface="Calibri" panose="020F0502020204030204" pitchFamily="34" charset="0"/>
              </a:rPr>
              <a:t>Mintz</a:t>
            </a:r>
            <a:endParaRPr lang="en-US" sz="1800" b="1" dirty="0">
              <a:effectLst/>
              <a:latin typeface="Calibri" panose="020F0502020204030204" pitchFamily="34" charset="0"/>
              <a:ea typeface="Calibri" panose="020F0502020204030204" pitchFamily="34" charset="0"/>
            </a:endParaRPr>
          </a:p>
          <a:p>
            <a:r>
              <a:rPr lang="en-US" sz="1800" b="1" dirty="0">
                <a:effectLst/>
                <a:latin typeface="Calibri" panose="020F0502020204030204" pitchFamily="34" charset="0"/>
                <a:ea typeface="Calibri" panose="020F0502020204030204" pitchFamily="34" charset="0"/>
              </a:rPr>
              <a:t>Felicia Gerber Perlman</a:t>
            </a:r>
            <a:r>
              <a:rPr lang="en-US" sz="1800" b="1" dirty="0">
                <a:latin typeface="Calibri" panose="020F0502020204030204" pitchFamily="34" charset="0"/>
                <a:ea typeface="Calibri" panose="020F0502020204030204" pitchFamily="34" charset="0"/>
              </a:rPr>
              <a:t> | </a:t>
            </a:r>
            <a:r>
              <a:rPr lang="en-US" sz="1800" i="1" dirty="0">
                <a:effectLst/>
                <a:latin typeface="Calibri" panose="020F0502020204030204" pitchFamily="34" charset="0"/>
                <a:ea typeface="Calibri" panose="020F0502020204030204" pitchFamily="34" charset="0"/>
              </a:rPr>
              <a:t>McDermott Will &amp; Emery</a:t>
            </a:r>
          </a:p>
        </p:txBody>
      </p:sp>
    </p:spTree>
    <p:extLst>
      <p:ext uri="{BB962C8B-B14F-4D97-AF65-F5344CB8AC3E}">
        <p14:creationId xmlns:p14="http://schemas.microsoft.com/office/powerpoint/2010/main" val="1574736585"/>
      </p:ext>
    </p:extLst>
  </p:cSld>
  <p:clrMapOvr>
    <a:masterClrMapping/>
  </p:clrMapOvr>
</p:sld>
</file>

<file path=ppt/slides/slide1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6A7A6-97EF-55EE-4CB8-6B58F69C224A}"/>
              </a:ext>
            </a:extLst>
          </p:cNvPr>
          <p:cNvSpPr>
            <a:spLocks noGrp="1"/>
          </p:cNvSpPr>
          <p:nvPr>
            <p:ph type="title"/>
          </p:nvPr>
        </p:nvSpPr>
        <p:spPr/>
        <p:txBody>
          <a:bodyPr>
            <a:noAutofit/>
          </a:bodyPr>
          <a:lstStyle/>
          <a:p>
            <a:r>
              <a:rPr lang="en-US" sz="2600" dirty="0"/>
              <a:t>Selected Features of Hospital Bankruptcies – Financing Issues</a:t>
            </a:r>
          </a:p>
        </p:txBody>
      </p:sp>
      <p:sp>
        <p:nvSpPr>
          <p:cNvPr id="3" name="Content Placeholder 2">
            <a:extLst>
              <a:ext uri="{FF2B5EF4-FFF2-40B4-BE49-F238E27FC236}">
                <a16:creationId xmlns:a16="http://schemas.microsoft.com/office/drawing/2014/main" id="{38587B41-862D-A172-C19E-80A0DAA175C6}"/>
              </a:ext>
            </a:extLst>
          </p:cNvPr>
          <p:cNvSpPr>
            <a:spLocks noGrp="1"/>
          </p:cNvSpPr>
          <p:nvPr>
            <p:ph idx="1"/>
          </p:nvPr>
        </p:nvSpPr>
        <p:spPr>
          <a:xfrm>
            <a:off x="831668" y="2603378"/>
            <a:ext cx="7543801" cy="2456300"/>
          </a:xfrm>
        </p:spPr>
        <p:txBody>
          <a:bodyPr/>
          <a:lstStyle/>
          <a:p>
            <a:pPr>
              <a:buFont typeface="Arial" panose="020B0604020202020204" pitchFamily="34" charset="0"/>
              <a:buChar char="•"/>
            </a:pPr>
            <a:r>
              <a:rPr lang="en-US" dirty="0"/>
              <a:t>Anti-Assignment Provisions</a:t>
            </a:r>
          </a:p>
          <a:p>
            <a:pPr>
              <a:buFont typeface="Arial" panose="020B0604020202020204" pitchFamily="34" charset="0"/>
              <a:buChar char="•"/>
            </a:pPr>
            <a:r>
              <a:rPr lang="en-US" dirty="0"/>
              <a:t>Technically a set of statutes and regulations</a:t>
            </a:r>
          </a:p>
          <a:p>
            <a:pPr>
              <a:buFont typeface="Arial" panose="020B0604020202020204" pitchFamily="34" charset="0"/>
              <a:buChar char="•"/>
            </a:pPr>
            <a:r>
              <a:rPr lang="en-US" dirty="0"/>
              <a:t>Government has to pay the provider</a:t>
            </a:r>
          </a:p>
          <a:p>
            <a:pPr>
              <a:buFont typeface="Arial" panose="020B0604020202020204" pitchFamily="34" charset="0"/>
              <a:buChar char="•"/>
            </a:pPr>
            <a:r>
              <a:rPr lang="en-US" dirty="0"/>
              <a:t>Very clear you can borrow against them</a:t>
            </a:r>
          </a:p>
          <a:p>
            <a:pPr>
              <a:buFont typeface="Arial" panose="020B0604020202020204" pitchFamily="34" charset="0"/>
              <a:buChar char="•"/>
            </a:pPr>
            <a:r>
              <a:rPr lang="en-US" dirty="0"/>
              <a:t>Identifiable cash proceeds – "double" or "bifurcated“ lockbox with a daily sweep </a:t>
            </a:r>
          </a:p>
        </p:txBody>
      </p:sp>
      <p:sp>
        <p:nvSpPr>
          <p:cNvPr id="4" name="Slide Number Placeholder 3">
            <a:extLst>
              <a:ext uri="{FF2B5EF4-FFF2-40B4-BE49-F238E27FC236}">
                <a16:creationId xmlns:a16="http://schemas.microsoft.com/office/drawing/2014/main" id="{F14D404B-C20A-1CB8-4E30-D7395AA2D1D8}"/>
              </a:ext>
            </a:extLst>
          </p:cNvPr>
          <p:cNvSpPr>
            <a:spLocks noGrp="1"/>
          </p:cNvSpPr>
          <p:nvPr>
            <p:ph type="sldNum" sz="quarter" idx="12"/>
          </p:nvPr>
        </p:nvSpPr>
        <p:spPr/>
        <p:txBody>
          <a:bodyPr/>
          <a:lstStyle/>
          <a:p>
            <a:fld id="{891C085A-88B1-4C52-9F40-021E220E99F8}" type="slidenum">
              <a:rPr lang="en-US" smtClean="0"/>
              <a:t>10</a:t>
            </a:fld>
            <a:endParaRPr lang="en-US"/>
          </a:p>
        </p:txBody>
      </p:sp>
    </p:spTree>
    <p:extLst>
      <p:ext uri="{BB962C8B-B14F-4D97-AF65-F5344CB8AC3E}">
        <p14:creationId xmlns:p14="http://schemas.microsoft.com/office/powerpoint/2010/main" val="3879625477"/>
      </p:ext>
    </p:extLst>
  </p:cSld>
  <p:clrMapOvr>
    <a:masterClrMapping/>
  </p:clrMapOvr>
</p:sld>
</file>

<file path=ppt/slides/slide1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6A7A6-97EF-55EE-4CB8-6B58F69C224A}"/>
              </a:ext>
            </a:extLst>
          </p:cNvPr>
          <p:cNvSpPr>
            <a:spLocks noGrp="1"/>
          </p:cNvSpPr>
          <p:nvPr>
            <p:ph type="title"/>
          </p:nvPr>
        </p:nvSpPr>
        <p:spPr/>
        <p:txBody>
          <a:bodyPr>
            <a:noAutofit/>
          </a:bodyPr>
          <a:lstStyle/>
          <a:p>
            <a:r>
              <a:rPr lang="en-US" sz="2600" dirty="0"/>
              <a:t>Selected Features of Hospital Bankruptcies – Financing Issues</a:t>
            </a:r>
          </a:p>
        </p:txBody>
      </p:sp>
      <p:sp>
        <p:nvSpPr>
          <p:cNvPr id="3" name="Content Placeholder 2">
            <a:extLst>
              <a:ext uri="{FF2B5EF4-FFF2-40B4-BE49-F238E27FC236}">
                <a16:creationId xmlns:a16="http://schemas.microsoft.com/office/drawing/2014/main" id="{38587B41-862D-A172-C19E-80A0DAA175C6}"/>
              </a:ext>
            </a:extLst>
          </p:cNvPr>
          <p:cNvSpPr>
            <a:spLocks noGrp="1"/>
          </p:cNvSpPr>
          <p:nvPr>
            <p:ph idx="1"/>
          </p:nvPr>
        </p:nvSpPr>
        <p:spPr/>
        <p:txBody>
          <a:bodyPr/>
          <a:lstStyle/>
          <a:p>
            <a:pPr>
              <a:buFont typeface="Arial" panose="020B0604020202020204" pitchFamily="34" charset="0"/>
              <a:buChar char="•"/>
            </a:pPr>
            <a:r>
              <a:rPr lang="en-US" dirty="0"/>
              <a:t>The Grab Bag</a:t>
            </a:r>
            <a:br>
              <a:rPr lang="en-US" dirty="0"/>
            </a:br>
            <a:endParaRPr lang="en-US" dirty="0"/>
          </a:p>
          <a:p>
            <a:pPr lvl="1">
              <a:buFont typeface="Arial" panose="020B0604020202020204" pitchFamily="34" charset="0"/>
              <a:buChar char="•"/>
            </a:pPr>
            <a:r>
              <a:rPr lang="en-US" dirty="0"/>
              <a:t>11 USC §552(a)</a:t>
            </a:r>
          </a:p>
          <a:p>
            <a:pPr lvl="2">
              <a:buFont typeface="Arial" panose="020B0604020202020204" pitchFamily="34" charset="0"/>
              <a:buChar char="•"/>
            </a:pPr>
            <a:r>
              <a:rPr lang="en-US" dirty="0"/>
              <a:t>DIP </a:t>
            </a:r>
          </a:p>
          <a:p>
            <a:pPr lvl="2">
              <a:buFont typeface="Arial" panose="020B0604020202020204" pitchFamily="34" charset="0"/>
              <a:buChar char="•"/>
            </a:pPr>
            <a:r>
              <a:rPr lang="en-US" dirty="0"/>
              <a:t>Cash collateral</a:t>
            </a:r>
          </a:p>
          <a:p>
            <a:pPr lvl="2">
              <a:buFont typeface="Arial" panose="020B0604020202020204" pitchFamily="34" charset="0"/>
              <a:buChar char="•"/>
            </a:pPr>
            <a:r>
              <a:rPr lang="en-US" dirty="0"/>
              <a:t>Flop over / Replacement liens</a:t>
            </a:r>
          </a:p>
          <a:p>
            <a:pPr lvl="2">
              <a:buFont typeface="Arial" panose="020B0604020202020204" pitchFamily="34" charset="0"/>
              <a:buChar char="•"/>
            </a:pPr>
            <a:r>
              <a:rPr lang="en-US" dirty="0"/>
              <a:t>Diminution</a:t>
            </a:r>
            <a:br>
              <a:rPr lang="en-US" dirty="0"/>
            </a:br>
            <a:endParaRPr lang="en-US" dirty="0"/>
          </a:p>
          <a:p>
            <a:pPr lvl="1">
              <a:buFont typeface="Arial" panose="020B0604020202020204" pitchFamily="34" charset="0"/>
              <a:buChar char="•"/>
            </a:pPr>
            <a:r>
              <a:rPr lang="en-US" dirty="0"/>
              <a:t>Are these accounts?</a:t>
            </a:r>
          </a:p>
          <a:p>
            <a:pPr lvl="2">
              <a:buFont typeface="Arial" panose="020B0604020202020204" pitchFamily="34" charset="0"/>
              <a:buChar char="•"/>
            </a:pPr>
            <a:r>
              <a:rPr lang="en-US" dirty="0"/>
              <a:t>DSH payments - disproportionate share payments</a:t>
            </a:r>
          </a:p>
          <a:p>
            <a:pPr lvl="2">
              <a:buFont typeface="Arial" panose="020B0604020202020204" pitchFamily="34" charset="0"/>
              <a:buChar char="•"/>
            </a:pPr>
            <a:r>
              <a:rPr lang="en-US" dirty="0"/>
              <a:t>Other government entitlements – state or federal</a:t>
            </a:r>
          </a:p>
          <a:p>
            <a:pPr lvl="2">
              <a:buFont typeface="Arial" panose="020B0604020202020204" pitchFamily="34" charset="0"/>
              <a:buChar char="•"/>
            </a:pPr>
            <a:r>
              <a:rPr lang="en-US" dirty="0"/>
              <a:t>“Going concern” value</a:t>
            </a:r>
          </a:p>
          <a:p>
            <a:pPr lvl="2">
              <a:buFont typeface="Arial" panose="020B0604020202020204" pitchFamily="34" charset="0"/>
              <a:buChar char="•"/>
            </a:pPr>
            <a:r>
              <a:rPr lang="en-US" dirty="0"/>
              <a:t>Charitable assets</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14D39AB5-52C2-C1E2-B11B-09A1F2E1766D}"/>
              </a:ext>
            </a:extLst>
          </p:cNvPr>
          <p:cNvSpPr>
            <a:spLocks noGrp="1"/>
          </p:cNvSpPr>
          <p:nvPr>
            <p:ph type="sldNum" sz="quarter" idx="12"/>
          </p:nvPr>
        </p:nvSpPr>
        <p:spPr/>
        <p:txBody>
          <a:bodyPr/>
          <a:lstStyle/>
          <a:p>
            <a:fld id="{891C085A-88B1-4C52-9F40-021E220E99F8}" type="slidenum">
              <a:rPr lang="en-US" smtClean="0"/>
              <a:t>11</a:t>
            </a:fld>
            <a:endParaRPr lang="en-US"/>
          </a:p>
        </p:txBody>
      </p:sp>
    </p:spTree>
    <p:extLst>
      <p:ext uri="{BB962C8B-B14F-4D97-AF65-F5344CB8AC3E}">
        <p14:creationId xmlns:p14="http://schemas.microsoft.com/office/powerpoint/2010/main" val="1670952631"/>
      </p:ext>
    </p:extLst>
  </p:cSld>
  <p:clrMapOvr>
    <a:masterClrMapping/>
  </p:clrMapOvr>
</p:sld>
</file>

<file path=ppt/slides/slide1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6A7A6-97EF-55EE-4CB8-6B58F69C224A}"/>
              </a:ext>
            </a:extLst>
          </p:cNvPr>
          <p:cNvSpPr>
            <a:spLocks noGrp="1"/>
          </p:cNvSpPr>
          <p:nvPr>
            <p:ph type="title"/>
          </p:nvPr>
        </p:nvSpPr>
        <p:spPr/>
        <p:txBody>
          <a:bodyPr>
            <a:noAutofit/>
          </a:bodyPr>
          <a:lstStyle/>
          <a:p>
            <a:r>
              <a:rPr lang="en-US" sz="2600" dirty="0"/>
              <a:t>Selected Features of Hospital Bankruptcies – Financing Issues</a:t>
            </a:r>
          </a:p>
        </p:txBody>
      </p:sp>
      <p:sp>
        <p:nvSpPr>
          <p:cNvPr id="3" name="Content Placeholder 2">
            <a:extLst>
              <a:ext uri="{FF2B5EF4-FFF2-40B4-BE49-F238E27FC236}">
                <a16:creationId xmlns:a16="http://schemas.microsoft.com/office/drawing/2014/main" id="{38587B41-862D-A172-C19E-80A0DAA175C6}"/>
              </a:ext>
            </a:extLst>
          </p:cNvPr>
          <p:cNvSpPr>
            <a:spLocks noGrp="1"/>
          </p:cNvSpPr>
          <p:nvPr>
            <p:ph idx="1"/>
          </p:nvPr>
        </p:nvSpPr>
        <p:spPr>
          <a:xfrm>
            <a:off x="822960" y="2862701"/>
            <a:ext cx="7543801" cy="1360956"/>
          </a:xfrm>
        </p:spPr>
        <p:txBody>
          <a:bodyPr>
            <a:normAutofit fontScale="92500" lnSpcReduction="10000"/>
          </a:bodyPr>
          <a:lstStyle/>
          <a:p>
            <a:pPr>
              <a:buFont typeface="Arial" panose="020B0604020202020204" pitchFamily="34" charset="0"/>
              <a:buChar char="•"/>
            </a:pPr>
            <a:r>
              <a:rPr lang="en-US" dirty="0"/>
              <a:t>More Grab Bag</a:t>
            </a:r>
            <a:br>
              <a:rPr lang="en-US" dirty="0"/>
            </a:br>
            <a:endParaRPr lang="en-US" dirty="0"/>
          </a:p>
          <a:p>
            <a:pPr lvl="1">
              <a:buFont typeface="Arial" panose="020B0604020202020204" pitchFamily="34" charset="0"/>
              <a:buChar char="•"/>
            </a:pPr>
            <a:r>
              <a:rPr lang="en-US" dirty="0"/>
              <a:t>Bond financing</a:t>
            </a:r>
            <a:br>
              <a:rPr lang="en-US" dirty="0"/>
            </a:br>
            <a:endParaRPr lang="en-US" dirty="0"/>
          </a:p>
          <a:p>
            <a:pPr lvl="1">
              <a:buFont typeface="Arial" panose="020B0604020202020204" pitchFamily="34" charset="0"/>
              <a:buChar char="•"/>
            </a:pPr>
            <a:r>
              <a:rPr lang="en-US" dirty="0"/>
              <a:t>Health Care Districts – Chapter 9s</a:t>
            </a:r>
          </a:p>
        </p:txBody>
      </p:sp>
      <p:sp>
        <p:nvSpPr>
          <p:cNvPr id="4" name="Slide Number Placeholder 3">
            <a:extLst>
              <a:ext uri="{FF2B5EF4-FFF2-40B4-BE49-F238E27FC236}">
                <a16:creationId xmlns:a16="http://schemas.microsoft.com/office/drawing/2014/main" id="{917BF783-61E2-39D5-1DE9-AD74E7723BF9}"/>
              </a:ext>
            </a:extLst>
          </p:cNvPr>
          <p:cNvSpPr>
            <a:spLocks noGrp="1"/>
          </p:cNvSpPr>
          <p:nvPr>
            <p:ph type="sldNum" sz="quarter" idx="12"/>
          </p:nvPr>
        </p:nvSpPr>
        <p:spPr/>
        <p:txBody>
          <a:bodyPr/>
          <a:lstStyle/>
          <a:p>
            <a:fld id="{891C085A-88B1-4C52-9F40-021E220E99F8}" type="slidenum">
              <a:rPr lang="en-US" smtClean="0"/>
              <a:t>12</a:t>
            </a:fld>
            <a:endParaRPr lang="en-US"/>
          </a:p>
        </p:txBody>
      </p:sp>
    </p:spTree>
    <p:extLst>
      <p:ext uri="{BB962C8B-B14F-4D97-AF65-F5344CB8AC3E}">
        <p14:creationId xmlns:p14="http://schemas.microsoft.com/office/powerpoint/2010/main" val="733479643"/>
      </p:ext>
    </p:extLst>
  </p:cSld>
  <p:clrMapOvr>
    <a:masterClrMapping/>
  </p:clrMapOvr>
</p:sld>
</file>

<file path=ppt/slides/slide1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8D882-2EEA-C611-0E45-7AF5772AC19F}"/>
              </a:ext>
            </a:extLst>
          </p:cNvPr>
          <p:cNvSpPr>
            <a:spLocks noGrp="1"/>
          </p:cNvSpPr>
          <p:nvPr>
            <p:ph type="title"/>
          </p:nvPr>
        </p:nvSpPr>
        <p:spPr/>
        <p:txBody>
          <a:bodyPr>
            <a:normAutofit/>
          </a:bodyPr>
          <a:lstStyle/>
          <a:p>
            <a:r>
              <a:rPr lang="en-US" sz="2600" dirty="0"/>
              <a:t>Fiduciary Duties</a:t>
            </a:r>
          </a:p>
        </p:txBody>
      </p:sp>
      <p:sp>
        <p:nvSpPr>
          <p:cNvPr id="3" name="Content Placeholder 2">
            <a:extLst>
              <a:ext uri="{FF2B5EF4-FFF2-40B4-BE49-F238E27FC236}">
                <a16:creationId xmlns:a16="http://schemas.microsoft.com/office/drawing/2014/main" id="{B88074A9-36BE-93C4-83BE-F7E7E9A1F635}"/>
              </a:ext>
            </a:extLst>
          </p:cNvPr>
          <p:cNvSpPr>
            <a:spLocks noGrp="1"/>
          </p:cNvSpPr>
          <p:nvPr>
            <p:ph idx="1"/>
          </p:nvPr>
        </p:nvSpPr>
        <p:spPr>
          <a:xfrm>
            <a:off x="822960" y="2352833"/>
            <a:ext cx="7543801" cy="2366343"/>
          </a:xfrm>
        </p:spPr>
        <p:txBody>
          <a:bodyPr/>
          <a:lstStyle/>
          <a:p>
            <a:pPr>
              <a:buFont typeface="Arial" panose="020B0604020202020204" pitchFamily="34" charset="0"/>
              <a:buChar char="•"/>
            </a:pPr>
            <a:r>
              <a:rPr lang="en-US" dirty="0"/>
              <a:t>A director of a nonprofit corporation must discharge his or her duties as a director or a member of a committee.</a:t>
            </a:r>
          </a:p>
          <a:p>
            <a:pPr lvl="1">
              <a:buFont typeface="Arial" panose="020B0604020202020204" pitchFamily="34" charset="0"/>
              <a:buChar char="•"/>
            </a:pPr>
            <a:r>
              <a:rPr lang="en-US" dirty="0"/>
              <a:t>When a nonprofit is insolvent the board of the nonprofit corporation, similar to the board of a for profit corporation, must consider the impact of their decisions on creditors.</a:t>
            </a:r>
          </a:p>
          <a:p>
            <a:pPr lvl="1">
              <a:buFont typeface="Arial" panose="020B0604020202020204" pitchFamily="34" charset="0"/>
              <a:buChar char="•"/>
            </a:pPr>
            <a:r>
              <a:rPr lang="en-US" dirty="0"/>
              <a:t>The fiduciary duties of nonprofit boards are governed by state law, some states specifically require that the nonprofit board balance its decisions with the need to focus on the charitable purpose of the organization.</a:t>
            </a:r>
          </a:p>
        </p:txBody>
      </p:sp>
      <p:sp>
        <p:nvSpPr>
          <p:cNvPr id="4" name="Slide Number Placeholder 3">
            <a:extLst>
              <a:ext uri="{FF2B5EF4-FFF2-40B4-BE49-F238E27FC236}">
                <a16:creationId xmlns:a16="http://schemas.microsoft.com/office/drawing/2014/main" id="{6B07DEF9-9308-06D1-2E69-771D6CA91F80}"/>
              </a:ext>
            </a:extLst>
          </p:cNvPr>
          <p:cNvSpPr>
            <a:spLocks noGrp="1"/>
          </p:cNvSpPr>
          <p:nvPr>
            <p:ph type="sldNum" sz="quarter" idx="12"/>
          </p:nvPr>
        </p:nvSpPr>
        <p:spPr/>
        <p:txBody>
          <a:bodyPr/>
          <a:lstStyle/>
          <a:p>
            <a:fld id="{891C085A-88B1-4C52-9F40-021E220E99F8}" type="slidenum">
              <a:rPr lang="en-US" smtClean="0"/>
              <a:t>13</a:t>
            </a:fld>
            <a:endParaRPr lang="en-US"/>
          </a:p>
        </p:txBody>
      </p:sp>
    </p:spTree>
    <p:extLst>
      <p:ext uri="{BB962C8B-B14F-4D97-AF65-F5344CB8AC3E}">
        <p14:creationId xmlns:p14="http://schemas.microsoft.com/office/powerpoint/2010/main" val="1534074295"/>
      </p:ext>
    </p:extLst>
  </p:cSld>
  <p:clrMapOvr>
    <a:masterClrMapping/>
  </p:clrMapOvr>
</p:sld>
</file>

<file path=ppt/slides/slide1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13E2D-253E-C570-3E6C-64CD84DC0A18}"/>
              </a:ext>
            </a:extLst>
          </p:cNvPr>
          <p:cNvSpPr>
            <a:spLocks noGrp="1"/>
          </p:cNvSpPr>
          <p:nvPr>
            <p:ph type="title"/>
          </p:nvPr>
        </p:nvSpPr>
        <p:spPr/>
        <p:txBody>
          <a:bodyPr>
            <a:normAutofit/>
          </a:bodyPr>
          <a:lstStyle/>
          <a:p>
            <a:r>
              <a:rPr lang="en-US" sz="2600" dirty="0"/>
              <a:t>Board Liability</a:t>
            </a:r>
          </a:p>
        </p:txBody>
      </p:sp>
      <p:sp>
        <p:nvSpPr>
          <p:cNvPr id="3" name="Content Placeholder 2">
            <a:extLst>
              <a:ext uri="{FF2B5EF4-FFF2-40B4-BE49-F238E27FC236}">
                <a16:creationId xmlns:a16="http://schemas.microsoft.com/office/drawing/2014/main" id="{2600A5E5-52A6-A38D-A37A-D848DFCF5BA0}"/>
              </a:ext>
            </a:extLst>
          </p:cNvPr>
          <p:cNvSpPr>
            <a:spLocks noGrp="1"/>
          </p:cNvSpPr>
          <p:nvPr>
            <p:ph idx="1"/>
          </p:nvPr>
        </p:nvSpPr>
        <p:spPr/>
        <p:txBody>
          <a:bodyPr>
            <a:normAutofit fontScale="92500"/>
          </a:bodyPr>
          <a:lstStyle/>
          <a:p>
            <a:pPr>
              <a:buFont typeface="Arial" panose="020B0604020202020204" pitchFamily="34" charset="0"/>
              <a:buChar char="•"/>
            </a:pPr>
            <a:r>
              <a:rPr lang="en-US" dirty="0"/>
              <a:t>While some states have statutes limiting the liability of nonprofit board members others do not</a:t>
            </a:r>
          </a:p>
          <a:p>
            <a:pPr>
              <a:buFont typeface="Arial" panose="020B0604020202020204" pitchFamily="34" charset="0"/>
              <a:buChar char="•"/>
            </a:pPr>
            <a:r>
              <a:rPr lang="en-US" dirty="0"/>
              <a:t>While historically courts had found that there must be a finding of fraud, bad faith, self dealing or other similar actions for a nonprofit board member to have liability, courts have now found that nonprofit board members can have liability breaching their fiduciary duties through negligence</a:t>
            </a:r>
          </a:p>
          <a:p>
            <a:pPr>
              <a:buFont typeface="Arial" panose="020B0604020202020204" pitchFamily="34" charset="0"/>
              <a:buChar char="•"/>
            </a:pPr>
            <a:r>
              <a:rPr lang="en-US" dirty="0"/>
              <a:t>In </a:t>
            </a:r>
            <a:r>
              <a:rPr lang="en-US" i="1" u="sng" dirty="0"/>
              <a:t>In re </a:t>
            </a:r>
            <a:r>
              <a:rPr lang="en-US" i="1" u="sng" dirty="0" err="1"/>
              <a:t>Lemington</a:t>
            </a:r>
            <a:r>
              <a:rPr lang="en-US" i="1" u="sng" dirty="0"/>
              <a:t> Home for the Aged</a:t>
            </a:r>
            <a:r>
              <a:rPr lang="en-US" dirty="0"/>
              <a:t>, the Third Circuit found the directors liable for failing to exercise reasonable prudence and care. </a:t>
            </a:r>
          </a:p>
          <a:p>
            <a:pPr>
              <a:buFont typeface="Arial" panose="020B0604020202020204" pitchFamily="34" charset="0"/>
              <a:buChar char="•"/>
            </a:pPr>
            <a:r>
              <a:rPr lang="en-US" dirty="0"/>
              <a:t>Therefore, while caselaw in the nonprofit board context is not as developed or clear as that for for-profit boards, best practices suggest that nonprofit boards follow the same guidelines as for-profit boards in exercising their fiduciary duties, particularly when there are solvency concerns</a:t>
            </a:r>
          </a:p>
          <a:p>
            <a:endParaRPr lang="en-US" dirty="0"/>
          </a:p>
          <a:p>
            <a:endParaRPr lang="en-US" dirty="0"/>
          </a:p>
        </p:txBody>
      </p:sp>
      <p:sp>
        <p:nvSpPr>
          <p:cNvPr id="4" name="Slide Number Placeholder 3">
            <a:extLst>
              <a:ext uri="{FF2B5EF4-FFF2-40B4-BE49-F238E27FC236}">
                <a16:creationId xmlns:a16="http://schemas.microsoft.com/office/drawing/2014/main" id="{82492E7B-CB7E-0507-C57A-6608FA2A0722}"/>
              </a:ext>
            </a:extLst>
          </p:cNvPr>
          <p:cNvSpPr>
            <a:spLocks noGrp="1"/>
          </p:cNvSpPr>
          <p:nvPr>
            <p:ph type="sldNum" sz="quarter" idx="12"/>
          </p:nvPr>
        </p:nvSpPr>
        <p:spPr/>
        <p:txBody>
          <a:bodyPr/>
          <a:lstStyle/>
          <a:p>
            <a:fld id="{891C085A-88B1-4C52-9F40-021E220E99F8}" type="slidenum">
              <a:rPr lang="en-US" smtClean="0"/>
              <a:t>14</a:t>
            </a:fld>
            <a:endParaRPr lang="en-US"/>
          </a:p>
        </p:txBody>
      </p:sp>
    </p:spTree>
    <p:extLst>
      <p:ext uri="{BB962C8B-B14F-4D97-AF65-F5344CB8AC3E}">
        <p14:creationId xmlns:p14="http://schemas.microsoft.com/office/powerpoint/2010/main" val="442084381"/>
      </p:ext>
    </p:extLst>
  </p:cSld>
  <p:clrMapOvr>
    <a:masterClrMapping/>
  </p:clrMapOvr>
</p:sld>
</file>

<file path=ppt/slides/slide1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06C22-3410-6A1F-2094-CB3218D9BBBD}"/>
              </a:ext>
            </a:extLst>
          </p:cNvPr>
          <p:cNvSpPr>
            <a:spLocks noGrp="1"/>
          </p:cNvSpPr>
          <p:nvPr>
            <p:ph type="title"/>
          </p:nvPr>
        </p:nvSpPr>
        <p:spPr/>
        <p:txBody>
          <a:bodyPr>
            <a:normAutofit/>
          </a:bodyPr>
          <a:lstStyle/>
          <a:p>
            <a:r>
              <a:rPr lang="en-US" sz="2600" dirty="0"/>
              <a:t>The Absolute Priority Rule</a:t>
            </a:r>
          </a:p>
        </p:txBody>
      </p:sp>
      <p:sp>
        <p:nvSpPr>
          <p:cNvPr id="3" name="Content Placeholder 2">
            <a:extLst>
              <a:ext uri="{FF2B5EF4-FFF2-40B4-BE49-F238E27FC236}">
                <a16:creationId xmlns:a16="http://schemas.microsoft.com/office/drawing/2014/main" id="{D6002493-2796-92DF-4CBF-24A42E1E70CE}"/>
              </a:ext>
            </a:extLst>
          </p:cNvPr>
          <p:cNvSpPr>
            <a:spLocks noGrp="1"/>
          </p:cNvSpPr>
          <p:nvPr>
            <p:ph idx="1"/>
          </p:nvPr>
        </p:nvSpPr>
        <p:spPr/>
        <p:txBody>
          <a:bodyPr>
            <a:normAutofit lnSpcReduction="10000"/>
          </a:bodyPr>
          <a:lstStyle/>
          <a:p>
            <a:pPr>
              <a:buFont typeface="Arial" panose="020B0604020202020204" pitchFamily="34" charset="0"/>
              <a:buChar char="•"/>
            </a:pPr>
            <a:r>
              <a:rPr lang="en-US" dirty="0"/>
              <a:t>One of the requirements of the provisions governing plans of reorganization in Bankruptcy Code Section 1129(b) is that the plan must be “fair and equitable.” </a:t>
            </a:r>
          </a:p>
          <a:p>
            <a:pPr>
              <a:buFont typeface="Arial" panose="020B0604020202020204" pitchFamily="34" charset="0"/>
              <a:buChar char="•"/>
            </a:pPr>
            <a:r>
              <a:rPr lang="en-US" dirty="0"/>
              <a:t>Section 1129(b)(2)(B) also provides a statutorily defined requirement of the fair and equitable rule as it is applied to unsecured creditors, referred to as the “absolute priority rule,” which essentially requires senior classes (such as general unsecured debt) to be paid in full before the equity interest holders retain or receive any property under the plan if the senior classes do not approve the plan. </a:t>
            </a:r>
          </a:p>
          <a:p>
            <a:pPr>
              <a:buFont typeface="Arial" panose="020B0604020202020204" pitchFamily="34" charset="0"/>
              <a:buChar char="•"/>
            </a:pPr>
            <a:r>
              <a:rPr lang="en-US" dirty="0"/>
              <a:t>Though there are various ways to satisfy the absolute priority rule while allowing current equity interests holders to retain their interests, the absolute priority rule is intended to maximize the payment to creditors from the disposition of the debtor’s property. </a:t>
            </a:r>
          </a:p>
          <a:p>
            <a:endParaRPr lang="en-US" dirty="0"/>
          </a:p>
        </p:txBody>
      </p:sp>
      <p:sp>
        <p:nvSpPr>
          <p:cNvPr id="4" name="Slide Number Placeholder 3">
            <a:extLst>
              <a:ext uri="{FF2B5EF4-FFF2-40B4-BE49-F238E27FC236}">
                <a16:creationId xmlns:a16="http://schemas.microsoft.com/office/drawing/2014/main" id="{5E609B43-193D-F3DD-FBCD-25266C6CEA13}"/>
              </a:ext>
            </a:extLst>
          </p:cNvPr>
          <p:cNvSpPr>
            <a:spLocks noGrp="1"/>
          </p:cNvSpPr>
          <p:nvPr>
            <p:ph type="sldNum" sz="quarter" idx="12"/>
          </p:nvPr>
        </p:nvSpPr>
        <p:spPr/>
        <p:txBody>
          <a:bodyPr/>
          <a:lstStyle/>
          <a:p>
            <a:fld id="{891C085A-88B1-4C52-9F40-021E220E99F8}" type="slidenum">
              <a:rPr lang="en-US" smtClean="0"/>
              <a:t>15</a:t>
            </a:fld>
            <a:endParaRPr lang="en-US"/>
          </a:p>
        </p:txBody>
      </p:sp>
    </p:spTree>
    <p:extLst>
      <p:ext uri="{BB962C8B-B14F-4D97-AF65-F5344CB8AC3E}">
        <p14:creationId xmlns:p14="http://schemas.microsoft.com/office/powerpoint/2010/main" val="2403366714"/>
      </p:ext>
    </p:extLst>
  </p:cSld>
  <p:clrMapOvr>
    <a:masterClrMapping/>
  </p:clrMapOvr>
</p:sld>
</file>

<file path=ppt/slides/slide1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06C22-3410-6A1F-2094-CB3218D9BBBD}"/>
              </a:ext>
            </a:extLst>
          </p:cNvPr>
          <p:cNvSpPr>
            <a:spLocks noGrp="1"/>
          </p:cNvSpPr>
          <p:nvPr>
            <p:ph type="title"/>
          </p:nvPr>
        </p:nvSpPr>
        <p:spPr/>
        <p:txBody>
          <a:bodyPr>
            <a:normAutofit/>
          </a:bodyPr>
          <a:lstStyle/>
          <a:p>
            <a:r>
              <a:rPr lang="en-US" sz="2600" dirty="0"/>
              <a:t>The Absolute Priority Rule</a:t>
            </a:r>
          </a:p>
        </p:txBody>
      </p:sp>
      <p:sp>
        <p:nvSpPr>
          <p:cNvPr id="3" name="Content Placeholder 2">
            <a:extLst>
              <a:ext uri="{FF2B5EF4-FFF2-40B4-BE49-F238E27FC236}">
                <a16:creationId xmlns:a16="http://schemas.microsoft.com/office/drawing/2014/main" id="{D6002493-2796-92DF-4CBF-24A42E1E70CE}"/>
              </a:ext>
            </a:extLst>
          </p:cNvPr>
          <p:cNvSpPr>
            <a:spLocks noGrp="1"/>
          </p:cNvSpPr>
          <p:nvPr>
            <p:ph idx="1"/>
          </p:nvPr>
        </p:nvSpPr>
        <p:spPr/>
        <p:txBody>
          <a:bodyPr>
            <a:normAutofit/>
          </a:bodyPr>
          <a:lstStyle/>
          <a:p>
            <a:pPr>
              <a:buFont typeface="Arial" panose="020B0604020202020204" pitchFamily="34" charset="0"/>
              <a:buChar char="•"/>
            </a:pPr>
            <a:r>
              <a:rPr lang="en-US" dirty="0"/>
              <a:t>In the case of a non-profit entity, however, there are no shareholders or equity interests.  Therefore, courts often hold that the absolute priority rule is not applicable.  </a:t>
            </a:r>
          </a:p>
          <a:p>
            <a:pPr>
              <a:buFont typeface="Arial" panose="020B0604020202020204" pitchFamily="34" charset="0"/>
              <a:buChar char="•"/>
            </a:pPr>
            <a:r>
              <a:rPr lang="en-US" dirty="0"/>
              <a:t>However, in some circumstances, where there are other forms of ownership interests, courts have found that the absolute priority rule does apply. </a:t>
            </a:r>
          </a:p>
          <a:p>
            <a:pPr>
              <a:buFont typeface="Arial" panose="020B0604020202020204" pitchFamily="34" charset="0"/>
              <a:buChar char="•"/>
            </a:pPr>
            <a:r>
              <a:rPr lang="en-US" dirty="0"/>
              <a:t>Courts often look to three factors:</a:t>
            </a:r>
          </a:p>
          <a:p>
            <a:pPr lvl="1">
              <a:buFont typeface="Arial" panose="020B0604020202020204" pitchFamily="34" charset="0"/>
              <a:buChar char="•"/>
            </a:pPr>
            <a:r>
              <a:rPr lang="en-US" dirty="0"/>
              <a:t>Control</a:t>
            </a:r>
          </a:p>
          <a:p>
            <a:pPr lvl="1">
              <a:buFont typeface="Arial" panose="020B0604020202020204" pitchFamily="34" charset="0"/>
              <a:buChar char="•"/>
            </a:pPr>
            <a:r>
              <a:rPr lang="en-US" dirty="0"/>
              <a:t>Profit sharing</a:t>
            </a:r>
          </a:p>
          <a:p>
            <a:pPr lvl="1">
              <a:buFont typeface="Arial" panose="020B0604020202020204" pitchFamily="34" charset="0"/>
              <a:buChar char="•"/>
            </a:pPr>
            <a:r>
              <a:rPr lang="en-US" dirty="0"/>
              <a:t>Ownership of corporate assets</a:t>
            </a:r>
          </a:p>
        </p:txBody>
      </p:sp>
      <p:sp>
        <p:nvSpPr>
          <p:cNvPr id="4" name="Slide Number Placeholder 3">
            <a:extLst>
              <a:ext uri="{FF2B5EF4-FFF2-40B4-BE49-F238E27FC236}">
                <a16:creationId xmlns:a16="http://schemas.microsoft.com/office/drawing/2014/main" id="{8476EFC7-91CF-5394-798D-D1F9A5097AA9}"/>
              </a:ext>
            </a:extLst>
          </p:cNvPr>
          <p:cNvSpPr>
            <a:spLocks noGrp="1"/>
          </p:cNvSpPr>
          <p:nvPr>
            <p:ph type="sldNum" sz="quarter" idx="12"/>
          </p:nvPr>
        </p:nvSpPr>
        <p:spPr/>
        <p:txBody>
          <a:bodyPr/>
          <a:lstStyle/>
          <a:p>
            <a:fld id="{891C085A-88B1-4C52-9F40-021E220E99F8}" type="slidenum">
              <a:rPr lang="en-US" smtClean="0"/>
              <a:t>16</a:t>
            </a:fld>
            <a:endParaRPr lang="en-US"/>
          </a:p>
        </p:txBody>
      </p:sp>
    </p:spTree>
    <p:extLst>
      <p:ext uri="{BB962C8B-B14F-4D97-AF65-F5344CB8AC3E}">
        <p14:creationId xmlns:p14="http://schemas.microsoft.com/office/powerpoint/2010/main" val="1917980799"/>
      </p:ext>
    </p:extLst>
  </p:cSld>
  <p:clrMapOvr>
    <a:masterClrMapping/>
  </p:clrMapOvr>
</p:sld>
</file>

<file path=ppt/slides/slide1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30122-601C-414C-5BCF-86FC56C8FFBE}"/>
              </a:ext>
            </a:extLst>
          </p:cNvPr>
          <p:cNvSpPr>
            <a:spLocks noGrp="1"/>
          </p:cNvSpPr>
          <p:nvPr>
            <p:ph type="title"/>
          </p:nvPr>
        </p:nvSpPr>
        <p:spPr/>
        <p:txBody>
          <a:bodyPr>
            <a:normAutofit/>
          </a:bodyPr>
          <a:lstStyle/>
          <a:p>
            <a:r>
              <a:rPr lang="en-US" sz="2600" dirty="0"/>
              <a:t>Determining Course of Action: Sale or Restructuring </a:t>
            </a:r>
          </a:p>
        </p:txBody>
      </p:sp>
      <p:sp>
        <p:nvSpPr>
          <p:cNvPr id="3" name="Content Placeholder 2">
            <a:extLst>
              <a:ext uri="{FF2B5EF4-FFF2-40B4-BE49-F238E27FC236}">
                <a16:creationId xmlns:a16="http://schemas.microsoft.com/office/drawing/2014/main" id="{0108AB90-ACA0-E5EF-92CF-9ADC5EADFE69}"/>
              </a:ext>
            </a:extLst>
          </p:cNvPr>
          <p:cNvSpPr>
            <a:spLocks noGrp="1"/>
          </p:cNvSpPr>
          <p:nvPr>
            <p:ph idx="1"/>
          </p:nvPr>
        </p:nvSpPr>
        <p:spPr/>
        <p:txBody>
          <a:bodyPr>
            <a:normAutofit/>
          </a:bodyPr>
          <a:lstStyle/>
          <a:p>
            <a:pPr>
              <a:buFont typeface="Arial" panose="020B0604020202020204" pitchFamily="34" charset="0"/>
              <a:buChar char="•"/>
            </a:pPr>
            <a:r>
              <a:rPr lang="en-US" dirty="0"/>
              <a:t>Duty of Obedience</a:t>
            </a:r>
          </a:p>
          <a:p>
            <a:pPr lvl="1">
              <a:buFont typeface="Arial" panose="020B0604020202020204" pitchFamily="34" charset="0"/>
              <a:buChar char="•"/>
            </a:pPr>
            <a:r>
              <a:rPr lang="en-US" dirty="0"/>
              <a:t>In a sale of a nonprofit health care business’s assets, the debtor must also consider whether the bids submitted further the institution’s stated mission. </a:t>
            </a:r>
          </a:p>
          <a:p>
            <a:pPr lvl="1">
              <a:buFont typeface="Arial" panose="020B0604020202020204" pitchFamily="34" charset="0"/>
              <a:buChar char="•"/>
            </a:pPr>
            <a:r>
              <a:rPr lang="en-US" dirty="0"/>
              <a:t>Specifically, in addition to the duty of care and the duty of loyalty, directors of a nonprofit institution possess a “duty of obedience” to ensure compliance with the institution’s mission, the governing documents of the organization, laws applicable to the organization and the restrictions imposed by donors to the organization.</a:t>
            </a:r>
          </a:p>
          <a:p>
            <a:pPr lvl="1">
              <a:buFont typeface="Arial" panose="020B0604020202020204" pitchFamily="34" charset="0"/>
              <a:buChar char="•"/>
            </a:pPr>
            <a:r>
              <a:rPr lang="en-US" dirty="0"/>
              <a:t>In the health care context, the consideration of public health, such as continuity of care for patients of a health care provider, might warrant approval of a sale even if there is a higher bidder or liquidation of the assets would provide more financial value to the estate.</a:t>
            </a:r>
          </a:p>
        </p:txBody>
      </p:sp>
      <p:sp>
        <p:nvSpPr>
          <p:cNvPr id="4" name="Slide Number Placeholder 3">
            <a:extLst>
              <a:ext uri="{FF2B5EF4-FFF2-40B4-BE49-F238E27FC236}">
                <a16:creationId xmlns:a16="http://schemas.microsoft.com/office/drawing/2014/main" id="{F98D31E8-1198-B47E-E0D2-8754501A734B}"/>
              </a:ext>
            </a:extLst>
          </p:cNvPr>
          <p:cNvSpPr>
            <a:spLocks noGrp="1"/>
          </p:cNvSpPr>
          <p:nvPr>
            <p:ph type="sldNum" sz="quarter" idx="12"/>
          </p:nvPr>
        </p:nvSpPr>
        <p:spPr/>
        <p:txBody>
          <a:bodyPr/>
          <a:lstStyle/>
          <a:p>
            <a:fld id="{891C085A-88B1-4C52-9F40-021E220E99F8}" type="slidenum">
              <a:rPr lang="en-US" smtClean="0"/>
              <a:t>17</a:t>
            </a:fld>
            <a:endParaRPr lang="en-US"/>
          </a:p>
        </p:txBody>
      </p:sp>
    </p:spTree>
    <p:extLst>
      <p:ext uri="{BB962C8B-B14F-4D97-AF65-F5344CB8AC3E}">
        <p14:creationId xmlns:p14="http://schemas.microsoft.com/office/powerpoint/2010/main" val="4185637847"/>
      </p:ext>
    </p:extLst>
  </p:cSld>
  <p:clrMapOvr>
    <a:masterClrMapping/>
  </p:clrMapOvr>
</p:sld>
</file>

<file path=ppt/slides/slide1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22B25-2BE9-38AB-717E-F6292D36EF82}"/>
              </a:ext>
            </a:extLst>
          </p:cNvPr>
          <p:cNvSpPr>
            <a:spLocks noGrp="1"/>
          </p:cNvSpPr>
          <p:nvPr>
            <p:ph type="title"/>
          </p:nvPr>
        </p:nvSpPr>
        <p:spPr/>
        <p:txBody>
          <a:bodyPr>
            <a:normAutofit/>
          </a:bodyPr>
          <a:lstStyle/>
          <a:p>
            <a:r>
              <a:rPr lang="en-US" sz="2600" dirty="0"/>
              <a:t>Special Rules Involving Nonprofit Conversions</a:t>
            </a:r>
          </a:p>
        </p:txBody>
      </p:sp>
      <p:sp>
        <p:nvSpPr>
          <p:cNvPr id="3" name="Content Placeholder 2">
            <a:extLst>
              <a:ext uri="{FF2B5EF4-FFF2-40B4-BE49-F238E27FC236}">
                <a16:creationId xmlns:a16="http://schemas.microsoft.com/office/drawing/2014/main" id="{436DE1FA-6BB5-A34D-74FF-7402ED8A60F6}"/>
              </a:ext>
            </a:extLst>
          </p:cNvPr>
          <p:cNvSpPr>
            <a:spLocks noGrp="1"/>
          </p:cNvSpPr>
          <p:nvPr>
            <p:ph idx="1"/>
          </p:nvPr>
        </p:nvSpPr>
        <p:spPr>
          <a:xfrm>
            <a:off x="822959" y="1845734"/>
            <a:ext cx="7543801" cy="4389696"/>
          </a:xfrm>
        </p:spPr>
        <p:txBody>
          <a:bodyPr>
            <a:normAutofit fontScale="85000" lnSpcReduction="20000"/>
          </a:bodyPr>
          <a:lstStyle/>
          <a:p>
            <a:pPr>
              <a:buFont typeface="Arial" panose="020B0604020202020204" pitchFamily="34" charset="0"/>
              <a:buChar char="•"/>
            </a:pPr>
            <a:r>
              <a:rPr lang="en-US" dirty="0"/>
              <a:t>Internal Revenue Code Considerations</a:t>
            </a:r>
          </a:p>
          <a:p>
            <a:pPr lvl="1">
              <a:buFont typeface="Arial" panose="020B0604020202020204" pitchFamily="34" charset="0"/>
              <a:buChar char="•"/>
            </a:pPr>
            <a:r>
              <a:rPr lang="en-US" dirty="0"/>
              <a:t>Many health care providers are nonprofit entities that qualify as tax-exempt organizations under § 501(c)(3) of the Internal Revenue Code (“IRC”). In order to qualify as a tax-exempt entity, the health care organization must satisfy the strict operational and organizational requirements set forth in § 501(c)(3) of the IRC. </a:t>
            </a:r>
          </a:p>
          <a:p>
            <a:pPr lvl="1">
              <a:buFont typeface="Arial" panose="020B0604020202020204" pitchFamily="34" charset="0"/>
              <a:buChar char="•"/>
            </a:pPr>
            <a:r>
              <a:rPr lang="en-US" dirty="0"/>
              <a:t>One of the requirements is that the entity must be organized and operated exclusively for charitable purposes, and its net earnings must be used to accomplish these purposes without inuring, in whole or in part, to the benefit of a private person. The assets of the tax-exempt entity are considered dedicated to the furtherance of its exempt purposes, and upon dissolution are to be distributed in a manner to further this purpose.</a:t>
            </a:r>
          </a:p>
          <a:p>
            <a:pPr lvl="1">
              <a:buFont typeface="Arial" panose="020B0604020202020204" pitchFamily="34" charset="0"/>
              <a:buChar char="•"/>
            </a:pPr>
            <a:r>
              <a:rPr lang="en-US" dirty="0"/>
              <a:t>A transfer of assets from a tax-exempt health care debtor to a taxable organization does not automatically result in the loss of tax-exempt status, but the Internal Revenue Service (IRS) will scrutinize the transaction to ensure that the debtor’s tax-exempt purpose has not been compromised.</a:t>
            </a:r>
          </a:p>
          <a:p>
            <a:pPr lvl="1">
              <a:buFont typeface="Arial" panose="020B0604020202020204" pitchFamily="34" charset="0"/>
              <a:buChar char="•"/>
            </a:pPr>
            <a:r>
              <a:rPr lang="en-US" dirty="0"/>
              <a:t>If there is a material change in the character, purpose or method of the debtor’s operation as a result of the sale, or if the use of its assets will be inconsistent with its tax-exempt purpose, the health care entity may lose its tax-exempt status and the debtor may be liable for certain taxes associated with the transaction. </a:t>
            </a:r>
          </a:p>
          <a:p>
            <a:pPr lvl="1">
              <a:buFont typeface="Arial" panose="020B0604020202020204" pitchFamily="34" charset="0"/>
              <a:buChar char="•"/>
            </a:pPr>
            <a:r>
              <a:rPr lang="en-US" dirty="0"/>
              <a:t>When conducting due diligence, the purchaser should consider whether its post-sale operations would fall within the debtor’s tax-exempt purpose. The purchaser should ensure that the purchase price is arrived at via an arm’s-length negotiation and that the purchaser will not engage in substantial lobbying or political campaigning, as is proscribed by § 501(c)(3) of the IRC.</a:t>
            </a:r>
          </a:p>
        </p:txBody>
      </p:sp>
      <p:sp>
        <p:nvSpPr>
          <p:cNvPr id="4" name="Slide Number Placeholder 3">
            <a:extLst>
              <a:ext uri="{FF2B5EF4-FFF2-40B4-BE49-F238E27FC236}">
                <a16:creationId xmlns:a16="http://schemas.microsoft.com/office/drawing/2014/main" id="{280EF1C5-ED5D-A73F-9298-CA96EF08BBD3}"/>
              </a:ext>
            </a:extLst>
          </p:cNvPr>
          <p:cNvSpPr>
            <a:spLocks noGrp="1"/>
          </p:cNvSpPr>
          <p:nvPr>
            <p:ph type="sldNum" sz="quarter" idx="12"/>
          </p:nvPr>
        </p:nvSpPr>
        <p:spPr/>
        <p:txBody>
          <a:bodyPr/>
          <a:lstStyle/>
          <a:p>
            <a:fld id="{891C085A-88B1-4C52-9F40-021E220E99F8}" type="slidenum">
              <a:rPr lang="en-US" smtClean="0"/>
              <a:t>18</a:t>
            </a:fld>
            <a:endParaRPr lang="en-US"/>
          </a:p>
        </p:txBody>
      </p:sp>
    </p:spTree>
    <p:extLst>
      <p:ext uri="{BB962C8B-B14F-4D97-AF65-F5344CB8AC3E}">
        <p14:creationId xmlns:p14="http://schemas.microsoft.com/office/powerpoint/2010/main" val="1244999853"/>
      </p:ext>
    </p:extLst>
  </p:cSld>
  <p:clrMapOvr>
    <a:masterClrMapping/>
  </p:clrMapOvr>
</p:sld>
</file>

<file path=ppt/slides/slide1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22B25-2BE9-38AB-717E-F6292D36EF82}"/>
              </a:ext>
            </a:extLst>
          </p:cNvPr>
          <p:cNvSpPr>
            <a:spLocks noGrp="1"/>
          </p:cNvSpPr>
          <p:nvPr>
            <p:ph type="title"/>
          </p:nvPr>
        </p:nvSpPr>
        <p:spPr/>
        <p:txBody>
          <a:bodyPr>
            <a:normAutofit/>
          </a:bodyPr>
          <a:lstStyle/>
          <a:p>
            <a:r>
              <a:rPr lang="en-US" sz="2600" dirty="0"/>
              <a:t>Special Rules Involving Nonprofit Conversions</a:t>
            </a:r>
          </a:p>
        </p:txBody>
      </p:sp>
      <p:sp>
        <p:nvSpPr>
          <p:cNvPr id="3" name="Content Placeholder 2">
            <a:extLst>
              <a:ext uri="{FF2B5EF4-FFF2-40B4-BE49-F238E27FC236}">
                <a16:creationId xmlns:a16="http://schemas.microsoft.com/office/drawing/2014/main" id="{436DE1FA-6BB5-A34D-74FF-7402ED8A60F6}"/>
              </a:ext>
            </a:extLst>
          </p:cNvPr>
          <p:cNvSpPr>
            <a:spLocks noGrp="1"/>
          </p:cNvSpPr>
          <p:nvPr>
            <p:ph idx="1"/>
          </p:nvPr>
        </p:nvSpPr>
        <p:spPr>
          <a:xfrm>
            <a:off x="822959" y="1845734"/>
            <a:ext cx="7543801" cy="4389696"/>
          </a:xfrm>
        </p:spPr>
        <p:txBody>
          <a:bodyPr>
            <a:normAutofit fontScale="92500" lnSpcReduction="20000"/>
          </a:bodyPr>
          <a:lstStyle/>
          <a:p>
            <a:pPr>
              <a:buFont typeface="Arial" panose="020B0604020202020204" pitchFamily="34" charset="0"/>
              <a:buChar char="•"/>
            </a:pPr>
            <a:r>
              <a:rPr lang="en-US" dirty="0"/>
              <a:t>State Law Considerations</a:t>
            </a:r>
          </a:p>
          <a:p>
            <a:pPr lvl="1">
              <a:buFont typeface="Arial" panose="020B0604020202020204" pitchFamily="34" charset="0"/>
              <a:buChar char="•"/>
            </a:pPr>
            <a:r>
              <a:rPr lang="en-US" dirty="0"/>
              <a:t>Laws governing the transfer of health care assets vary from state to state. Some states have “conversion” laws that govern the transfer of nonprofit assets to a for-profit entity. Other states permit the attorney general to provide oversight of the conversion of nonprofit assets.</a:t>
            </a:r>
          </a:p>
          <a:p>
            <a:pPr lvl="1">
              <a:buFont typeface="Arial" panose="020B0604020202020204" pitchFamily="34" charset="0"/>
              <a:buChar char="•"/>
            </a:pPr>
            <a:r>
              <a:rPr lang="en-US" dirty="0"/>
              <a:t>It is also common for a state to require the attorney general to approve any transaction involving the sale of substantially all nonprofit health care assets. Guidelines differ, but in general, attorneys general will consider the following factors:</a:t>
            </a:r>
          </a:p>
          <a:p>
            <a:pPr marL="475488" lvl="2" indent="0">
              <a:buNone/>
            </a:pPr>
            <a:r>
              <a:rPr lang="en-US" dirty="0"/>
              <a:t>(1) whether the terms and conditions of the proposed transaction are fair and reasonable to the non-profit corporation; </a:t>
            </a:r>
          </a:p>
          <a:p>
            <a:pPr marL="475488" lvl="2" indent="0">
              <a:buNone/>
            </a:pPr>
            <a:r>
              <a:rPr lang="en-US" dirty="0"/>
              <a:t>(2) whether the proposed transaction will result in inurement to any private person or entity; </a:t>
            </a:r>
          </a:p>
          <a:p>
            <a:pPr marL="475488" lvl="2" indent="0">
              <a:buNone/>
            </a:pPr>
            <a:r>
              <a:rPr lang="en-US" dirty="0"/>
              <a:t>(3) whether the proposed transaction provides a fair-market value to the non-profit; </a:t>
            </a:r>
          </a:p>
          <a:p>
            <a:pPr marL="475488" lvl="2" indent="0">
              <a:buNone/>
            </a:pPr>
            <a:r>
              <a:rPr lang="en-US" dirty="0"/>
              <a:t>(4) whether the market value has been manipulated by the parties’ actions in a manner that causes the value to decrease; </a:t>
            </a:r>
          </a:p>
          <a:p>
            <a:pPr marL="475488" lvl="2" indent="0">
              <a:buNone/>
            </a:pPr>
            <a:r>
              <a:rPr lang="en-US" dirty="0"/>
              <a:t>(5) whether the proposed use of the assets from the proposed transaction is consistent with the “charitable trust” or mission of the non-profit entity; </a:t>
            </a:r>
          </a:p>
          <a:p>
            <a:pPr marL="475488" lvl="2" indent="0">
              <a:buNone/>
            </a:pPr>
            <a:r>
              <a:rPr lang="en-US" dirty="0"/>
              <a:t>(6) whether the proposed transaction constitutes a breach of trust; </a:t>
            </a:r>
          </a:p>
          <a:p>
            <a:pPr marL="475488" lvl="2" indent="0">
              <a:buNone/>
            </a:pPr>
            <a:r>
              <a:rPr lang="en-US" dirty="0"/>
              <a:t>(7) how the proposed transaction affects the public; </a:t>
            </a:r>
          </a:p>
          <a:p>
            <a:pPr marL="475488" lvl="2" indent="0">
              <a:buNone/>
            </a:pPr>
            <a:r>
              <a:rPr lang="en-US" dirty="0"/>
              <a:t>(8) whether the proposed transaction creates a significant effect on the availability or accessibility of health care services to the public; and </a:t>
            </a:r>
          </a:p>
          <a:p>
            <a:pPr marL="475488" lvl="2" indent="0">
              <a:buNone/>
            </a:pPr>
            <a:r>
              <a:rPr lang="en-US" dirty="0"/>
              <a:t>(9) whether the proposed transaction is in the public interest.</a:t>
            </a:r>
          </a:p>
        </p:txBody>
      </p:sp>
      <p:sp>
        <p:nvSpPr>
          <p:cNvPr id="4" name="Slide Number Placeholder 3">
            <a:extLst>
              <a:ext uri="{FF2B5EF4-FFF2-40B4-BE49-F238E27FC236}">
                <a16:creationId xmlns:a16="http://schemas.microsoft.com/office/drawing/2014/main" id="{14E00CB1-C680-7BF6-B2BD-476C6B6FB2ED}"/>
              </a:ext>
            </a:extLst>
          </p:cNvPr>
          <p:cNvSpPr>
            <a:spLocks noGrp="1"/>
          </p:cNvSpPr>
          <p:nvPr>
            <p:ph type="sldNum" sz="quarter" idx="12"/>
          </p:nvPr>
        </p:nvSpPr>
        <p:spPr/>
        <p:txBody>
          <a:bodyPr/>
          <a:lstStyle/>
          <a:p>
            <a:fld id="{891C085A-88B1-4C52-9F40-021E220E99F8}" type="slidenum">
              <a:rPr lang="en-US" smtClean="0"/>
              <a:t>19</a:t>
            </a:fld>
            <a:endParaRPr lang="en-US"/>
          </a:p>
        </p:txBody>
      </p:sp>
    </p:spTree>
    <p:extLst>
      <p:ext uri="{BB962C8B-B14F-4D97-AF65-F5344CB8AC3E}">
        <p14:creationId xmlns:p14="http://schemas.microsoft.com/office/powerpoint/2010/main" val="842362130"/>
      </p:ext>
    </p:extLst>
  </p:cSld>
  <p:clrMapOvr>
    <a:masterClrMapping/>
  </p:clrMapOvr>
</p:sld>
</file>

<file path=ppt/slides/slide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36ECD-FB89-0A9D-C33A-19CC9D9F4CE1}"/>
              </a:ext>
            </a:extLst>
          </p:cNvPr>
          <p:cNvSpPr>
            <a:spLocks noGrp="1"/>
          </p:cNvSpPr>
          <p:nvPr>
            <p:ph type="title"/>
          </p:nvPr>
        </p:nvSpPr>
        <p:spPr/>
        <p:txBody>
          <a:bodyPr>
            <a:normAutofit/>
          </a:bodyPr>
          <a:lstStyle/>
          <a:p>
            <a:r>
              <a:rPr lang="en-US" sz="2600" dirty="0"/>
              <a:t>Healthcare Overview</a:t>
            </a:r>
          </a:p>
        </p:txBody>
      </p:sp>
      <p:sp>
        <p:nvSpPr>
          <p:cNvPr id="3" name="Content Placeholder 2">
            <a:extLst>
              <a:ext uri="{FF2B5EF4-FFF2-40B4-BE49-F238E27FC236}">
                <a16:creationId xmlns:a16="http://schemas.microsoft.com/office/drawing/2014/main" id="{0D0688BB-32B5-2218-2BBB-B38018C0CBAA}"/>
              </a:ext>
            </a:extLst>
          </p:cNvPr>
          <p:cNvSpPr>
            <a:spLocks noGrp="1"/>
          </p:cNvSpPr>
          <p:nvPr>
            <p:ph idx="1"/>
          </p:nvPr>
        </p:nvSpPr>
        <p:spPr>
          <a:xfrm>
            <a:off x="822959" y="1845734"/>
            <a:ext cx="7543801" cy="1111023"/>
          </a:xfrm>
        </p:spPr>
        <p:txBody>
          <a:bodyPr>
            <a:normAutofit lnSpcReduction="10000"/>
          </a:bodyPr>
          <a:lstStyle/>
          <a:p>
            <a:r>
              <a:rPr lang="en-US" dirty="0"/>
              <a:t>Healthcare is made up of numerous subsectors that, each in their own right, is an industry.  To talk about “healthcare” as a single industry doesn’t capture the complexity of the ecosystem, despite commonalities. </a:t>
            </a:r>
          </a:p>
        </p:txBody>
      </p:sp>
      <p:pic>
        <p:nvPicPr>
          <p:cNvPr id="468" name="Picture 467">
            <a:extLst>
              <a:ext uri="{FF2B5EF4-FFF2-40B4-BE49-F238E27FC236}">
                <a16:creationId xmlns:a16="http://schemas.microsoft.com/office/drawing/2014/main" id="{FC7047E7-FBA0-C8C9-EFF2-8A3A06B8A0ED}"/>
              </a:ext>
            </a:extLst>
          </p:cNvPr>
          <p:cNvPicPr>
            <a:picLocks noChangeAspect="1"/>
          </p:cNvPicPr>
          <p:nvPr/>
        </p:nvPicPr>
        <p:blipFill rotWithShape="1">
          <a:blip r:embed="rId2"/>
          <a:srcRect b="1108"/>
          <a:stretch/>
        </p:blipFill>
        <p:spPr>
          <a:xfrm>
            <a:off x="1598401" y="2880558"/>
            <a:ext cx="5947198" cy="3350910"/>
          </a:xfrm>
          <a:prstGeom prst="rect">
            <a:avLst/>
          </a:prstGeom>
        </p:spPr>
      </p:pic>
      <p:sp>
        <p:nvSpPr>
          <p:cNvPr id="4" name="Slide Number Placeholder 3">
            <a:extLst>
              <a:ext uri="{FF2B5EF4-FFF2-40B4-BE49-F238E27FC236}">
                <a16:creationId xmlns:a16="http://schemas.microsoft.com/office/drawing/2014/main" id="{B63AF9D2-5B35-1BBC-66BB-C2FA1A72C54A}"/>
              </a:ext>
            </a:extLst>
          </p:cNvPr>
          <p:cNvSpPr>
            <a:spLocks noGrp="1"/>
          </p:cNvSpPr>
          <p:nvPr>
            <p:ph type="sldNum" sz="quarter" idx="12"/>
          </p:nvPr>
        </p:nvSpPr>
        <p:spPr/>
        <p:txBody>
          <a:bodyPr/>
          <a:lstStyle/>
          <a:p>
            <a:fld id="{891C085A-88B1-4C52-9F40-021E220E99F8}" type="slidenum">
              <a:rPr lang="en-US" smtClean="0"/>
              <a:t>2</a:t>
            </a:fld>
            <a:endParaRPr lang="en-US"/>
          </a:p>
        </p:txBody>
      </p:sp>
    </p:spTree>
    <p:extLst>
      <p:ext uri="{BB962C8B-B14F-4D97-AF65-F5344CB8AC3E}">
        <p14:creationId xmlns:p14="http://schemas.microsoft.com/office/powerpoint/2010/main" val="756364677"/>
      </p:ext>
    </p:extLst>
  </p:cSld>
  <p:clrMapOvr>
    <a:masterClrMapping/>
  </p:clrMapOvr>
</p:sld>
</file>

<file path=ppt/slides/slide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36ECD-FB89-0A9D-C33A-19CC9D9F4CE1}"/>
              </a:ext>
            </a:extLst>
          </p:cNvPr>
          <p:cNvSpPr>
            <a:spLocks noGrp="1"/>
          </p:cNvSpPr>
          <p:nvPr>
            <p:ph type="title"/>
          </p:nvPr>
        </p:nvSpPr>
        <p:spPr/>
        <p:txBody>
          <a:bodyPr>
            <a:normAutofit/>
          </a:bodyPr>
          <a:lstStyle/>
          <a:p>
            <a:r>
              <a:rPr lang="en-US" sz="2600" dirty="0"/>
              <a:t>Healthcare in the U.S. is Broken</a:t>
            </a:r>
          </a:p>
        </p:txBody>
      </p:sp>
      <p:sp>
        <p:nvSpPr>
          <p:cNvPr id="3" name="Content Placeholder 2">
            <a:extLst>
              <a:ext uri="{FF2B5EF4-FFF2-40B4-BE49-F238E27FC236}">
                <a16:creationId xmlns:a16="http://schemas.microsoft.com/office/drawing/2014/main" id="{0D0688BB-32B5-2218-2BBB-B38018C0CBAA}"/>
              </a:ext>
            </a:extLst>
          </p:cNvPr>
          <p:cNvSpPr>
            <a:spLocks noGrp="1"/>
          </p:cNvSpPr>
          <p:nvPr>
            <p:ph idx="1"/>
          </p:nvPr>
        </p:nvSpPr>
        <p:spPr>
          <a:xfrm>
            <a:off x="822960" y="1845734"/>
            <a:ext cx="3884508" cy="4250266"/>
          </a:xfrm>
        </p:spPr>
        <p:txBody>
          <a:bodyPr>
            <a:normAutofit fontScale="70000" lnSpcReduction="20000"/>
          </a:bodyPr>
          <a:lstStyle/>
          <a:p>
            <a:pPr>
              <a:buFont typeface="Arial" panose="020B0604020202020204" pitchFamily="34" charset="0"/>
              <a:buChar char="•"/>
            </a:pPr>
            <a:r>
              <a:rPr lang="en-US" b="1" dirty="0"/>
              <a:t>Expensive. </a:t>
            </a:r>
            <a:r>
              <a:rPr lang="en-US" dirty="0"/>
              <a:t>We spend more on healthcare than any wealthy country</a:t>
            </a:r>
          </a:p>
          <a:p>
            <a:pPr lvl="1">
              <a:buFont typeface="Arial" panose="020B0604020202020204" pitchFamily="34" charset="0"/>
              <a:buChar char="•"/>
            </a:pPr>
            <a:r>
              <a:rPr lang="en-US" dirty="0"/>
              <a:t>~</a:t>
            </a:r>
            <a:r>
              <a:rPr lang="en-US" dirty="0" err="1"/>
              <a:t>5x</a:t>
            </a:r>
            <a:r>
              <a:rPr lang="en-US" dirty="0"/>
              <a:t> higher than OECD countries</a:t>
            </a:r>
          </a:p>
          <a:p>
            <a:pPr lvl="1">
              <a:buFont typeface="Arial" panose="020B0604020202020204" pitchFamily="34" charset="0"/>
              <a:buChar char="•"/>
            </a:pPr>
            <a:r>
              <a:rPr lang="en-US" dirty="0"/>
              <a:t>In relative dollars, we spend ~17.3% of GDP on healthcare</a:t>
            </a:r>
          </a:p>
          <a:p>
            <a:pPr>
              <a:buFont typeface="Arial" panose="020B0604020202020204" pitchFamily="34" charset="0"/>
              <a:buChar char="•"/>
            </a:pPr>
            <a:r>
              <a:rPr lang="en-US" b="1" dirty="0"/>
              <a:t>Ineffective. </a:t>
            </a:r>
            <a:r>
              <a:rPr lang="en-US" dirty="0"/>
              <a:t>For all that money spent, we are not healthier or living longer. </a:t>
            </a:r>
          </a:p>
          <a:p>
            <a:pPr lvl="1">
              <a:buFont typeface="Arial" panose="020B0604020202020204" pitchFamily="34" charset="0"/>
              <a:buChar char="•"/>
            </a:pPr>
            <a:r>
              <a:rPr lang="en-US" dirty="0"/>
              <a:t>Life expectancy of the average American is 78.8 years</a:t>
            </a:r>
          </a:p>
          <a:p>
            <a:pPr lvl="1">
              <a:buFont typeface="Arial" panose="020B0604020202020204" pitchFamily="34" charset="0"/>
              <a:buChar char="•"/>
            </a:pPr>
            <a:r>
              <a:rPr lang="en-US" dirty="0"/>
              <a:t>We are only a fraction ahead of the Czech Republic, where out of pocket spend was $236 last year.</a:t>
            </a:r>
          </a:p>
          <a:p>
            <a:pPr>
              <a:buFont typeface="Arial" panose="020B0604020202020204" pitchFamily="34" charset="0"/>
              <a:buChar char="•"/>
            </a:pPr>
            <a:r>
              <a:rPr lang="en-US" b="1" dirty="0"/>
              <a:t>Providers Failing. </a:t>
            </a:r>
            <a:r>
              <a:rPr lang="en-US" dirty="0"/>
              <a:t>While money is being spent, large quantities of it, providers are still not making it.  </a:t>
            </a:r>
          </a:p>
          <a:p>
            <a:pPr lvl="1">
              <a:buFont typeface="Arial" panose="020B0604020202020204" pitchFamily="34" charset="0"/>
              <a:buChar char="•"/>
            </a:pPr>
            <a:r>
              <a:rPr lang="en-US" dirty="0"/>
              <a:t>Health care bankruptcies in 2023 reached highest level in five years</a:t>
            </a:r>
          </a:p>
          <a:p>
            <a:pPr lvl="1">
              <a:buFont typeface="Arial" panose="020B0604020202020204" pitchFamily="34" charset="0"/>
              <a:buChar char="•"/>
            </a:pPr>
            <a:r>
              <a:rPr lang="en-US" dirty="0"/>
              <a:t>2024 is expected to increase </a:t>
            </a:r>
          </a:p>
          <a:p>
            <a:pPr>
              <a:buFont typeface="Arial" panose="020B0604020202020204" pitchFamily="34" charset="0"/>
              <a:buChar char="•"/>
            </a:pPr>
            <a:r>
              <a:rPr lang="en-US" b="1" dirty="0"/>
              <a:t>Consumers Failing. </a:t>
            </a:r>
          </a:p>
          <a:p>
            <a:pPr lvl="1">
              <a:buFont typeface="Arial" panose="020B0604020202020204" pitchFamily="34" charset="0"/>
              <a:buChar char="•"/>
            </a:pPr>
            <a:r>
              <a:rPr lang="en-US" dirty="0"/>
              <a:t>~20% of Americans report having medical debt</a:t>
            </a:r>
          </a:p>
          <a:p>
            <a:pPr lvl="1">
              <a:buFont typeface="Arial" panose="020B0604020202020204" pitchFamily="34" charset="0"/>
              <a:buChar char="•"/>
            </a:pPr>
            <a:r>
              <a:rPr lang="en-US" dirty="0"/>
              <a:t>62% of consumer bankruptcies are related to medical debt</a:t>
            </a:r>
          </a:p>
          <a:p>
            <a:endParaRPr lang="en-US" dirty="0"/>
          </a:p>
          <a:p>
            <a:endParaRPr lang="en-US" dirty="0"/>
          </a:p>
          <a:p>
            <a:endParaRPr lang="en-US" dirty="0"/>
          </a:p>
          <a:p>
            <a:endParaRPr lang="en-US" dirty="0"/>
          </a:p>
        </p:txBody>
      </p:sp>
      <p:pic>
        <p:nvPicPr>
          <p:cNvPr id="4" name="Picture 3">
            <a:extLst>
              <a:ext uri="{FF2B5EF4-FFF2-40B4-BE49-F238E27FC236}">
                <a16:creationId xmlns:a16="http://schemas.microsoft.com/office/drawing/2014/main" id="{026D1814-C8EC-BDC6-F912-DAAAFBE97AE9}"/>
              </a:ext>
            </a:extLst>
          </p:cNvPr>
          <p:cNvPicPr>
            <a:picLocks noChangeAspect="1"/>
          </p:cNvPicPr>
          <p:nvPr/>
        </p:nvPicPr>
        <p:blipFill>
          <a:blip r:embed="rId2"/>
          <a:stretch>
            <a:fillRect/>
          </a:stretch>
        </p:blipFill>
        <p:spPr>
          <a:xfrm>
            <a:off x="5068236" y="1845734"/>
            <a:ext cx="3884509" cy="2166243"/>
          </a:xfrm>
          <a:prstGeom prst="rect">
            <a:avLst/>
          </a:prstGeom>
        </p:spPr>
      </p:pic>
      <p:grpSp>
        <p:nvGrpSpPr>
          <p:cNvPr id="5" name="Group 4">
            <a:extLst>
              <a:ext uri="{FF2B5EF4-FFF2-40B4-BE49-F238E27FC236}">
                <a16:creationId xmlns:a16="http://schemas.microsoft.com/office/drawing/2014/main" id="{FC06240B-E832-F293-C6A7-9E61AC247314}"/>
              </a:ext>
            </a:extLst>
          </p:cNvPr>
          <p:cNvGrpSpPr/>
          <p:nvPr/>
        </p:nvGrpSpPr>
        <p:grpSpPr>
          <a:xfrm>
            <a:off x="5235075" y="4011977"/>
            <a:ext cx="3550830" cy="2244890"/>
            <a:chOff x="4392891" y="3640237"/>
            <a:chExt cx="5429535" cy="4075689"/>
          </a:xfrm>
        </p:grpSpPr>
        <p:pic>
          <p:nvPicPr>
            <p:cNvPr id="6" name="Picture 5">
              <a:extLst>
                <a:ext uri="{FF2B5EF4-FFF2-40B4-BE49-F238E27FC236}">
                  <a16:creationId xmlns:a16="http://schemas.microsoft.com/office/drawing/2014/main" id="{1872805D-CA06-BF14-2A4E-FD1FE1673719}"/>
                </a:ext>
              </a:extLst>
            </p:cNvPr>
            <p:cNvPicPr>
              <a:picLocks noChangeAspect="1"/>
            </p:cNvPicPr>
            <p:nvPr/>
          </p:nvPicPr>
          <p:blipFill>
            <a:blip r:embed="rId3"/>
            <a:stretch>
              <a:fillRect/>
            </a:stretch>
          </p:blipFill>
          <p:spPr>
            <a:xfrm>
              <a:off x="4473678" y="3640237"/>
              <a:ext cx="5348748" cy="4075689"/>
            </a:xfrm>
            <a:prstGeom prst="rect">
              <a:avLst/>
            </a:prstGeom>
          </p:spPr>
        </p:pic>
        <p:sp>
          <p:nvSpPr>
            <p:cNvPr id="7" name="Rectangle 6">
              <a:extLst>
                <a:ext uri="{FF2B5EF4-FFF2-40B4-BE49-F238E27FC236}">
                  <a16:creationId xmlns:a16="http://schemas.microsoft.com/office/drawing/2014/main" id="{141BEADF-045B-A897-C844-EF83736D3D31}"/>
                </a:ext>
              </a:extLst>
            </p:cNvPr>
            <p:cNvSpPr/>
            <p:nvPr/>
          </p:nvSpPr>
          <p:spPr>
            <a:xfrm>
              <a:off x="4392891" y="7447175"/>
              <a:ext cx="5429535" cy="160256"/>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Slide Number Placeholder 7">
            <a:extLst>
              <a:ext uri="{FF2B5EF4-FFF2-40B4-BE49-F238E27FC236}">
                <a16:creationId xmlns:a16="http://schemas.microsoft.com/office/drawing/2014/main" id="{FFB4FBA1-3B9E-4A7C-9B27-340A84576AAB}"/>
              </a:ext>
            </a:extLst>
          </p:cNvPr>
          <p:cNvSpPr>
            <a:spLocks noGrp="1"/>
          </p:cNvSpPr>
          <p:nvPr>
            <p:ph type="sldNum" sz="quarter" idx="12"/>
          </p:nvPr>
        </p:nvSpPr>
        <p:spPr/>
        <p:txBody>
          <a:bodyPr/>
          <a:lstStyle/>
          <a:p>
            <a:fld id="{891C085A-88B1-4C52-9F40-021E220E99F8}" type="slidenum">
              <a:rPr lang="en-US" smtClean="0"/>
              <a:t>3</a:t>
            </a:fld>
            <a:endParaRPr lang="en-US"/>
          </a:p>
        </p:txBody>
      </p:sp>
    </p:spTree>
    <p:extLst>
      <p:ext uri="{BB962C8B-B14F-4D97-AF65-F5344CB8AC3E}">
        <p14:creationId xmlns:p14="http://schemas.microsoft.com/office/powerpoint/2010/main" val="2594763424"/>
      </p:ext>
    </p:extLst>
  </p:cSld>
  <p:clrMapOvr>
    <a:masterClrMapping/>
  </p:clrMapOvr>
</p:sld>
</file>

<file path=ppt/slides/slide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33740-1B79-C5FB-BC96-8BBCF77778D3}"/>
              </a:ext>
            </a:extLst>
          </p:cNvPr>
          <p:cNvSpPr>
            <a:spLocks noGrp="1"/>
          </p:cNvSpPr>
          <p:nvPr>
            <p:ph type="title"/>
          </p:nvPr>
        </p:nvSpPr>
        <p:spPr/>
        <p:txBody>
          <a:bodyPr>
            <a:normAutofit/>
          </a:bodyPr>
          <a:lstStyle/>
          <a:p>
            <a:r>
              <a:rPr lang="en-US" sz="2600" dirty="0" err="1"/>
              <a:t>FTI</a:t>
            </a:r>
            <a:r>
              <a:rPr lang="en-US" sz="2600" dirty="0"/>
              <a:t> Consulting’s Proprietary Distressed Healthcare Debt Model </a:t>
            </a:r>
          </a:p>
        </p:txBody>
      </p:sp>
      <p:sp>
        <p:nvSpPr>
          <p:cNvPr id="3" name="Content Placeholder 2">
            <a:extLst>
              <a:ext uri="{FF2B5EF4-FFF2-40B4-BE49-F238E27FC236}">
                <a16:creationId xmlns:a16="http://schemas.microsoft.com/office/drawing/2014/main" id="{0264EFA8-97AF-331A-2E7E-1638E9CB3FE6}"/>
              </a:ext>
            </a:extLst>
          </p:cNvPr>
          <p:cNvSpPr>
            <a:spLocks noGrp="1"/>
          </p:cNvSpPr>
          <p:nvPr>
            <p:ph idx="1"/>
          </p:nvPr>
        </p:nvSpPr>
        <p:spPr>
          <a:xfrm>
            <a:off x="822959" y="1845735"/>
            <a:ext cx="7543801" cy="513001"/>
          </a:xfrm>
        </p:spPr>
        <p:txBody>
          <a:bodyPr>
            <a:normAutofit fontScale="92500" lnSpcReduction="20000"/>
          </a:bodyPr>
          <a:lstStyle/>
          <a:p>
            <a:r>
              <a:rPr lang="en-US" sz="1800" dirty="0"/>
              <a:t>As part of our ongoing industry practice, </a:t>
            </a:r>
            <a:r>
              <a:rPr lang="en-US" sz="1800" dirty="0" err="1"/>
              <a:t>FTI</a:t>
            </a:r>
            <a:r>
              <a:rPr lang="en-US" sz="1800" dirty="0"/>
              <a:t> Consulting monitors sector exposures. The following is non-investment grade/non-rated loans &gt;$50 million</a:t>
            </a:r>
          </a:p>
          <a:p>
            <a:endParaRPr lang="en-US" dirty="0"/>
          </a:p>
        </p:txBody>
      </p:sp>
      <p:pic>
        <p:nvPicPr>
          <p:cNvPr id="4" name="Picture 3">
            <a:extLst>
              <a:ext uri="{FF2B5EF4-FFF2-40B4-BE49-F238E27FC236}">
                <a16:creationId xmlns:a16="http://schemas.microsoft.com/office/drawing/2014/main" id="{F0676E89-1C1C-E552-72C5-AE6FD1140349}"/>
              </a:ext>
            </a:extLst>
          </p:cNvPr>
          <p:cNvPicPr>
            <a:picLocks noChangeAspect="1"/>
          </p:cNvPicPr>
          <p:nvPr/>
        </p:nvPicPr>
        <p:blipFill rotWithShape="1">
          <a:blip r:embed="rId2"/>
          <a:srcRect l="20455" t="11729" r="19948" b="11588"/>
          <a:stretch/>
        </p:blipFill>
        <p:spPr>
          <a:xfrm>
            <a:off x="1834528" y="2760888"/>
            <a:ext cx="5474943" cy="3476753"/>
          </a:xfrm>
          <a:prstGeom prst="rect">
            <a:avLst/>
          </a:prstGeom>
        </p:spPr>
      </p:pic>
      <p:sp>
        <p:nvSpPr>
          <p:cNvPr id="5" name="Title 3">
            <a:extLst>
              <a:ext uri="{FF2B5EF4-FFF2-40B4-BE49-F238E27FC236}">
                <a16:creationId xmlns:a16="http://schemas.microsoft.com/office/drawing/2014/main" id="{1CF0FA55-5656-7124-FEC1-B6BFE9FFD7E2}"/>
              </a:ext>
            </a:extLst>
          </p:cNvPr>
          <p:cNvSpPr txBox="1">
            <a:spLocks/>
          </p:cNvSpPr>
          <p:nvPr/>
        </p:nvSpPr>
        <p:spPr>
          <a:xfrm>
            <a:off x="926868" y="2358736"/>
            <a:ext cx="2514740" cy="266431"/>
          </a:xfrm>
          <a:prstGeom prst="rect">
            <a:avLst/>
          </a:prstGeom>
        </p:spPr>
        <p:txBody>
          <a:bodyPr vert="horz" lIns="0" tIns="0" rIns="0" bIns="0" rtlCol="0" anchor="b" anchorCtr="0">
            <a:noAutofit/>
          </a:bodyPr>
          <a:lstStyle>
            <a:lvl1pPr algn="l" defTabSz="1005840" rtl="0" eaLnBrk="1" latinLnBrk="0" hangingPunct="1">
              <a:lnSpc>
                <a:spcPct val="90000"/>
              </a:lnSpc>
              <a:spcBef>
                <a:spcPct val="0"/>
              </a:spcBef>
              <a:buNone/>
              <a:defRPr sz="2400" kern="1200">
                <a:solidFill>
                  <a:schemeClr val="accent2"/>
                </a:solidFill>
                <a:latin typeface="Calibri" panose="020F0502020204030204" pitchFamily="34" charset="0"/>
                <a:ea typeface="+mj-ea"/>
                <a:cs typeface="Calibri" panose="020F0502020204030204" pitchFamily="34" charset="0"/>
              </a:defRPr>
            </a:lvl1pPr>
          </a:lstStyle>
          <a:p>
            <a:r>
              <a:rPr lang="en-US" sz="1400" b="1" dirty="0"/>
              <a:t>Overall Exposure by Subsector</a:t>
            </a:r>
          </a:p>
        </p:txBody>
      </p:sp>
      <p:sp>
        <p:nvSpPr>
          <p:cNvPr id="6" name="Slide Number Placeholder 5">
            <a:extLst>
              <a:ext uri="{FF2B5EF4-FFF2-40B4-BE49-F238E27FC236}">
                <a16:creationId xmlns:a16="http://schemas.microsoft.com/office/drawing/2014/main" id="{4237F1D9-DBED-920C-178A-F38A46B032F7}"/>
              </a:ext>
            </a:extLst>
          </p:cNvPr>
          <p:cNvSpPr>
            <a:spLocks noGrp="1"/>
          </p:cNvSpPr>
          <p:nvPr>
            <p:ph type="sldNum" sz="quarter" idx="12"/>
          </p:nvPr>
        </p:nvSpPr>
        <p:spPr/>
        <p:txBody>
          <a:bodyPr/>
          <a:lstStyle/>
          <a:p>
            <a:fld id="{891C085A-88B1-4C52-9F40-021E220E99F8}" type="slidenum">
              <a:rPr lang="en-US" smtClean="0"/>
              <a:t>4</a:t>
            </a:fld>
            <a:endParaRPr lang="en-US"/>
          </a:p>
        </p:txBody>
      </p:sp>
    </p:spTree>
    <p:extLst>
      <p:ext uri="{BB962C8B-B14F-4D97-AF65-F5344CB8AC3E}">
        <p14:creationId xmlns:p14="http://schemas.microsoft.com/office/powerpoint/2010/main" val="3098771793"/>
      </p:ext>
    </p:extLst>
  </p:cSld>
  <p:clrMapOvr>
    <a:masterClrMapping/>
  </p:clrMapOvr>
</p:sld>
</file>

<file path=ppt/slides/slide5.xml><?xml version="1.0" encoding="utf-8"?>
<p:sld xmlns:a16="http://schemas.microsoft.com/office/drawing/2014/main" xmlns:p14="http://schemas.microsoft.com/office/powerpoint/2010/main" xmlns:c="http://schemas.openxmlformats.org/drawingml/2006/char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5D7F6-CA49-88D4-9470-EBCE421EC5C3}"/>
              </a:ext>
            </a:extLst>
          </p:cNvPr>
          <p:cNvSpPr>
            <a:spLocks noGrp="1"/>
          </p:cNvSpPr>
          <p:nvPr>
            <p:ph type="title"/>
          </p:nvPr>
        </p:nvSpPr>
        <p:spPr/>
        <p:txBody>
          <a:bodyPr>
            <a:normAutofit/>
          </a:bodyPr>
          <a:lstStyle/>
          <a:p>
            <a:r>
              <a:rPr lang="en-US" sz="2600" dirty="0"/>
              <a:t>Hospitals and Health Systems in Crisis: Drivers of Distress</a:t>
            </a:r>
          </a:p>
        </p:txBody>
      </p:sp>
      <p:sp>
        <p:nvSpPr>
          <p:cNvPr id="3" name="Content Placeholder 2">
            <a:extLst>
              <a:ext uri="{FF2B5EF4-FFF2-40B4-BE49-F238E27FC236}">
                <a16:creationId xmlns:a16="http://schemas.microsoft.com/office/drawing/2014/main" id="{C5CA7C07-2EB2-11EB-B4B4-1E21700B3CAE}"/>
              </a:ext>
            </a:extLst>
          </p:cNvPr>
          <p:cNvSpPr>
            <a:spLocks noGrp="1"/>
          </p:cNvSpPr>
          <p:nvPr>
            <p:ph idx="1"/>
          </p:nvPr>
        </p:nvSpPr>
        <p:spPr>
          <a:xfrm>
            <a:off x="614769" y="1789837"/>
            <a:ext cx="8044594" cy="627302"/>
          </a:xfrm>
        </p:spPr>
        <p:txBody>
          <a:bodyPr>
            <a:normAutofit/>
          </a:bodyPr>
          <a:lstStyle/>
          <a:p>
            <a:r>
              <a:rPr lang="en-US" sz="1400" dirty="0"/>
              <a:t>Hospital distress puts lives at stake in acute care situations - actions that maximize liquidity are often at odds with patient needs and regulatory requirements.  2023 was troublesome.  2024 is expected to be worse.</a:t>
            </a:r>
          </a:p>
        </p:txBody>
      </p:sp>
      <p:sp>
        <p:nvSpPr>
          <p:cNvPr id="9" name="Footer Placeholder 6">
            <a:extLst>
              <a:ext uri="{FF2B5EF4-FFF2-40B4-BE49-F238E27FC236}">
                <a16:creationId xmlns:a16="http://schemas.microsoft.com/office/drawing/2014/main" id="{494D8ED4-ABEF-9563-57D4-D41FC8A84D81}"/>
              </a:ext>
            </a:extLst>
          </p:cNvPr>
          <p:cNvSpPr txBox="1">
            <a:spLocks/>
          </p:cNvSpPr>
          <p:nvPr/>
        </p:nvSpPr>
        <p:spPr>
          <a:xfrm>
            <a:off x="3449184" y="6632357"/>
            <a:ext cx="5652530" cy="192554"/>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defTabSz="112961">
              <a:buSzPts val="1200"/>
              <a:defRPr/>
            </a:pPr>
          </a:p>
          <a:p>
            <a:pPr algn="r" defTabSz="112961">
              <a:buSzPct val="100000"/>
              <a:defRPr/>
            </a:pPr>
          </a:p>
        </p:txBody>
      </p:sp>
      <p:sp>
        <p:nvSpPr>
          <p:cNvPr id="11" name="Text Placeholder 3">
            <a:extLst>
              <a:ext uri="{FF2B5EF4-FFF2-40B4-BE49-F238E27FC236}">
                <a16:creationId xmlns:a16="http://schemas.microsoft.com/office/drawing/2014/main" id="{41147958-5718-6BB1-B25B-3C60F1982806}"/>
              </a:ext>
            </a:extLst>
          </p:cNvPr>
          <p:cNvSpPr txBox="1">
            <a:spLocks/>
          </p:cNvSpPr>
          <p:nvPr/>
        </p:nvSpPr>
        <p:spPr>
          <a:xfrm>
            <a:off x="299307" y="2370839"/>
            <a:ext cx="2983627" cy="4542714"/>
          </a:xfrm>
          <a:prstGeom prst="rect">
            <a:avLst/>
          </a:prstGeom>
        </p:spPr>
        <p:txBody>
          <a:bodyPr vert="horz" lIns="0" tIns="0" rIns="0" bIns="0" rtlCol="0" anchor="t">
            <a:noAutofit/>
          </a:bodyPr>
          <a:lstStyle>
            <a:lvl1pPr marL="182877" indent="-182877" algn="l" defTabSz="1005821" rtl="0" eaLnBrk="1" latinLnBrk="0" hangingPunct="1">
              <a:lnSpc>
                <a:spcPct val="100000"/>
              </a:lnSpc>
              <a:spcBef>
                <a:spcPts val="0"/>
              </a:spcBef>
              <a:spcAft>
                <a:spcPts val="450"/>
              </a:spcAft>
              <a:buClr>
                <a:schemeClr val="accent2"/>
              </a:buClr>
              <a:buFont typeface="System Font Regular"/>
              <a:buChar char="■"/>
              <a:tabLst/>
              <a:defRPr sz="1400" b="0" kern="1200">
                <a:solidFill>
                  <a:schemeClr val="tx1"/>
                </a:solidFill>
                <a:latin typeface="Calibri" panose="020F0502020204030204" pitchFamily="34" charset="0"/>
                <a:ea typeface="+mn-ea"/>
                <a:cs typeface="Calibri" panose="020F0502020204030204" pitchFamily="34" charset="0"/>
              </a:defRPr>
            </a:lvl1pPr>
            <a:lvl2pPr marL="402328" indent="-219452" algn="l" defTabSz="1005821" rtl="0" eaLnBrk="1" latinLnBrk="0" hangingPunct="1">
              <a:lnSpc>
                <a:spcPct val="100000"/>
              </a:lnSpc>
              <a:spcBef>
                <a:spcPts val="0"/>
              </a:spcBef>
              <a:spcAft>
                <a:spcPts val="450"/>
              </a:spcAft>
              <a:buClr>
                <a:schemeClr val="accent2"/>
              </a:buClr>
              <a:buFont typeface="System Font Regular"/>
              <a:buChar char="—"/>
              <a:tabLst/>
              <a:defRPr sz="1400" kern="1200">
                <a:solidFill>
                  <a:schemeClr val="tx1"/>
                </a:solidFill>
                <a:latin typeface="Calibri" panose="020F0502020204030204" pitchFamily="34" charset="0"/>
                <a:ea typeface="+mn-ea"/>
                <a:cs typeface="Calibri" panose="020F0502020204030204" pitchFamily="34" charset="0"/>
              </a:defRPr>
            </a:lvl2pPr>
            <a:lvl3pPr marL="576061" indent="-173733" algn="l" defTabSz="1005821" rtl="0" eaLnBrk="1" latinLnBrk="0" hangingPunct="1">
              <a:lnSpc>
                <a:spcPct val="100000"/>
              </a:lnSpc>
              <a:spcBef>
                <a:spcPts val="0"/>
              </a:spcBef>
              <a:spcAft>
                <a:spcPts val="450"/>
              </a:spcAft>
              <a:buClr>
                <a:schemeClr val="accent2"/>
              </a:buClr>
              <a:buFont typeface="System Font Regular"/>
              <a:buChar char="○"/>
              <a:tabLst/>
              <a:defRPr sz="1400" kern="1200">
                <a:solidFill>
                  <a:schemeClr val="tx1"/>
                </a:solidFill>
                <a:latin typeface="Calibri" panose="020F0502020204030204" pitchFamily="34" charset="0"/>
                <a:ea typeface="+mn-ea"/>
                <a:cs typeface="Calibri" panose="020F0502020204030204" pitchFamily="34" charset="0"/>
              </a:defRPr>
            </a:lvl3pPr>
            <a:lvl4pPr marL="749793" indent="-173733" algn="l" defTabSz="1005821" rtl="0" eaLnBrk="1" latinLnBrk="0" hangingPunct="1">
              <a:lnSpc>
                <a:spcPct val="100000"/>
              </a:lnSpc>
              <a:spcBef>
                <a:spcPts val="0"/>
              </a:spcBef>
              <a:spcAft>
                <a:spcPts val="450"/>
              </a:spcAft>
              <a:buClr>
                <a:schemeClr val="accent2"/>
              </a:buClr>
              <a:buFont typeface="System Font Regular"/>
              <a:buChar char="○"/>
              <a:tabLst/>
              <a:defRPr sz="1400" kern="1200">
                <a:solidFill>
                  <a:schemeClr val="tx1"/>
                </a:solidFill>
                <a:latin typeface="Calibri" panose="020F0502020204030204" pitchFamily="34" charset="0"/>
                <a:ea typeface="+mn-ea"/>
                <a:cs typeface="Calibri" panose="020F0502020204030204" pitchFamily="34" charset="0"/>
              </a:defRPr>
            </a:lvl4pPr>
            <a:lvl5pPr marL="923526" indent="-173733" algn="l" defTabSz="1005821" rtl="0" eaLnBrk="1" latinLnBrk="0" hangingPunct="1">
              <a:lnSpc>
                <a:spcPct val="100000"/>
              </a:lnSpc>
              <a:spcBef>
                <a:spcPts val="0"/>
              </a:spcBef>
              <a:spcAft>
                <a:spcPts val="450"/>
              </a:spcAft>
              <a:buClr>
                <a:schemeClr val="accent2"/>
              </a:buClr>
              <a:buFont typeface="System Font Regular"/>
              <a:buChar char="○"/>
              <a:tabLst/>
              <a:defRPr sz="1400" kern="1200">
                <a:solidFill>
                  <a:schemeClr val="tx1"/>
                </a:solidFill>
                <a:latin typeface="Calibri" panose="020F0502020204030204" pitchFamily="34" charset="0"/>
                <a:ea typeface="+mn-ea"/>
                <a:cs typeface="Calibri" panose="020F0502020204030204" pitchFamily="34" charset="0"/>
              </a:defRPr>
            </a:lvl5pPr>
            <a:lvl6pPr marL="801673" marR="0" indent="-139697" algn="l" defTabSz="1005821" rtl="0" eaLnBrk="1" fontAlgn="auto" latinLnBrk="0" hangingPunct="1">
              <a:lnSpc>
                <a:spcPct val="110000"/>
              </a:lnSpc>
              <a:spcBef>
                <a:spcPts val="550"/>
              </a:spcBef>
              <a:spcAft>
                <a:spcPts val="0"/>
              </a:spcAft>
              <a:buClrTx/>
              <a:buSzTx/>
              <a:buFont typeface="System Font Regular"/>
              <a:buChar char="–"/>
              <a:tabLst/>
              <a:defRPr sz="1200" kern="1200">
                <a:solidFill>
                  <a:schemeClr val="tx2"/>
                </a:solidFill>
                <a:latin typeface="+mn-lt"/>
                <a:ea typeface="+mn-ea"/>
                <a:cs typeface="+mn-cs"/>
              </a:defRPr>
            </a:lvl6pPr>
            <a:lvl7pPr marL="1035030" indent="-171447" algn="l" defTabSz="1005821" rtl="0" eaLnBrk="1" latinLnBrk="0" hangingPunct="1">
              <a:lnSpc>
                <a:spcPct val="110000"/>
              </a:lnSpc>
              <a:spcBef>
                <a:spcPts val="550"/>
              </a:spcBef>
              <a:buFont typeface="System Font Regular"/>
              <a:buChar char="–"/>
              <a:tabLst/>
              <a:defRPr sz="1200" kern="1200">
                <a:solidFill>
                  <a:schemeClr val="tx2"/>
                </a:solidFill>
                <a:latin typeface="+mn-lt"/>
                <a:ea typeface="+mn-ea"/>
                <a:cs typeface="+mn-cs"/>
              </a:defRPr>
            </a:lvl7pPr>
            <a:lvl8pPr marL="3771828" indent="-251455" algn="l" defTabSz="1005821"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738" indent="-251455" algn="l" defTabSz="1005821"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a:lstStyle>
          <a:p>
            <a:pPr marL="0" indent="0">
              <a:spcAft>
                <a:spcPts val="353"/>
              </a:spcAft>
              <a:buNone/>
            </a:pPr>
            <a:r>
              <a:rPr lang="en-US" sz="1412" b="1" dirty="0">
                <a:solidFill>
                  <a:schemeClr val="tx2"/>
                </a:solidFill>
                <a:latin typeface="Calibri"/>
                <a:cs typeface="Calibri"/>
              </a:rPr>
              <a:t>DRIVERS</a:t>
            </a:r>
            <a:r>
              <a:rPr lang="en-US" sz="1235" dirty="0">
                <a:latin typeface="Calibri"/>
                <a:cs typeface="Calibri"/>
              </a:rPr>
              <a:t> </a:t>
            </a:r>
            <a:endParaRPr lang="en-US" sz="529" b="1" dirty="0">
              <a:solidFill>
                <a:schemeClr val="accent2"/>
              </a:solidFill>
              <a:cs typeface="+mn-cs"/>
            </a:endParaRPr>
          </a:p>
          <a:p>
            <a:pPr algn="just" defTabSz="887553">
              <a:lnSpc>
                <a:spcPct val="150000"/>
              </a:lnSpc>
              <a:spcAft>
                <a:spcPts val="353"/>
              </a:spcAft>
              <a:buClr>
                <a:schemeClr val="accent1"/>
              </a:buClr>
              <a:buSzPct val="100000"/>
              <a:buFont typeface="Arial" panose="020B0604020202020204" pitchFamily="34" charset="0"/>
              <a:buChar char="•"/>
              <a:defRPr/>
            </a:pPr>
            <a:r>
              <a:rPr lang="en-US" sz="1235" dirty="0">
                <a:solidFill>
                  <a:srgbClr val="000000"/>
                </a:solidFill>
                <a:cs typeface="+mn-cs"/>
              </a:rPr>
              <a:t>CMS/payor reimbursement </a:t>
            </a:r>
          </a:p>
          <a:p>
            <a:pPr algn="just" defTabSz="887553">
              <a:lnSpc>
                <a:spcPct val="150000"/>
              </a:lnSpc>
              <a:spcAft>
                <a:spcPts val="353"/>
              </a:spcAft>
              <a:buClr>
                <a:schemeClr val="accent1"/>
              </a:buClr>
              <a:buSzPct val="100000"/>
              <a:buFont typeface="Arial" panose="020B0604020202020204" pitchFamily="34" charset="0"/>
              <a:buChar char="•"/>
              <a:defRPr/>
            </a:pPr>
            <a:r>
              <a:rPr lang="en-US" sz="1235" dirty="0">
                <a:solidFill>
                  <a:srgbClr val="000000"/>
                </a:solidFill>
                <a:cs typeface="+mn-cs"/>
              </a:rPr>
              <a:t>Revenue cycle/AR</a:t>
            </a:r>
          </a:p>
          <a:p>
            <a:pPr algn="just" defTabSz="887553">
              <a:lnSpc>
                <a:spcPct val="150000"/>
              </a:lnSpc>
              <a:spcAft>
                <a:spcPts val="353"/>
              </a:spcAft>
              <a:buClr>
                <a:schemeClr val="accent1"/>
              </a:buClr>
              <a:buSzPct val="100000"/>
              <a:buFont typeface="Arial" panose="020B0604020202020204" pitchFamily="34" charset="0"/>
              <a:buChar char="•"/>
              <a:defRPr/>
            </a:pPr>
            <a:r>
              <a:rPr lang="en-US" sz="1235" dirty="0">
                <a:solidFill>
                  <a:srgbClr val="000000"/>
                </a:solidFill>
                <a:cs typeface="+mn-cs"/>
              </a:rPr>
              <a:t>Insurance/malpractice</a:t>
            </a:r>
          </a:p>
          <a:p>
            <a:pPr algn="just" defTabSz="887553">
              <a:lnSpc>
                <a:spcPct val="150000"/>
              </a:lnSpc>
              <a:spcAft>
                <a:spcPts val="353"/>
              </a:spcAft>
              <a:buClr>
                <a:schemeClr val="accent1"/>
              </a:buClr>
              <a:buSzPct val="100000"/>
              <a:buFont typeface="Arial" panose="020B0604020202020204" pitchFamily="34" charset="0"/>
              <a:buChar char="•"/>
              <a:defRPr/>
            </a:pPr>
            <a:r>
              <a:rPr lang="en-US" sz="1235" dirty="0">
                <a:solidFill>
                  <a:srgbClr val="000000"/>
                </a:solidFill>
                <a:cs typeface="+mn-cs"/>
              </a:rPr>
              <a:t>Continued impact of No Surprises Act</a:t>
            </a:r>
          </a:p>
          <a:p>
            <a:pPr algn="just" defTabSz="887553">
              <a:lnSpc>
                <a:spcPct val="150000"/>
              </a:lnSpc>
              <a:spcAft>
                <a:spcPts val="353"/>
              </a:spcAft>
              <a:buClr>
                <a:schemeClr val="accent1"/>
              </a:buClr>
              <a:buSzPct val="100000"/>
              <a:buFont typeface="Arial" panose="020B0604020202020204" pitchFamily="34" charset="0"/>
              <a:buChar char="•"/>
              <a:defRPr/>
            </a:pPr>
            <a:r>
              <a:rPr lang="en-US" sz="1235" dirty="0">
                <a:solidFill>
                  <a:srgbClr val="000000"/>
                </a:solidFill>
                <a:cs typeface="+mn-cs"/>
              </a:rPr>
              <a:t>PE – HC culture clash</a:t>
            </a:r>
          </a:p>
          <a:p>
            <a:pPr algn="just" defTabSz="887553">
              <a:lnSpc>
                <a:spcPct val="150000"/>
              </a:lnSpc>
              <a:spcAft>
                <a:spcPts val="353"/>
              </a:spcAft>
              <a:buClr>
                <a:schemeClr val="accent1"/>
              </a:buClr>
              <a:buSzPct val="100000"/>
              <a:buFont typeface="Arial" panose="020B0604020202020204" pitchFamily="34" charset="0"/>
              <a:buChar char="•"/>
              <a:defRPr/>
            </a:pPr>
            <a:r>
              <a:rPr lang="en-US" sz="1235" dirty="0">
                <a:solidFill>
                  <a:srgbClr val="000000"/>
                </a:solidFill>
                <a:cs typeface="+mn-cs"/>
              </a:rPr>
              <a:t>Physician alignment/engagement</a:t>
            </a:r>
          </a:p>
          <a:p>
            <a:pPr algn="just" defTabSz="887553">
              <a:lnSpc>
                <a:spcPct val="150000"/>
              </a:lnSpc>
              <a:spcAft>
                <a:spcPts val="353"/>
              </a:spcAft>
              <a:buClr>
                <a:schemeClr val="accent1"/>
              </a:buClr>
              <a:buSzPct val="100000"/>
              <a:buFont typeface="Arial" panose="020B0604020202020204" pitchFamily="34" charset="0"/>
              <a:buChar char="•"/>
              <a:defRPr/>
            </a:pPr>
            <a:r>
              <a:rPr lang="en-US" sz="1235" dirty="0">
                <a:solidFill>
                  <a:srgbClr val="000000"/>
                </a:solidFill>
                <a:cs typeface="+mn-cs"/>
              </a:rPr>
              <a:t>Loss leaders</a:t>
            </a:r>
          </a:p>
          <a:p>
            <a:pPr algn="just" defTabSz="887553">
              <a:lnSpc>
                <a:spcPct val="150000"/>
              </a:lnSpc>
              <a:spcAft>
                <a:spcPts val="353"/>
              </a:spcAft>
              <a:buClr>
                <a:schemeClr val="accent1"/>
              </a:buClr>
              <a:buSzPct val="100000"/>
              <a:buFont typeface="Arial" panose="020B0604020202020204" pitchFamily="34" charset="0"/>
              <a:buChar char="•"/>
              <a:defRPr/>
            </a:pPr>
            <a:r>
              <a:rPr lang="en-US" sz="1235" dirty="0">
                <a:solidFill>
                  <a:srgbClr val="000000"/>
                </a:solidFill>
                <a:cs typeface="+mn-cs"/>
              </a:rPr>
              <a:t>High fixed assets</a:t>
            </a:r>
          </a:p>
          <a:p>
            <a:pPr algn="just" defTabSz="887553">
              <a:lnSpc>
                <a:spcPct val="150000"/>
              </a:lnSpc>
              <a:spcAft>
                <a:spcPts val="353"/>
              </a:spcAft>
              <a:buClr>
                <a:schemeClr val="accent1"/>
              </a:buClr>
              <a:buSzPct val="100000"/>
              <a:buFont typeface="Arial" panose="020B0604020202020204" pitchFamily="34" charset="0"/>
              <a:buChar char="•"/>
              <a:defRPr/>
            </a:pPr>
            <a:r>
              <a:rPr lang="en-US" sz="1235" dirty="0">
                <a:solidFill>
                  <a:srgbClr val="000000"/>
                </a:solidFill>
                <a:cs typeface="+mn-cs"/>
              </a:rPr>
              <a:t>Ongoing labor pressures</a:t>
            </a:r>
          </a:p>
          <a:p>
            <a:pPr algn="just" defTabSz="887553">
              <a:lnSpc>
                <a:spcPct val="150000"/>
              </a:lnSpc>
              <a:spcAft>
                <a:spcPts val="353"/>
              </a:spcAft>
              <a:buClr>
                <a:schemeClr val="accent1"/>
              </a:buClr>
              <a:buSzPct val="100000"/>
              <a:buFont typeface="Arial" panose="020B0604020202020204" pitchFamily="34" charset="0"/>
              <a:buChar char="•"/>
              <a:defRPr/>
            </a:pPr>
            <a:r>
              <a:rPr lang="en-US" sz="1235" dirty="0">
                <a:solidFill>
                  <a:srgbClr val="000000"/>
                </a:solidFill>
                <a:cs typeface="+mn-cs"/>
              </a:rPr>
              <a:t>Increased supply costs</a:t>
            </a:r>
          </a:p>
          <a:p>
            <a:pPr algn="just" defTabSz="887553">
              <a:lnSpc>
                <a:spcPct val="150000"/>
              </a:lnSpc>
              <a:spcAft>
                <a:spcPts val="353"/>
              </a:spcAft>
              <a:buClr>
                <a:schemeClr val="accent1"/>
              </a:buClr>
              <a:buSzPct val="100000"/>
              <a:buFont typeface="Arial" panose="020B0604020202020204" pitchFamily="34" charset="0"/>
              <a:buChar char="•"/>
              <a:defRPr/>
            </a:pPr>
            <a:r>
              <a:rPr lang="en-US" sz="1235" dirty="0">
                <a:solidFill>
                  <a:srgbClr val="000000"/>
                </a:solidFill>
                <a:cs typeface="+mn-cs"/>
              </a:rPr>
              <a:t>High cost of capital</a:t>
            </a:r>
          </a:p>
          <a:p>
            <a:pPr marL="0" indent="0" defTabSz="887553">
              <a:spcAft>
                <a:spcPts val="353"/>
              </a:spcAft>
              <a:buClr>
                <a:srgbClr val="0067B1"/>
              </a:buClr>
              <a:buSzPct val="100000"/>
              <a:buNone/>
              <a:defRPr/>
            </a:pPr>
            <a:endParaRPr lang="en-US" sz="529" dirty="0">
              <a:solidFill>
                <a:schemeClr val="bg1"/>
              </a:solidFill>
              <a:cs typeface="+mn-cs"/>
            </a:endParaRPr>
          </a:p>
          <a:p>
            <a:pPr marL="0" indent="0" defTabSz="887553">
              <a:spcAft>
                <a:spcPts val="353"/>
              </a:spcAft>
              <a:buClr>
                <a:srgbClr val="0067B1"/>
              </a:buClr>
              <a:buSzPct val="100000"/>
              <a:buNone/>
              <a:defRPr/>
            </a:pPr>
          </a:p>
        </p:txBody>
      </p:sp>
      <p:sp>
        <p:nvSpPr>
          <p:cNvPr id="12" name="Content Placeholder 21">
            <a:extLst>
              <a:ext uri="{FF2B5EF4-FFF2-40B4-BE49-F238E27FC236}">
                <a16:creationId xmlns:a16="http://schemas.microsoft.com/office/drawing/2014/main" id="{BB7161DB-3DC7-72FE-4A73-F88FE35E51DD}"/>
              </a:ext>
            </a:extLst>
          </p:cNvPr>
          <p:cNvSpPr txBox="1">
            <a:spLocks/>
          </p:cNvSpPr>
          <p:nvPr/>
        </p:nvSpPr>
        <p:spPr>
          <a:xfrm>
            <a:off x="4524316" y="4349900"/>
            <a:ext cx="4413118" cy="233509"/>
          </a:xfrm>
          <a:prstGeom prst="rect">
            <a:avLst/>
          </a:prstGeom>
        </p:spPr>
        <p:txBody>
          <a:bodyPr vert="horz" lIns="0" tIns="0" rIns="0" bIns="0" rtlCol="0" anchor="t">
            <a:noAutofit/>
          </a:bodyPr>
          <a:lstStyle>
            <a:lvl1pPr marL="182880" indent="-182880" algn="l" defTabSz="1005840" rtl="0" eaLnBrk="1" latinLnBrk="0" hangingPunct="1">
              <a:lnSpc>
                <a:spcPct val="100000"/>
              </a:lnSpc>
              <a:spcBef>
                <a:spcPts val="0"/>
              </a:spcBef>
              <a:spcAft>
                <a:spcPts val="450"/>
              </a:spcAft>
              <a:buClr>
                <a:schemeClr val="accent2"/>
              </a:buClr>
              <a:buFont typeface="System Font Regular"/>
              <a:buChar char="■"/>
              <a:tabLst/>
              <a:defRPr sz="1200" b="0" kern="1200">
                <a:solidFill>
                  <a:schemeClr val="tx1"/>
                </a:solidFill>
                <a:latin typeface="Calibri" panose="020F0502020204030204" pitchFamily="34" charset="0"/>
                <a:ea typeface="+mn-ea"/>
                <a:cs typeface="Calibri" panose="020F0502020204030204" pitchFamily="34" charset="0"/>
              </a:defRPr>
            </a:lvl1pPr>
            <a:lvl2pPr marL="402336" indent="-219456" algn="l" defTabSz="1005840" rtl="0" eaLnBrk="1" latinLnBrk="0" hangingPunct="1">
              <a:lnSpc>
                <a:spcPct val="100000"/>
              </a:lnSpc>
              <a:spcBef>
                <a:spcPts val="0"/>
              </a:spcBef>
              <a:spcAft>
                <a:spcPts val="450"/>
              </a:spcAft>
              <a:buClr>
                <a:schemeClr val="accent2"/>
              </a:buClr>
              <a:buFont typeface="System Font Regular"/>
              <a:buChar char="—"/>
              <a:tabLst/>
              <a:defRPr sz="1200" kern="1200">
                <a:solidFill>
                  <a:schemeClr val="tx1"/>
                </a:solidFill>
                <a:latin typeface="Calibri" panose="020F0502020204030204" pitchFamily="34" charset="0"/>
                <a:ea typeface="+mn-ea"/>
                <a:cs typeface="Calibri" panose="020F0502020204030204" pitchFamily="34" charset="0"/>
              </a:defRPr>
            </a:lvl2pPr>
            <a:lvl3pPr marL="576072" indent="-173736" algn="l" defTabSz="1005840" rtl="0" eaLnBrk="1" latinLnBrk="0" hangingPunct="1">
              <a:lnSpc>
                <a:spcPct val="100000"/>
              </a:lnSpc>
              <a:spcBef>
                <a:spcPts val="0"/>
              </a:spcBef>
              <a:spcAft>
                <a:spcPts val="450"/>
              </a:spcAft>
              <a:buClr>
                <a:schemeClr val="accent2"/>
              </a:buClr>
              <a:buFont typeface="System Font Regular"/>
              <a:buChar char="○"/>
              <a:tabLst/>
              <a:defRPr sz="1200" kern="1200">
                <a:solidFill>
                  <a:schemeClr val="tx1"/>
                </a:solidFill>
                <a:latin typeface="Calibri" panose="020F0502020204030204" pitchFamily="34" charset="0"/>
                <a:ea typeface="+mn-ea"/>
                <a:cs typeface="Calibri" panose="020F0502020204030204" pitchFamily="34" charset="0"/>
              </a:defRPr>
            </a:lvl3pPr>
            <a:lvl4pPr marL="749808" indent="-173736" algn="l" defTabSz="1005840" rtl="0" eaLnBrk="1" latinLnBrk="0" hangingPunct="1">
              <a:lnSpc>
                <a:spcPct val="100000"/>
              </a:lnSpc>
              <a:spcBef>
                <a:spcPts val="0"/>
              </a:spcBef>
              <a:spcAft>
                <a:spcPts val="450"/>
              </a:spcAft>
              <a:buClr>
                <a:schemeClr val="accent2"/>
              </a:buClr>
              <a:buFont typeface="System Font Regular"/>
              <a:buChar char="○"/>
              <a:tabLst/>
              <a:defRPr sz="1200" kern="1200">
                <a:solidFill>
                  <a:schemeClr val="tx1"/>
                </a:solidFill>
                <a:latin typeface="Calibri" panose="020F0502020204030204" pitchFamily="34" charset="0"/>
                <a:ea typeface="+mn-ea"/>
                <a:cs typeface="Calibri" panose="020F0502020204030204" pitchFamily="34" charset="0"/>
              </a:defRPr>
            </a:lvl4pPr>
            <a:lvl5pPr marL="923544" indent="-173736" algn="l" defTabSz="1005840" rtl="0" eaLnBrk="1" latinLnBrk="0" hangingPunct="1">
              <a:lnSpc>
                <a:spcPct val="100000"/>
              </a:lnSpc>
              <a:spcBef>
                <a:spcPts val="0"/>
              </a:spcBef>
              <a:spcAft>
                <a:spcPts val="450"/>
              </a:spcAft>
              <a:buClr>
                <a:schemeClr val="accent2"/>
              </a:buClr>
              <a:buFont typeface="System Font Regular"/>
              <a:buChar char="○"/>
              <a:tabLst/>
              <a:defRPr sz="1200" kern="1200">
                <a:solidFill>
                  <a:schemeClr val="tx1"/>
                </a:solidFill>
                <a:latin typeface="Calibri" panose="020F0502020204030204" pitchFamily="34" charset="0"/>
                <a:ea typeface="+mn-ea"/>
                <a:cs typeface="Calibri" panose="020F0502020204030204" pitchFamily="34" charset="0"/>
              </a:defRPr>
            </a:lvl5pPr>
            <a:lvl6pPr marL="661988" marR="0" indent="0" algn="l" defTabSz="1005840" rtl="0" eaLnBrk="1" fontAlgn="auto" latinLnBrk="0" hangingPunct="1">
              <a:lnSpc>
                <a:spcPct val="110000"/>
              </a:lnSpc>
              <a:spcBef>
                <a:spcPts val="550"/>
              </a:spcBef>
              <a:spcAft>
                <a:spcPts val="0"/>
              </a:spcAft>
              <a:buClrTx/>
              <a:buSzTx/>
              <a:buFont typeface="System Font Regular"/>
              <a:buNone/>
              <a:tabLst/>
              <a:defRPr sz="1200" kern="1200">
                <a:solidFill>
                  <a:schemeClr val="tx2"/>
                </a:solidFill>
                <a:latin typeface="Calibri" panose="020F0502020204030204" pitchFamily="34" charset="0"/>
                <a:ea typeface="+mn-ea"/>
                <a:cs typeface="Calibri" panose="020F0502020204030204" pitchFamily="34" charset="0"/>
              </a:defRPr>
            </a:lvl6pPr>
            <a:lvl7pPr marL="1035050" indent="-171450" algn="l" defTabSz="1005840" rtl="0" eaLnBrk="1" latinLnBrk="0" hangingPunct="1">
              <a:lnSpc>
                <a:spcPct val="110000"/>
              </a:lnSpc>
              <a:spcBef>
                <a:spcPts val="550"/>
              </a:spcBef>
              <a:buFont typeface="System Font Regular"/>
              <a:buChar char="–"/>
              <a:tabLst/>
              <a:defRPr sz="1200" kern="1200">
                <a:solidFill>
                  <a:schemeClr val="tx2"/>
                </a:solidFill>
                <a:latin typeface="Calibri" panose="020F0502020204030204" pitchFamily="34" charset="0"/>
                <a:ea typeface="+mn-ea"/>
                <a:cs typeface="Calibri" panose="020F0502020204030204" pitchFamily="34" charset="0"/>
              </a:defRPr>
            </a:lvl7pPr>
            <a:lvl8pPr marL="3771900" indent="-251460" algn="l" defTabSz="1005840" rtl="0" eaLnBrk="1" latinLnBrk="0" hangingPunct="1">
              <a:lnSpc>
                <a:spcPct val="90000"/>
              </a:lnSpc>
              <a:spcBef>
                <a:spcPts val="550"/>
              </a:spcBef>
              <a:buFont typeface="Arial" panose="020B0604020202020204" pitchFamily="34" charset="0"/>
              <a:buChar char="•"/>
              <a:defRPr sz="1200" kern="1200">
                <a:solidFill>
                  <a:schemeClr val="tx1"/>
                </a:solidFill>
                <a:latin typeface="+mn-lt"/>
                <a:ea typeface="+mn-ea"/>
                <a:cs typeface="+mn-cs"/>
              </a:defRPr>
            </a:lvl8pPr>
            <a:lvl9pPr marL="4023360" indent="0" algn="l" defTabSz="1005840" rtl="0" eaLnBrk="1" latinLnBrk="0" hangingPunct="1">
              <a:lnSpc>
                <a:spcPct val="90000"/>
              </a:lnSpc>
              <a:spcBef>
                <a:spcPts val="550"/>
              </a:spcBef>
              <a:buFont typeface="Arial" panose="020B0604020202020204" pitchFamily="34" charset="0"/>
              <a:buNone/>
              <a:defRPr sz="1200" kern="1200">
                <a:solidFill>
                  <a:schemeClr val="tx1"/>
                </a:solidFill>
                <a:latin typeface="+mn-lt"/>
                <a:ea typeface="+mn-ea"/>
                <a:cs typeface="+mn-cs"/>
              </a:defRPr>
            </a:lvl9pPr>
          </a:lstStyle>
          <a:p>
            <a:pPr marL="0" indent="0">
              <a:buNone/>
            </a:pPr>
            <a:r>
              <a:rPr lang="en-US" sz="1059" b="1" dirty="0">
                <a:solidFill>
                  <a:schemeClr val="accent2"/>
                </a:solidFill>
                <a:latin typeface="Calibri"/>
                <a:cs typeface="Calibri"/>
              </a:rPr>
              <a:t>        Quarterly Healthcare Bankruptcies with &gt;$25M in Liabilities (1Q21-3Q23)</a:t>
            </a:r>
            <a:r>
              <a:rPr lang="en-US" sz="1059" b="1" baseline="30000" dirty="0">
                <a:solidFill>
                  <a:schemeClr val="accent2"/>
                </a:solidFill>
                <a:latin typeface="Calibri"/>
                <a:cs typeface="Calibri"/>
              </a:rPr>
              <a:t> </a:t>
            </a:r>
            <a:endParaRPr lang="en-US" sz="1059" b="1" baseline="30000" dirty="0">
              <a:solidFill>
                <a:schemeClr val="accent2"/>
              </a:solidFill>
            </a:endParaRPr>
          </a:p>
        </p:txBody>
      </p:sp>
      <p:sp>
        <p:nvSpPr>
          <p:cNvPr id="13" name="Content Placeholder 21">
            <a:extLst>
              <a:ext uri="{FF2B5EF4-FFF2-40B4-BE49-F238E27FC236}">
                <a16:creationId xmlns:a16="http://schemas.microsoft.com/office/drawing/2014/main" id="{33F72D88-9AD9-952F-75A2-6630EA964F92}"/>
              </a:ext>
            </a:extLst>
          </p:cNvPr>
          <p:cNvSpPr txBox="1">
            <a:spLocks/>
          </p:cNvSpPr>
          <p:nvPr/>
        </p:nvSpPr>
        <p:spPr>
          <a:xfrm>
            <a:off x="5380981" y="2315286"/>
            <a:ext cx="3463712" cy="255756"/>
          </a:xfrm>
          <a:prstGeom prst="rect">
            <a:avLst/>
          </a:prstGeom>
        </p:spPr>
        <p:txBody>
          <a:bodyPr/>
          <a:lstStyle>
            <a:lvl1pPr marL="182877" indent="-182877" algn="l" defTabSz="1005821" rtl="0" eaLnBrk="1" latinLnBrk="0" hangingPunct="1">
              <a:lnSpc>
                <a:spcPct val="100000"/>
              </a:lnSpc>
              <a:spcBef>
                <a:spcPts val="0"/>
              </a:spcBef>
              <a:spcAft>
                <a:spcPts val="450"/>
              </a:spcAft>
              <a:buClr>
                <a:schemeClr val="accent2"/>
              </a:buClr>
              <a:buFont typeface="System Font Regular"/>
              <a:buChar char="■"/>
              <a:tabLst/>
              <a:defRPr sz="1400" b="0" kern="1200">
                <a:solidFill>
                  <a:schemeClr val="tx1"/>
                </a:solidFill>
                <a:latin typeface="Calibri" panose="020F0502020204030204" pitchFamily="34" charset="0"/>
                <a:ea typeface="+mn-ea"/>
                <a:cs typeface="Calibri" panose="020F0502020204030204" pitchFamily="34" charset="0"/>
              </a:defRPr>
            </a:lvl1pPr>
            <a:lvl2pPr marL="402328" indent="-219452" algn="l" defTabSz="1005821" rtl="0" eaLnBrk="1" latinLnBrk="0" hangingPunct="1">
              <a:lnSpc>
                <a:spcPct val="100000"/>
              </a:lnSpc>
              <a:spcBef>
                <a:spcPts val="0"/>
              </a:spcBef>
              <a:spcAft>
                <a:spcPts val="450"/>
              </a:spcAft>
              <a:buClr>
                <a:schemeClr val="accent2"/>
              </a:buClr>
              <a:buFont typeface="System Font Regular"/>
              <a:buChar char="—"/>
              <a:tabLst/>
              <a:defRPr sz="1400" kern="1200">
                <a:solidFill>
                  <a:schemeClr val="tx1"/>
                </a:solidFill>
                <a:latin typeface="Calibri" panose="020F0502020204030204" pitchFamily="34" charset="0"/>
                <a:ea typeface="+mn-ea"/>
                <a:cs typeface="Calibri" panose="020F0502020204030204" pitchFamily="34" charset="0"/>
              </a:defRPr>
            </a:lvl2pPr>
            <a:lvl3pPr marL="576061" indent="-173733" algn="l" defTabSz="1005821" rtl="0" eaLnBrk="1" latinLnBrk="0" hangingPunct="1">
              <a:lnSpc>
                <a:spcPct val="100000"/>
              </a:lnSpc>
              <a:spcBef>
                <a:spcPts val="0"/>
              </a:spcBef>
              <a:spcAft>
                <a:spcPts val="450"/>
              </a:spcAft>
              <a:buClr>
                <a:schemeClr val="accent2"/>
              </a:buClr>
              <a:buFont typeface="System Font Regular"/>
              <a:buChar char="○"/>
              <a:tabLst/>
              <a:defRPr sz="1400" kern="1200">
                <a:solidFill>
                  <a:schemeClr val="tx1"/>
                </a:solidFill>
                <a:latin typeface="Calibri" panose="020F0502020204030204" pitchFamily="34" charset="0"/>
                <a:ea typeface="+mn-ea"/>
                <a:cs typeface="Calibri" panose="020F0502020204030204" pitchFamily="34" charset="0"/>
              </a:defRPr>
            </a:lvl3pPr>
            <a:lvl4pPr marL="749793" indent="-173733" algn="l" defTabSz="1005821" rtl="0" eaLnBrk="1" latinLnBrk="0" hangingPunct="1">
              <a:lnSpc>
                <a:spcPct val="100000"/>
              </a:lnSpc>
              <a:spcBef>
                <a:spcPts val="0"/>
              </a:spcBef>
              <a:spcAft>
                <a:spcPts val="450"/>
              </a:spcAft>
              <a:buClr>
                <a:schemeClr val="accent2"/>
              </a:buClr>
              <a:buFont typeface="System Font Regular"/>
              <a:buChar char="○"/>
              <a:tabLst/>
              <a:defRPr sz="1400" kern="1200">
                <a:solidFill>
                  <a:schemeClr val="tx1"/>
                </a:solidFill>
                <a:latin typeface="Calibri" panose="020F0502020204030204" pitchFamily="34" charset="0"/>
                <a:ea typeface="+mn-ea"/>
                <a:cs typeface="Calibri" panose="020F0502020204030204" pitchFamily="34" charset="0"/>
              </a:defRPr>
            </a:lvl4pPr>
            <a:lvl5pPr marL="923526" indent="-173733" algn="l" defTabSz="1005821" rtl="0" eaLnBrk="1" latinLnBrk="0" hangingPunct="1">
              <a:lnSpc>
                <a:spcPct val="100000"/>
              </a:lnSpc>
              <a:spcBef>
                <a:spcPts val="0"/>
              </a:spcBef>
              <a:spcAft>
                <a:spcPts val="450"/>
              </a:spcAft>
              <a:buClr>
                <a:schemeClr val="accent2"/>
              </a:buClr>
              <a:buFont typeface="System Font Regular"/>
              <a:buChar char="○"/>
              <a:tabLst/>
              <a:defRPr sz="1400" kern="1200">
                <a:solidFill>
                  <a:schemeClr val="tx1"/>
                </a:solidFill>
                <a:latin typeface="Calibri" panose="020F0502020204030204" pitchFamily="34" charset="0"/>
                <a:ea typeface="+mn-ea"/>
                <a:cs typeface="Calibri" panose="020F0502020204030204" pitchFamily="34" charset="0"/>
              </a:defRPr>
            </a:lvl5pPr>
            <a:lvl6pPr marL="801673" marR="0" indent="-139697" algn="l" defTabSz="1005821" rtl="0" eaLnBrk="1" fontAlgn="auto" latinLnBrk="0" hangingPunct="1">
              <a:lnSpc>
                <a:spcPct val="110000"/>
              </a:lnSpc>
              <a:spcBef>
                <a:spcPts val="550"/>
              </a:spcBef>
              <a:spcAft>
                <a:spcPts val="0"/>
              </a:spcAft>
              <a:buClrTx/>
              <a:buSzTx/>
              <a:buFont typeface="System Font Regular"/>
              <a:buChar char="–"/>
              <a:tabLst/>
              <a:defRPr sz="1200" kern="1200">
                <a:solidFill>
                  <a:schemeClr val="tx2"/>
                </a:solidFill>
                <a:latin typeface="+mn-lt"/>
                <a:ea typeface="+mn-ea"/>
                <a:cs typeface="+mn-cs"/>
              </a:defRPr>
            </a:lvl6pPr>
            <a:lvl7pPr marL="1035030" indent="-171447" algn="l" defTabSz="1005821" rtl="0" eaLnBrk="1" latinLnBrk="0" hangingPunct="1">
              <a:lnSpc>
                <a:spcPct val="110000"/>
              </a:lnSpc>
              <a:spcBef>
                <a:spcPts val="550"/>
              </a:spcBef>
              <a:buFont typeface="System Font Regular"/>
              <a:buChar char="–"/>
              <a:tabLst/>
              <a:defRPr sz="1200" kern="1200">
                <a:solidFill>
                  <a:schemeClr val="tx2"/>
                </a:solidFill>
                <a:latin typeface="+mn-lt"/>
                <a:ea typeface="+mn-ea"/>
                <a:cs typeface="+mn-cs"/>
              </a:defRPr>
            </a:lvl7pPr>
            <a:lvl8pPr marL="3771828" indent="-251455" algn="l" defTabSz="1005821"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738" indent="-251455" algn="l" defTabSz="1005821"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a:lstStyle>
          <a:p>
            <a:pPr marL="0" indent="0">
              <a:buNone/>
            </a:pPr>
            <a:r>
              <a:rPr lang="en-US" sz="1059" b="1" dirty="0">
                <a:solidFill>
                  <a:schemeClr val="accent2"/>
                </a:solidFill>
              </a:rPr>
              <a:t>Total Healthcare Bankruptcies with &gt;$25M in Liabilities</a:t>
            </a:r>
            <a:r>
              <a:rPr lang="en-US" sz="1235" b="1" baseline="30000" dirty="0">
                <a:solidFill>
                  <a:schemeClr val="accent2"/>
                </a:solidFill>
              </a:rPr>
              <a:t>[</a:t>
            </a:r>
            <a:r>
              <a:rPr lang="en-US" sz="1059" b="1" baseline="30000" dirty="0">
                <a:solidFill>
                  <a:schemeClr val="accent2"/>
                </a:solidFill>
              </a:rPr>
              <a:t>1] </a:t>
            </a:r>
          </a:p>
          <a:p>
            <a:endParaRPr lang="en-US" sz="1235" dirty="0"/>
          </a:p>
        </p:txBody>
      </p:sp>
      <p:graphicFrame>
        <p:nvGraphicFramePr>
          <p:cNvPr id="14" name="Chart 13">
            <a:extLst>
              <a:ext uri="{FF2B5EF4-FFF2-40B4-BE49-F238E27FC236}">
                <a16:creationId xmlns:a16="http://schemas.microsoft.com/office/drawing/2014/main" id="{030498F7-FC23-08B5-E432-8AECBD5B8A08}"/>
              </a:ext>
            </a:extLst>
          </p:cNvPr>
          <p:cNvGraphicFramePr>
            <a:graphicFrameLocks/>
          </p:cNvGraphicFramePr>
          <p:nvPr>
            <p:extLst>
              <p:ext uri="{D42A27DB-BD31-4B8C-83A1-F6EECF244321}">
                <p14:modId xmlns:p14="http://schemas.microsoft.com/office/powerpoint/2010/main" val="2353052882"/>
              </p:ext>
            </p:extLst>
          </p:nvPr>
        </p:nvGraphicFramePr>
        <p:xfrm>
          <a:off x="3301346" y="2562521"/>
          <a:ext cx="5652529" cy="169928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6" name="Chart 15">
            <a:extLst>
              <a:ext uri="{FF2B5EF4-FFF2-40B4-BE49-F238E27FC236}">
                <a16:creationId xmlns:a16="http://schemas.microsoft.com/office/drawing/2014/main" id="{970FCFE5-8B13-01F2-EAE8-AC4AE50DF6D3}"/>
              </a:ext>
            </a:extLst>
          </p:cNvPr>
          <p:cNvGraphicFramePr>
            <a:graphicFrameLocks/>
          </p:cNvGraphicFramePr>
          <p:nvPr>
            <p:extLst>
              <p:ext uri="{D42A27DB-BD31-4B8C-83A1-F6EECF244321}">
                <p14:modId xmlns:p14="http://schemas.microsoft.com/office/powerpoint/2010/main" val="2445939941"/>
              </p:ext>
            </p:extLst>
          </p:nvPr>
        </p:nvGraphicFramePr>
        <p:xfrm>
          <a:off x="3495908" y="4416488"/>
          <a:ext cx="5503406" cy="1907664"/>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a:extLst>
              <a:ext uri="{FF2B5EF4-FFF2-40B4-BE49-F238E27FC236}">
                <a16:creationId xmlns:a16="http://schemas.microsoft.com/office/drawing/2014/main" id="{F257601E-9BEE-C152-C19F-4515B1AB5E1B}"/>
              </a:ext>
            </a:extLst>
          </p:cNvPr>
          <p:cNvSpPr>
            <a:spLocks noGrp="1"/>
          </p:cNvSpPr>
          <p:nvPr>
            <p:ph type="sldNum" sz="quarter" idx="12"/>
          </p:nvPr>
        </p:nvSpPr>
        <p:spPr/>
        <p:txBody>
          <a:bodyPr/>
          <a:lstStyle/>
          <a:p>
            <a:fld id="{891C085A-88B1-4C52-9F40-021E220E99F8}" type="slidenum">
              <a:rPr lang="en-US" smtClean="0"/>
              <a:t>5</a:t>
            </a:fld>
            <a:endParaRPr lang="en-US"/>
          </a:p>
        </p:txBody>
      </p:sp>
    </p:spTree>
    <p:extLst>
      <p:ext uri="{BB962C8B-B14F-4D97-AF65-F5344CB8AC3E}">
        <p14:creationId xmlns:p14="http://schemas.microsoft.com/office/powerpoint/2010/main" val="349149638"/>
      </p:ext>
    </p:extLst>
  </p:cSld>
  <p:clrMapOvr>
    <a:masterClrMapping/>
  </p:clrMapOvr>
</p:sld>
</file>

<file path=ppt/slides/slide6.xml><?xml version="1.0" encoding="utf-8"?>
<p:sld xmlns:a16="http://schemas.microsoft.com/office/drawing/2014/main" xmlns:p14="http://schemas.microsoft.com/office/powerpoint/2010/main" xmlns:c="http://schemas.openxmlformats.org/drawingml/2006/char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4BC54-1F28-95C6-FB01-A1BE14AB3331}"/>
              </a:ext>
            </a:extLst>
          </p:cNvPr>
          <p:cNvSpPr>
            <a:spLocks noGrp="1"/>
          </p:cNvSpPr>
          <p:nvPr>
            <p:ph type="title"/>
          </p:nvPr>
        </p:nvSpPr>
        <p:spPr/>
        <p:txBody>
          <a:bodyPr>
            <a:normAutofit/>
          </a:bodyPr>
          <a:lstStyle/>
          <a:p>
            <a:r>
              <a:rPr lang="en-US" sz="2600" dirty="0"/>
              <a:t>Hospitals and Health Systems in Crisis: </a:t>
            </a:r>
            <a:br>
              <a:rPr lang="en-US" sz="2600" dirty="0"/>
            </a:br>
            <a:r>
              <a:rPr lang="en-US" sz="2600" dirty="0"/>
              <a:t>Obstacles to Restructuring</a:t>
            </a:r>
          </a:p>
        </p:txBody>
      </p:sp>
      <p:sp>
        <p:nvSpPr>
          <p:cNvPr id="3" name="Content Placeholder 2">
            <a:extLst>
              <a:ext uri="{FF2B5EF4-FFF2-40B4-BE49-F238E27FC236}">
                <a16:creationId xmlns:a16="http://schemas.microsoft.com/office/drawing/2014/main" id="{97EDB1D6-6854-DC73-6592-1E086A63031A}"/>
              </a:ext>
            </a:extLst>
          </p:cNvPr>
          <p:cNvSpPr>
            <a:spLocks noGrp="1"/>
          </p:cNvSpPr>
          <p:nvPr>
            <p:ph idx="1"/>
          </p:nvPr>
        </p:nvSpPr>
        <p:spPr>
          <a:xfrm>
            <a:off x="822959" y="1845734"/>
            <a:ext cx="7543801" cy="751551"/>
          </a:xfrm>
        </p:spPr>
        <p:txBody>
          <a:bodyPr>
            <a:normAutofit fontScale="92500" lnSpcReduction="20000"/>
          </a:bodyPr>
          <a:lstStyle/>
          <a:p>
            <a:r>
              <a:rPr lang="en-US" dirty="0"/>
              <a:t>The drivers causing distress create obstacles to restructuring easily or successfully while the outlook continues to get increasingly dark. 2024 is expected to be worse than 2023.</a:t>
            </a:r>
          </a:p>
          <a:p>
            <a:pPr marL="0" indent="0">
              <a:buNone/>
            </a:pPr>
            <a:endParaRPr lang="en-US" dirty="0"/>
          </a:p>
        </p:txBody>
      </p:sp>
      <p:graphicFrame>
        <p:nvGraphicFramePr>
          <p:cNvPr id="4" name="Chart 3">
            <a:extLst>
              <a:ext uri="{FF2B5EF4-FFF2-40B4-BE49-F238E27FC236}">
                <a16:creationId xmlns:a16="http://schemas.microsoft.com/office/drawing/2014/main" id="{ABCCA6D8-86D3-F1E7-563A-72B3D7E7DB74}"/>
              </a:ext>
            </a:extLst>
          </p:cNvPr>
          <p:cNvGraphicFramePr/>
          <p:nvPr>
            <p:extLst>
              <p:ext uri="{D42A27DB-BD31-4B8C-83A1-F6EECF244321}">
                <p14:modId xmlns:p14="http://schemas.microsoft.com/office/powerpoint/2010/main" val="1213377466"/>
              </p:ext>
            </p:extLst>
          </p:nvPr>
        </p:nvGraphicFramePr>
        <p:xfrm>
          <a:off x="3835845" y="2314378"/>
          <a:ext cx="5041131" cy="40775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3">
            <a:extLst>
              <a:ext uri="{FF2B5EF4-FFF2-40B4-BE49-F238E27FC236}">
                <a16:creationId xmlns:a16="http://schemas.microsoft.com/office/drawing/2014/main" id="{3EBF4D71-17CE-B60C-7892-0B8ADD855F84}"/>
              </a:ext>
            </a:extLst>
          </p:cNvPr>
          <p:cNvSpPr txBox="1">
            <a:spLocks/>
          </p:cNvSpPr>
          <p:nvPr/>
        </p:nvSpPr>
        <p:spPr>
          <a:xfrm>
            <a:off x="1140529" y="2597285"/>
            <a:ext cx="3205531" cy="3638145"/>
          </a:xfrm>
          <a:prstGeom prst="rect">
            <a:avLst/>
          </a:prstGeom>
        </p:spPr>
        <p:txBody>
          <a:bodyPr vert="horz" lIns="0" tIns="0" rIns="0" bIns="0" rtlCol="0" anchor="t">
            <a:noAutofit/>
          </a:bodyPr>
          <a:lstStyle>
            <a:lvl1pPr marL="182877" indent="-182877" algn="l" defTabSz="1005821" rtl="0" eaLnBrk="1" latinLnBrk="0" hangingPunct="1">
              <a:lnSpc>
                <a:spcPct val="100000"/>
              </a:lnSpc>
              <a:spcBef>
                <a:spcPts val="0"/>
              </a:spcBef>
              <a:spcAft>
                <a:spcPts val="450"/>
              </a:spcAft>
              <a:buClr>
                <a:schemeClr val="accent2"/>
              </a:buClr>
              <a:buFont typeface="System Font Regular"/>
              <a:buChar char="■"/>
              <a:tabLst/>
              <a:defRPr sz="1400" b="0" kern="1200">
                <a:solidFill>
                  <a:schemeClr val="tx1"/>
                </a:solidFill>
                <a:latin typeface="Calibri" panose="020F0502020204030204" pitchFamily="34" charset="0"/>
                <a:ea typeface="+mn-ea"/>
                <a:cs typeface="Calibri" panose="020F0502020204030204" pitchFamily="34" charset="0"/>
              </a:defRPr>
            </a:lvl1pPr>
            <a:lvl2pPr marL="402328" indent="-219452" algn="l" defTabSz="1005821" rtl="0" eaLnBrk="1" latinLnBrk="0" hangingPunct="1">
              <a:lnSpc>
                <a:spcPct val="100000"/>
              </a:lnSpc>
              <a:spcBef>
                <a:spcPts val="0"/>
              </a:spcBef>
              <a:spcAft>
                <a:spcPts val="450"/>
              </a:spcAft>
              <a:buClr>
                <a:schemeClr val="accent2"/>
              </a:buClr>
              <a:buFont typeface="System Font Regular"/>
              <a:buChar char="—"/>
              <a:tabLst/>
              <a:defRPr sz="1400" kern="1200">
                <a:solidFill>
                  <a:schemeClr val="tx1"/>
                </a:solidFill>
                <a:latin typeface="Calibri" panose="020F0502020204030204" pitchFamily="34" charset="0"/>
                <a:ea typeface="+mn-ea"/>
                <a:cs typeface="Calibri" panose="020F0502020204030204" pitchFamily="34" charset="0"/>
              </a:defRPr>
            </a:lvl2pPr>
            <a:lvl3pPr marL="576061" indent="-173733" algn="l" defTabSz="1005821" rtl="0" eaLnBrk="1" latinLnBrk="0" hangingPunct="1">
              <a:lnSpc>
                <a:spcPct val="100000"/>
              </a:lnSpc>
              <a:spcBef>
                <a:spcPts val="0"/>
              </a:spcBef>
              <a:spcAft>
                <a:spcPts val="450"/>
              </a:spcAft>
              <a:buClr>
                <a:schemeClr val="accent2"/>
              </a:buClr>
              <a:buFont typeface="System Font Regular"/>
              <a:buChar char="○"/>
              <a:tabLst/>
              <a:defRPr sz="1400" kern="1200">
                <a:solidFill>
                  <a:schemeClr val="tx1"/>
                </a:solidFill>
                <a:latin typeface="Calibri" panose="020F0502020204030204" pitchFamily="34" charset="0"/>
                <a:ea typeface="+mn-ea"/>
                <a:cs typeface="Calibri" panose="020F0502020204030204" pitchFamily="34" charset="0"/>
              </a:defRPr>
            </a:lvl3pPr>
            <a:lvl4pPr marL="749793" indent="-173733" algn="l" defTabSz="1005821" rtl="0" eaLnBrk="1" latinLnBrk="0" hangingPunct="1">
              <a:lnSpc>
                <a:spcPct val="100000"/>
              </a:lnSpc>
              <a:spcBef>
                <a:spcPts val="0"/>
              </a:spcBef>
              <a:spcAft>
                <a:spcPts val="450"/>
              </a:spcAft>
              <a:buClr>
                <a:schemeClr val="accent2"/>
              </a:buClr>
              <a:buFont typeface="System Font Regular"/>
              <a:buChar char="○"/>
              <a:tabLst/>
              <a:defRPr sz="1400" kern="1200">
                <a:solidFill>
                  <a:schemeClr val="tx1"/>
                </a:solidFill>
                <a:latin typeface="Calibri" panose="020F0502020204030204" pitchFamily="34" charset="0"/>
                <a:ea typeface="+mn-ea"/>
                <a:cs typeface="Calibri" panose="020F0502020204030204" pitchFamily="34" charset="0"/>
              </a:defRPr>
            </a:lvl4pPr>
            <a:lvl5pPr marL="923526" indent="-173733" algn="l" defTabSz="1005821" rtl="0" eaLnBrk="1" latinLnBrk="0" hangingPunct="1">
              <a:lnSpc>
                <a:spcPct val="100000"/>
              </a:lnSpc>
              <a:spcBef>
                <a:spcPts val="0"/>
              </a:spcBef>
              <a:spcAft>
                <a:spcPts val="450"/>
              </a:spcAft>
              <a:buClr>
                <a:schemeClr val="accent2"/>
              </a:buClr>
              <a:buFont typeface="System Font Regular"/>
              <a:buChar char="○"/>
              <a:tabLst/>
              <a:defRPr sz="1400" kern="1200">
                <a:solidFill>
                  <a:schemeClr val="tx1"/>
                </a:solidFill>
                <a:latin typeface="Calibri" panose="020F0502020204030204" pitchFamily="34" charset="0"/>
                <a:ea typeface="+mn-ea"/>
                <a:cs typeface="Calibri" panose="020F0502020204030204" pitchFamily="34" charset="0"/>
              </a:defRPr>
            </a:lvl5pPr>
            <a:lvl6pPr marL="801673" marR="0" indent="-139697" algn="l" defTabSz="1005821" rtl="0" eaLnBrk="1" fontAlgn="auto" latinLnBrk="0" hangingPunct="1">
              <a:lnSpc>
                <a:spcPct val="110000"/>
              </a:lnSpc>
              <a:spcBef>
                <a:spcPts val="550"/>
              </a:spcBef>
              <a:spcAft>
                <a:spcPts val="0"/>
              </a:spcAft>
              <a:buClrTx/>
              <a:buSzTx/>
              <a:buFont typeface="System Font Regular"/>
              <a:buChar char="–"/>
              <a:tabLst/>
              <a:defRPr sz="1200" kern="1200">
                <a:solidFill>
                  <a:schemeClr val="tx2"/>
                </a:solidFill>
                <a:latin typeface="+mn-lt"/>
                <a:ea typeface="+mn-ea"/>
                <a:cs typeface="+mn-cs"/>
              </a:defRPr>
            </a:lvl6pPr>
            <a:lvl7pPr marL="1035030" indent="-171447" algn="l" defTabSz="1005821" rtl="0" eaLnBrk="1" latinLnBrk="0" hangingPunct="1">
              <a:lnSpc>
                <a:spcPct val="110000"/>
              </a:lnSpc>
              <a:spcBef>
                <a:spcPts val="550"/>
              </a:spcBef>
              <a:buFont typeface="System Font Regular"/>
              <a:buChar char="–"/>
              <a:tabLst/>
              <a:defRPr sz="1200" kern="1200">
                <a:solidFill>
                  <a:schemeClr val="tx2"/>
                </a:solidFill>
                <a:latin typeface="+mn-lt"/>
                <a:ea typeface="+mn-ea"/>
                <a:cs typeface="+mn-cs"/>
              </a:defRPr>
            </a:lvl7pPr>
            <a:lvl8pPr marL="3771828" indent="-251455" algn="l" defTabSz="1005821"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738" indent="-251455" algn="l" defTabSz="1005821"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a:lstStyle>
          <a:p>
            <a:pPr marL="0" marR="0" lvl="0" indent="0" algn="l" defTabSz="1005821" fontAlgn="auto">
              <a:lnSpc>
                <a:spcPct val="100000"/>
              </a:lnSpc>
              <a:spcAft>
                <a:spcPts val="353"/>
              </a:spcAft>
              <a:buClr>
                <a:srgbClr val="0067B1"/>
              </a:buClr>
              <a:buSzTx/>
              <a:buFont typeface="System Font Regular"/>
              <a:buNone/>
              <a:defRPr/>
            </a:pPr>
            <a:r>
              <a:rPr lang="en-US" sz="1412" b="1" dirty="0">
                <a:solidFill>
                  <a:schemeClr val="tx2"/>
                </a:solidFill>
                <a:latin typeface="Calibri"/>
                <a:cs typeface="Calibri"/>
              </a:rPr>
              <a:t>OBSTACLES </a:t>
            </a:r>
          </a:p>
          <a:p>
            <a:pPr marR="0" lvl="0" algn="just" defTabSz="887553" fontAlgn="auto">
              <a:lnSpc>
                <a:spcPct val="150000"/>
              </a:lnSpc>
              <a:spcAft>
                <a:spcPts val="353"/>
              </a:spcAft>
              <a:buClr>
                <a:schemeClr val="accent1"/>
              </a:buClr>
              <a:buSzPct val="100000"/>
              <a:buFont typeface="Arial" panose="020B0604020202020204" pitchFamily="34" charset="0"/>
              <a:buChar char="•"/>
              <a:defRPr/>
            </a:pPr>
            <a:r>
              <a:rPr lang="en-US" sz="900" dirty="0">
                <a:solidFill>
                  <a:srgbClr val="000000"/>
                </a:solidFill>
                <a:cs typeface="+mn-cs"/>
              </a:rPr>
              <a:t>Demographics</a:t>
            </a:r>
          </a:p>
          <a:p>
            <a:pPr marR="0" lvl="0" algn="just" defTabSz="887553" fontAlgn="auto">
              <a:lnSpc>
                <a:spcPct val="150000"/>
              </a:lnSpc>
              <a:spcAft>
                <a:spcPts val="353"/>
              </a:spcAft>
              <a:buClr>
                <a:schemeClr val="accent1"/>
              </a:buClr>
              <a:buSzPct val="100000"/>
              <a:buFont typeface="Arial" panose="020B0604020202020204" pitchFamily="34" charset="0"/>
              <a:buChar char="•"/>
              <a:defRPr/>
            </a:pPr>
            <a:r>
              <a:rPr lang="en-US" sz="900" dirty="0">
                <a:solidFill>
                  <a:srgbClr val="000000"/>
                </a:solidFill>
                <a:cs typeface="+mn-cs"/>
              </a:rPr>
              <a:t>Size impact</a:t>
            </a:r>
          </a:p>
          <a:p>
            <a:pPr marR="0" lvl="0" algn="just" defTabSz="887553" fontAlgn="auto">
              <a:lnSpc>
                <a:spcPct val="150000"/>
              </a:lnSpc>
              <a:spcAft>
                <a:spcPts val="353"/>
              </a:spcAft>
              <a:buClr>
                <a:schemeClr val="accent1"/>
              </a:buClr>
              <a:buSzPct val="100000"/>
              <a:buFont typeface="Arial" panose="020B0604020202020204" pitchFamily="34" charset="0"/>
              <a:buChar char="•"/>
              <a:defRPr/>
            </a:pPr>
            <a:r>
              <a:rPr lang="en-US" sz="900" dirty="0">
                <a:solidFill>
                  <a:srgbClr val="000000"/>
                </a:solidFill>
                <a:cs typeface="+mn-cs"/>
              </a:rPr>
              <a:t>Provider agreements</a:t>
            </a:r>
          </a:p>
          <a:p>
            <a:pPr marR="0" lvl="0" algn="just" defTabSz="887553" fontAlgn="auto">
              <a:lnSpc>
                <a:spcPct val="150000"/>
              </a:lnSpc>
              <a:spcAft>
                <a:spcPts val="353"/>
              </a:spcAft>
              <a:buClr>
                <a:schemeClr val="accent1"/>
              </a:buClr>
              <a:buSzPct val="100000"/>
              <a:buFont typeface="Arial" panose="020B0604020202020204" pitchFamily="34" charset="0"/>
              <a:buChar char="•"/>
              <a:defRPr/>
            </a:pPr>
            <a:r>
              <a:rPr lang="en-US" sz="900" dirty="0">
                <a:solidFill>
                  <a:srgbClr val="000000"/>
                </a:solidFill>
                <a:cs typeface="+mn-cs"/>
              </a:rPr>
              <a:t>Recoupment/setoff</a:t>
            </a:r>
          </a:p>
          <a:p>
            <a:pPr marR="0" lvl="0" algn="just" defTabSz="887553" fontAlgn="auto">
              <a:lnSpc>
                <a:spcPct val="150000"/>
              </a:lnSpc>
              <a:spcAft>
                <a:spcPts val="353"/>
              </a:spcAft>
              <a:buClr>
                <a:schemeClr val="accent1"/>
              </a:buClr>
              <a:buSzPct val="100000"/>
              <a:buFont typeface="Arial" panose="020B0604020202020204" pitchFamily="34" charset="0"/>
              <a:buChar char="•"/>
              <a:defRPr/>
            </a:pPr>
            <a:r>
              <a:rPr lang="en-US" sz="900" dirty="0">
                <a:solidFill>
                  <a:srgbClr val="000000"/>
                </a:solidFill>
                <a:cs typeface="+mn-cs"/>
              </a:rPr>
              <a:t>Unions</a:t>
            </a:r>
          </a:p>
          <a:p>
            <a:pPr marR="0" lvl="0" algn="just" defTabSz="887553" fontAlgn="auto">
              <a:lnSpc>
                <a:spcPct val="150000"/>
              </a:lnSpc>
              <a:spcAft>
                <a:spcPts val="353"/>
              </a:spcAft>
              <a:buClr>
                <a:schemeClr val="accent1"/>
              </a:buClr>
              <a:buSzPct val="100000"/>
              <a:buFont typeface="Arial" panose="020B0604020202020204" pitchFamily="34" charset="0"/>
              <a:buChar char="•"/>
              <a:defRPr/>
            </a:pPr>
            <a:r>
              <a:rPr lang="en-US" sz="900" dirty="0">
                <a:solidFill>
                  <a:srgbClr val="000000"/>
                </a:solidFill>
                <a:cs typeface="+mn-cs"/>
              </a:rPr>
              <a:t>Staffing agencies</a:t>
            </a:r>
          </a:p>
          <a:p>
            <a:pPr marR="0" lvl="0" algn="just" defTabSz="887553" fontAlgn="auto">
              <a:lnSpc>
                <a:spcPct val="150000"/>
              </a:lnSpc>
              <a:spcAft>
                <a:spcPts val="353"/>
              </a:spcAft>
              <a:buClr>
                <a:schemeClr val="accent1"/>
              </a:buClr>
              <a:buSzPct val="100000"/>
              <a:buFont typeface="Arial" panose="020B0604020202020204" pitchFamily="34" charset="0"/>
              <a:buChar char="•"/>
              <a:defRPr/>
            </a:pPr>
            <a:r>
              <a:rPr lang="en-US" sz="900" dirty="0">
                <a:solidFill>
                  <a:srgbClr val="000000"/>
                </a:solidFill>
                <a:cs typeface="+mn-cs"/>
              </a:rPr>
              <a:t>Physicians opting out</a:t>
            </a:r>
          </a:p>
          <a:p>
            <a:pPr marR="0" lvl="0" algn="just" defTabSz="887553" fontAlgn="auto">
              <a:lnSpc>
                <a:spcPct val="150000"/>
              </a:lnSpc>
              <a:spcAft>
                <a:spcPts val="353"/>
              </a:spcAft>
              <a:buClr>
                <a:schemeClr val="accent1"/>
              </a:buClr>
              <a:buSzPct val="100000"/>
              <a:buFont typeface="Arial" panose="020B0604020202020204" pitchFamily="34" charset="0"/>
              <a:buChar char="•"/>
              <a:defRPr/>
            </a:pPr>
            <a:r>
              <a:rPr lang="en-US" sz="900" dirty="0">
                <a:solidFill>
                  <a:srgbClr val="000000"/>
                </a:solidFill>
                <a:cs typeface="+mn-cs"/>
              </a:rPr>
              <a:t>MAAP payments</a:t>
            </a:r>
          </a:p>
          <a:p>
            <a:pPr marR="0" lvl="0" algn="just" defTabSz="887553" fontAlgn="auto">
              <a:lnSpc>
                <a:spcPct val="150000"/>
              </a:lnSpc>
              <a:spcAft>
                <a:spcPts val="353"/>
              </a:spcAft>
              <a:buClr>
                <a:schemeClr val="accent1"/>
              </a:buClr>
              <a:buSzPct val="100000"/>
              <a:buFont typeface="Arial" panose="020B0604020202020204" pitchFamily="34" charset="0"/>
              <a:buChar char="•"/>
              <a:defRPr/>
            </a:pPr>
            <a:r>
              <a:rPr lang="en-US" sz="900" dirty="0">
                <a:solidFill>
                  <a:srgbClr val="000000"/>
                </a:solidFill>
                <a:cs typeface="+mn-cs"/>
              </a:rPr>
              <a:t>NFP and faith-based considerations</a:t>
            </a:r>
          </a:p>
          <a:p>
            <a:pPr marR="0" lvl="0" algn="just" defTabSz="887553" fontAlgn="auto">
              <a:lnSpc>
                <a:spcPct val="150000"/>
              </a:lnSpc>
              <a:spcAft>
                <a:spcPts val="353"/>
              </a:spcAft>
              <a:buClr>
                <a:schemeClr val="accent1"/>
              </a:buClr>
              <a:buSzPct val="100000"/>
              <a:buFont typeface="Arial" panose="020B0604020202020204" pitchFamily="34" charset="0"/>
              <a:buChar char="•"/>
              <a:defRPr/>
            </a:pPr>
            <a:r>
              <a:rPr lang="en-US" sz="900" dirty="0">
                <a:solidFill>
                  <a:srgbClr val="000000"/>
                </a:solidFill>
                <a:cs typeface="+mn-cs"/>
              </a:rPr>
              <a:t>HIPAA and data protection</a:t>
            </a:r>
          </a:p>
          <a:p>
            <a:pPr marR="0" lvl="0" algn="just" defTabSz="887553" fontAlgn="auto">
              <a:lnSpc>
                <a:spcPct val="150000"/>
              </a:lnSpc>
              <a:spcAft>
                <a:spcPts val="353"/>
              </a:spcAft>
              <a:buClr>
                <a:schemeClr val="accent1"/>
              </a:buClr>
              <a:buSzPct val="100000"/>
              <a:buFont typeface="Arial" panose="020B0604020202020204" pitchFamily="34" charset="0"/>
              <a:buChar char="•"/>
              <a:defRPr/>
            </a:pPr>
            <a:r>
              <a:rPr lang="en-US" sz="900" dirty="0">
                <a:solidFill>
                  <a:srgbClr val="000000"/>
                </a:solidFill>
                <a:cs typeface="+mn-cs"/>
              </a:rPr>
              <a:t>Licensing</a:t>
            </a:r>
          </a:p>
          <a:p>
            <a:pPr marR="0" lvl="0" algn="just" defTabSz="887553" fontAlgn="auto">
              <a:lnSpc>
                <a:spcPct val="150000"/>
              </a:lnSpc>
              <a:spcAft>
                <a:spcPts val="353"/>
              </a:spcAft>
              <a:buClr>
                <a:schemeClr val="accent1"/>
              </a:buClr>
              <a:buSzPct val="100000"/>
              <a:buFont typeface="Arial" panose="020B0604020202020204" pitchFamily="34" charset="0"/>
              <a:buChar char="•"/>
              <a:defRPr/>
            </a:pPr>
            <a:r>
              <a:rPr lang="en-US" sz="900" dirty="0">
                <a:solidFill>
                  <a:srgbClr val="000000"/>
                </a:solidFill>
                <a:cs typeface="+mn-cs"/>
              </a:rPr>
              <a:t>Asset risk (drugs, equipment)</a:t>
            </a:r>
          </a:p>
          <a:p>
            <a:pPr marR="0" lvl="0" algn="just" defTabSz="887553" fontAlgn="auto">
              <a:lnSpc>
                <a:spcPct val="150000"/>
              </a:lnSpc>
              <a:spcAft>
                <a:spcPts val="353"/>
              </a:spcAft>
              <a:buClr>
                <a:schemeClr val="accent1"/>
              </a:buClr>
              <a:buSzPct val="100000"/>
              <a:buFont typeface="Arial" panose="020B0604020202020204" pitchFamily="34" charset="0"/>
              <a:buChar char="•"/>
              <a:defRPr/>
            </a:pPr>
            <a:r>
              <a:rPr lang="en-US" sz="900" dirty="0">
                <a:solidFill>
                  <a:srgbClr val="000000"/>
                </a:solidFill>
                <a:cs typeface="+mn-cs"/>
              </a:rPr>
              <a:t>Anti-consolidation sentiment</a:t>
            </a:r>
          </a:p>
          <a:p>
            <a:pPr marL="184150" marR="0" lvl="0" indent="-184150" algn="just" defTabSz="1005840" rtl="0" eaLnBrk="1" fontAlgn="auto" latinLnBrk="0" hangingPunct="1">
              <a:lnSpc>
                <a:spcPct val="150000"/>
              </a:lnSpc>
              <a:spcBef>
                <a:spcPts val="0"/>
              </a:spcBef>
              <a:spcAft>
                <a:spcPts val="400"/>
              </a:spcAft>
              <a:buClr>
                <a:srgbClr val="0067B1"/>
              </a:buClr>
              <a:buSzPct val="100000"/>
              <a:buFont typeface="Arial Black" panose="020B0604020202020204" pitchFamily="34" charset="0"/>
              <a:buChar char="■"/>
              <a:tabLst/>
              <a:defRPr/>
            </a:pPr>
            <a:endPar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a:p>
            <a:pPr marL="184150" marR="0" lvl="0" indent="-184150" algn="just" defTabSz="1005840" rtl="0" eaLnBrk="1" fontAlgn="auto" latinLnBrk="0" hangingPunct="1">
              <a:lnSpc>
                <a:spcPct val="150000"/>
              </a:lnSpc>
              <a:spcBef>
                <a:spcPts val="0"/>
              </a:spcBef>
              <a:spcAft>
                <a:spcPts val="400"/>
              </a:spcAft>
              <a:buClr>
                <a:srgbClr val="0067B1"/>
              </a:buClr>
              <a:buSzPct val="100000"/>
              <a:buFont typeface="Arial Black" panose="020B0604020202020204" pitchFamily="34" charset="0"/>
              <a:buChar char="■"/>
              <a:tabLst/>
              <a:defRPr/>
            </a:pPr>
            <a:endPar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a:p>
            <a:pPr marL="0" marR="0" lvl="0" indent="0" algn="l" defTabSz="1005840" rtl="0" eaLnBrk="1" fontAlgn="auto" latinLnBrk="0" hangingPunct="1">
              <a:lnSpc>
                <a:spcPct val="100000"/>
              </a:lnSpc>
              <a:spcBef>
                <a:spcPts val="0"/>
              </a:spcBef>
              <a:spcAft>
                <a:spcPts val="400"/>
              </a:spcAft>
              <a:buClr>
                <a:srgbClr val="0067B1"/>
              </a:buClr>
              <a:buSzPct val="100000"/>
              <a:buFont typeface="System Font Regular"/>
              <a:buNone/>
              <a:tabLst/>
              <a:defRPr/>
            </a:pPr>
            <a:endParaRPr kumimoji="0" lang="en-US" sz="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5" name="Slide Number Placeholder 4">
            <a:extLst>
              <a:ext uri="{FF2B5EF4-FFF2-40B4-BE49-F238E27FC236}">
                <a16:creationId xmlns:a16="http://schemas.microsoft.com/office/drawing/2014/main" id="{575CBD0C-C6C5-973E-058A-761280A36E0B}"/>
              </a:ext>
            </a:extLst>
          </p:cNvPr>
          <p:cNvSpPr>
            <a:spLocks noGrp="1"/>
          </p:cNvSpPr>
          <p:nvPr>
            <p:ph type="sldNum" sz="quarter" idx="12"/>
          </p:nvPr>
        </p:nvSpPr>
        <p:spPr/>
        <p:txBody>
          <a:bodyPr/>
          <a:lstStyle/>
          <a:p>
            <a:fld id="{891C085A-88B1-4C52-9F40-021E220E99F8}" type="slidenum">
              <a:rPr lang="en-US" smtClean="0"/>
              <a:t>6</a:t>
            </a:fld>
            <a:endParaRPr lang="en-US"/>
          </a:p>
        </p:txBody>
      </p:sp>
    </p:spTree>
    <p:extLst>
      <p:ext uri="{BB962C8B-B14F-4D97-AF65-F5344CB8AC3E}">
        <p14:creationId xmlns:p14="http://schemas.microsoft.com/office/powerpoint/2010/main" val="72016852"/>
      </p:ext>
    </p:extLst>
  </p:cSld>
  <p:clrMapOvr>
    <a:masterClrMapping/>
  </p:clrMapOvr>
</p:sld>
</file>

<file path=ppt/slides/slide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6A7A6-97EF-55EE-4CB8-6B58F69C224A}"/>
              </a:ext>
            </a:extLst>
          </p:cNvPr>
          <p:cNvSpPr>
            <a:spLocks noGrp="1"/>
          </p:cNvSpPr>
          <p:nvPr>
            <p:ph type="title"/>
          </p:nvPr>
        </p:nvSpPr>
        <p:spPr/>
        <p:txBody>
          <a:bodyPr>
            <a:noAutofit/>
          </a:bodyPr>
          <a:lstStyle/>
          <a:p>
            <a:r>
              <a:rPr lang="en-US" sz="2600" dirty="0"/>
              <a:t>Selected Features of Hospital Bankruptcies – Financing Issues</a:t>
            </a:r>
          </a:p>
        </p:txBody>
      </p:sp>
      <p:sp>
        <p:nvSpPr>
          <p:cNvPr id="3" name="Content Placeholder 2">
            <a:extLst>
              <a:ext uri="{FF2B5EF4-FFF2-40B4-BE49-F238E27FC236}">
                <a16:creationId xmlns:a16="http://schemas.microsoft.com/office/drawing/2014/main" id="{38587B41-862D-A172-C19E-80A0DAA175C6}"/>
              </a:ext>
            </a:extLst>
          </p:cNvPr>
          <p:cNvSpPr>
            <a:spLocks noGrp="1"/>
          </p:cNvSpPr>
          <p:nvPr>
            <p:ph idx="1"/>
          </p:nvPr>
        </p:nvSpPr>
        <p:spPr/>
        <p:txBody>
          <a:bodyPr/>
          <a:lstStyle/>
          <a:p>
            <a:pPr>
              <a:buFont typeface="Arial" panose="020B0604020202020204" pitchFamily="34" charset="0"/>
              <a:buChar char="•"/>
            </a:pPr>
            <a:r>
              <a:rPr lang="en-US" dirty="0"/>
              <a:t>Political interference – particularly in sale context </a:t>
            </a:r>
          </a:p>
          <a:p>
            <a:pPr>
              <a:buFont typeface="Arial" panose="020B0604020202020204" pitchFamily="34" charset="0"/>
              <a:buChar char="•"/>
            </a:pPr>
            <a:r>
              <a:rPr lang="en-US" dirty="0"/>
              <a:t>Community impact</a:t>
            </a:r>
          </a:p>
          <a:p>
            <a:pPr>
              <a:buFont typeface="Arial" panose="020B0604020202020204" pitchFamily="34" charset="0"/>
              <a:buChar char="•"/>
            </a:pPr>
            <a:r>
              <a:rPr lang="en-US" dirty="0"/>
              <a:t>Unions – court visitors</a:t>
            </a:r>
          </a:p>
          <a:p>
            <a:pPr>
              <a:buFont typeface="Arial" panose="020B0604020202020204" pitchFamily="34" charset="0"/>
              <a:buChar char="•"/>
            </a:pPr>
            <a:r>
              <a:rPr lang="en-US" dirty="0"/>
              <a:t>Patient care ombudsman – </a:t>
            </a:r>
            <a:r>
              <a:rPr lang="en-US" dirty="0" err="1"/>
              <a:t>HPITA</a:t>
            </a:r>
            <a:endParaRPr lang="en-US" dirty="0"/>
          </a:p>
          <a:p>
            <a:pPr>
              <a:buFont typeface="Arial" panose="020B0604020202020204" pitchFamily="34" charset="0"/>
              <a:buChar char="•"/>
            </a:pPr>
            <a:r>
              <a:rPr lang="en-US" dirty="0"/>
              <a:t>The “not for profit” mission – board duties </a:t>
            </a:r>
          </a:p>
          <a:p>
            <a:pPr>
              <a:buFont typeface="Arial" panose="020B0604020202020204" pitchFamily="34" charset="0"/>
              <a:buChar char="•"/>
            </a:pPr>
            <a:r>
              <a:rPr lang="en-US" dirty="0"/>
              <a:t>Financing issues</a:t>
            </a:r>
          </a:p>
        </p:txBody>
      </p:sp>
      <p:sp>
        <p:nvSpPr>
          <p:cNvPr id="4" name="Slide Number Placeholder 3">
            <a:extLst>
              <a:ext uri="{FF2B5EF4-FFF2-40B4-BE49-F238E27FC236}">
                <a16:creationId xmlns:a16="http://schemas.microsoft.com/office/drawing/2014/main" id="{A85C77C8-BF69-D4CA-35F4-417F4FDD0CC3}"/>
              </a:ext>
            </a:extLst>
          </p:cNvPr>
          <p:cNvSpPr>
            <a:spLocks noGrp="1"/>
          </p:cNvSpPr>
          <p:nvPr>
            <p:ph type="sldNum" sz="quarter" idx="12"/>
          </p:nvPr>
        </p:nvSpPr>
        <p:spPr/>
        <p:txBody>
          <a:bodyPr/>
          <a:lstStyle/>
          <a:p>
            <a:fld id="{891C085A-88B1-4C52-9F40-021E220E99F8}" type="slidenum">
              <a:rPr lang="en-US" smtClean="0"/>
              <a:t>7</a:t>
            </a:fld>
            <a:endParaRPr lang="en-US"/>
          </a:p>
        </p:txBody>
      </p:sp>
    </p:spTree>
    <p:extLst>
      <p:ext uri="{BB962C8B-B14F-4D97-AF65-F5344CB8AC3E}">
        <p14:creationId xmlns:p14="http://schemas.microsoft.com/office/powerpoint/2010/main" val="1178166376"/>
      </p:ext>
    </p:extLst>
  </p:cSld>
  <p:clrMapOvr>
    <a:masterClrMapping/>
  </p:clrMapOvr>
</p:sld>
</file>

<file path=ppt/slides/slide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6A7A6-97EF-55EE-4CB8-6B58F69C224A}"/>
              </a:ext>
            </a:extLst>
          </p:cNvPr>
          <p:cNvSpPr>
            <a:spLocks noGrp="1"/>
          </p:cNvSpPr>
          <p:nvPr>
            <p:ph type="title"/>
          </p:nvPr>
        </p:nvSpPr>
        <p:spPr/>
        <p:txBody>
          <a:bodyPr>
            <a:noAutofit/>
          </a:bodyPr>
          <a:lstStyle/>
          <a:p>
            <a:r>
              <a:rPr lang="en-US" sz="2600" dirty="0"/>
              <a:t>Selected Features of Hospital Bankruptcies – Financing Issues</a:t>
            </a:r>
          </a:p>
        </p:txBody>
      </p:sp>
      <p:sp>
        <p:nvSpPr>
          <p:cNvPr id="3" name="Content Placeholder 2">
            <a:extLst>
              <a:ext uri="{FF2B5EF4-FFF2-40B4-BE49-F238E27FC236}">
                <a16:creationId xmlns:a16="http://schemas.microsoft.com/office/drawing/2014/main" id="{38587B41-862D-A172-C19E-80A0DAA175C6}"/>
              </a:ext>
            </a:extLst>
          </p:cNvPr>
          <p:cNvSpPr>
            <a:spLocks noGrp="1"/>
          </p:cNvSpPr>
          <p:nvPr>
            <p:ph idx="1"/>
          </p:nvPr>
        </p:nvSpPr>
        <p:spPr>
          <a:xfrm>
            <a:off x="822959" y="2673052"/>
            <a:ext cx="7543801" cy="1959912"/>
          </a:xfrm>
        </p:spPr>
        <p:txBody>
          <a:bodyPr/>
          <a:lstStyle/>
          <a:p>
            <a:pPr>
              <a:buFont typeface="Arial" panose="020B0604020202020204" pitchFamily="34" charset="0"/>
              <a:buChar char="•"/>
            </a:pPr>
            <a:r>
              <a:rPr lang="en-US" dirty="0"/>
              <a:t>Equipment, Inventory, Intellectual Property, Real Estate </a:t>
            </a:r>
          </a:p>
          <a:p>
            <a:pPr>
              <a:buFont typeface="Arial" panose="020B0604020202020204" pitchFamily="34" charset="0"/>
              <a:buChar char="•"/>
            </a:pPr>
            <a:r>
              <a:rPr lang="en-US" dirty="0"/>
              <a:t>Types of revenues</a:t>
            </a:r>
          </a:p>
          <a:p>
            <a:pPr lvl="1">
              <a:buFont typeface="Arial" panose="020B0604020202020204" pitchFamily="34" charset="0"/>
              <a:buChar char="•"/>
            </a:pPr>
            <a:r>
              <a:rPr lang="en-US" dirty="0"/>
              <a:t>Healthcare insurance receivables - just another species of account</a:t>
            </a:r>
          </a:p>
          <a:p>
            <a:pPr lvl="1">
              <a:buFont typeface="Arial" panose="020B0604020202020204" pitchFamily="34" charset="0"/>
              <a:buChar char="•"/>
            </a:pPr>
            <a:r>
              <a:rPr lang="en-US" dirty="0"/>
              <a:t>Self pay – will they be part of the lenders borrowing base?</a:t>
            </a:r>
          </a:p>
          <a:p>
            <a:pPr lvl="1">
              <a:buFont typeface="Arial" panose="020B0604020202020204" pitchFamily="34" charset="0"/>
              <a:buChar char="•"/>
            </a:pPr>
            <a:r>
              <a:rPr lang="en-US" dirty="0"/>
              <a:t>Government payors - principally Medicare and Medicaid</a:t>
            </a:r>
          </a:p>
        </p:txBody>
      </p:sp>
      <p:sp>
        <p:nvSpPr>
          <p:cNvPr id="4" name="Slide Number Placeholder 3">
            <a:extLst>
              <a:ext uri="{FF2B5EF4-FFF2-40B4-BE49-F238E27FC236}">
                <a16:creationId xmlns:a16="http://schemas.microsoft.com/office/drawing/2014/main" id="{FC531CFF-FB9F-AD40-BBCE-59D169BDB532}"/>
              </a:ext>
            </a:extLst>
          </p:cNvPr>
          <p:cNvSpPr>
            <a:spLocks noGrp="1"/>
          </p:cNvSpPr>
          <p:nvPr>
            <p:ph type="sldNum" sz="quarter" idx="12"/>
          </p:nvPr>
        </p:nvSpPr>
        <p:spPr/>
        <p:txBody>
          <a:bodyPr/>
          <a:lstStyle/>
          <a:p>
            <a:fld id="{891C085A-88B1-4C52-9F40-021E220E99F8}" type="slidenum">
              <a:rPr lang="en-US" smtClean="0"/>
              <a:t>8</a:t>
            </a:fld>
            <a:endParaRPr lang="en-US"/>
          </a:p>
        </p:txBody>
      </p:sp>
    </p:spTree>
    <p:extLst>
      <p:ext uri="{BB962C8B-B14F-4D97-AF65-F5344CB8AC3E}">
        <p14:creationId xmlns:p14="http://schemas.microsoft.com/office/powerpoint/2010/main" val="4187922631"/>
      </p:ext>
    </p:extLst>
  </p:cSld>
  <p:clrMapOvr>
    <a:masterClrMapping/>
  </p:clrMapOvr>
</p:sld>
</file>

<file path=ppt/slides/slide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6A7A6-97EF-55EE-4CB8-6B58F69C224A}"/>
              </a:ext>
            </a:extLst>
          </p:cNvPr>
          <p:cNvSpPr>
            <a:spLocks noGrp="1"/>
          </p:cNvSpPr>
          <p:nvPr>
            <p:ph type="title"/>
          </p:nvPr>
        </p:nvSpPr>
        <p:spPr/>
        <p:txBody>
          <a:bodyPr>
            <a:noAutofit/>
          </a:bodyPr>
          <a:lstStyle/>
          <a:p>
            <a:r>
              <a:rPr lang="en-US" sz="2600" dirty="0"/>
              <a:t>Selected Features of Hospital Bankruptcies – Financing Issues</a:t>
            </a:r>
          </a:p>
        </p:txBody>
      </p:sp>
      <p:sp>
        <p:nvSpPr>
          <p:cNvPr id="3" name="Content Placeholder 2">
            <a:extLst>
              <a:ext uri="{FF2B5EF4-FFF2-40B4-BE49-F238E27FC236}">
                <a16:creationId xmlns:a16="http://schemas.microsoft.com/office/drawing/2014/main" id="{38587B41-862D-A172-C19E-80A0DAA175C6}"/>
              </a:ext>
            </a:extLst>
          </p:cNvPr>
          <p:cNvSpPr>
            <a:spLocks noGrp="1"/>
          </p:cNvSpPr>
          <p:nvPr>
            <p:ph idx="1"/>
          </p:nvPr>
        </p:nvSpPr>
        <p:spPr/>
        <p:txBody>
          <a:bodyPr/>
          <a:lstStyle/>
          <a:p>
            <a:pPr>
              <a:buFont typeface="Arial" panose="020B0604020202020204" pitchFamily="34" charset="0"/>
              <a:buChar char="•"/>
            </a:pPr>
            <a:r>
              <a:rPr lang="en-US" dirty="0"/>
              <a:t>Government Payors – ≥ 50% of revenues</a:t>
            </a:r>
            <a:br>
              <a:rPr lang="en-US" dirty="0"/>
            </a:br>
            <a:endParaRPr lang="en-US" dirty="0"/>
          </a:p>
          <a:p>
            <a:pPr lvl="1">
              <a:buFont typeface="Arial" panose="020B0604020202020204" pitchFamily="34" charset="0"/>
              <a:buChar char="•"/>
            </a:pPr>
            <a:r>
              <a:rPr lang="en-US" dirty="0"/>
              <a:t>Recoupment / setoff – recoupment has won</a:t>
            </a:r>
            <a:br>
              <a:rPr lang="en-US" dirty="0"/>
            </a:br>
            <a:endParaRPr lang="en-US" dirty="0"/>
          </a:p>
          <a:p>
            <a:pPr lvl="1">
              <a:buFont typeface="Arial" panose="020B0604020202020204" pitchFamily="34" charset="0"/>
              <a:buChar char="•"/>
            </a:pPr>
            <a:r>
              <a:rPr lang="en-US" dirty="0"/>
              <a:t>Criminal and civil liability</a:t>
            </a:r>
          </a:p>
          <a:p>
            <a:pPr lvl="2">
              <a:buFont typeface="Arial" panose="020B0604020202020204" pitchFamily="34" charset="0"/>
              <a:buChar char="•"/>
            </a:pPr>
            <a:r>
              <a:rPr lang="en-US" dirty="0"/>
              <a:t>Anti Kickback / Stark Law – strict liability</a:t>
            </a:r>
          </a:p>
          <a:p>
            <a:pPr lvl="2">
              <a:buFont typeface="Arial" panose="020B0604020202020204" pitchFamily="34" charset="0"/>
              <a:buChar char="•"/>
            </a:pPr>
            <a:r>
              <a:rPr lang="en-US" dirty="0"/>
              <a:t>False Claims Acts / Fraud and Abuse – scienter </a:t>
            </a:r>
          </a:p>
          <a:p>
            <a:pPr lvl="2">
              <a:buFont typeface="Arial" panose="020B0604020202020204" pitchFamily="34" charset="0"/>
              <a:buChar char="•"/>
            </a:pPr>
            <a:r>
              <a:rPr lang="en-US" dirty="0"/>
              <a:t>Police or regulatory power stay exception </a:t>
            </a:r>
          </a:p>
          <a:p>
            <a:pPr lvl="2">
              <a:buFont typeface="Arial" panose="020B0604020202020204" pitchFamily="34" charset="0"/>
              <a:buChar char="•"/>
            </a:pPr>
            <a:r>
              <a:rPr lang="en-US" dirty="0"/>
              <a:t>11 USC §362(b)(28) </a:t>
            </a:r>
            <a:br>
              <a:rPr lang="en-US" dirty="0"/>
            </a:br>
            <a:endParaRPr lang="en-US" dirty="0"/>
          </a:p>
          <a:p>
            <a:pPr lvl="1">
              <a:buFont typeface="Arial" panose="020B0604020202020204" pitchFamily="34" charset="0"/>
              <a:buChar char="•"/>
            </a:pPr>
            <a:r>
              <a:rPr lang="en-US" dirty="0"/>
              <a:t>Transparent and proactive with CMS</a:t>
            </a:r>
          </a:p>
        </p:txBody>
      </p:sp>
      <p:sp>
        <p:nvSpPr>
          <p:cNvPr id="4" name="Slide Number Placeholder 3">
            <a:extLst>
              <a:ext uri="{FF2B5EF4-FFF2-40B4-BE49-F238E27FC236}">
                <a16:creationId xmlns:a16="http://schemas.microsoft.com/office/drawing/2014/main" id="{568C07C6-061B-919C-52C9-859FB7BAB438}"/>
              </a:ext>
            </a:extLst>
          </p:cNvPr>
          <p:cNvSpPr>
            <a:spLocks noGrp="1"/>
          </p:cNvSpPr>
          <p:nvPr>
            <p:ph type="sldNum" sz="quarter" idx="12"/>
          </p:nvPr>
        </p:nvSpPr>
        <p:spPr/>
        <p:txBody>
          <a:bodyPr/>
          <a:lstStyle/>
          <a:p>
            <a:fld id="{891C085A-88B1-4C52-9F40-021E220E99F8}" type="slidenum">
              <a:rPr lang="en-US" smtClean="0"/>
              <a:t>9</a:t>
            </a:fld>
            <a:endParaRPr lang="en-US"/>
          </a:p>
        </p:txBody>
      </p:sp>
    </p:spTree>
    <p:extLst>
      <p:ext uri="{BB962C8B-B14F-4D97-AF65-F5344CB8AC3E}">
        <p14:creationId xmlns:p14="http://schemas.microsoft.com/office/powerpoint/2010/main" val="4238959342"/>
      </p:ext>
    </p:extLst>
  </p:cSld>
  <p:clrMapOvr>
    <a:masterClrMapping/>
  </p:clrMapOvr>
</p:sld>
</file>

<file path=ppt/theme/theme1.xml><?xml version="1.0" encoding="utf-8"?>
<a:theme xmlns:thm15="http://schemas.microsoft.com/office/thememl/2012/main" xmlns:a="http://schemas.openxmlformats.org/drawingml/2006/main" name="Retrospect">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1_Retrospect">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ap:Properties xmlns:vt="http://schemas.openxmlformats.org/officeDocument/2006/docPropsVTypes" xmlns:ap="http://schemas.openxmlformats.org/officeDocument/2006/extended-properties"/>
</file>

<file path=docProps/core.xml><?xml version="1.0" encoding="utf-8"?>
<coreProperties xmlns:dc="http://purl.org/dc/elements/1.1/" xmlns:dcterms="http://purl.org/dc/terms/" xmlns:xsi="http://www.w3.org/2001/XMLSchema-instance" xmlns="http://schemas.openxmlformats.org/package/2006/metadata/core-properties">
  <dcterms:created xsi:type="dcterms:W3CDTF">1900-01-01T05:00:00.0000000Z</dcterms:created>
  <dcterms:modified xsi:type="dcterms:W3CDTF">1900-01-01T05:00:00.0000000Z</dcterms:modified>
</coreProperties>
</file>