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25F08-72AF-4C11-9384-FF904783655E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8B4DA-1AF9-4609-89CC-B89CC3F88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8B4DA-1AF9-4609-89CC-B89CC3F88FF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2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8B4DA-1AF9-4609-89CC-B89CC3F88FF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09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8B4DA-1AF9-4609-89CC-B89CC3F88FF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05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6081-15D6-9FFE-B0C0-B37B2026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4EEFA-2C16-B595-8B50-39489F8E1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36831-D7A3-7863-50C3-A0E44212B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9810E-7D36-B49D-6DC4-FBEB3723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7E5B7-0A7C-9F14-E31E-AC7F51EB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1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F7FF0-06C8-31EC-43FD-33A3D7A04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FB99F-1DF8-ACBB-1C00-254D1DCBE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E5929-BCA0-46C7-060B-BFDFFF38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CBD12-213F-FB7D-A32E-80F673005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865A7-C0AF-09A0-E76B-6320BEC0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77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F83EF1-46C0-46D9-44C0-4D9AFF61B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51FE2-E106-06A8-E169-81B3A87D6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45459-3AB0-49B4-0D29-3E8F8EBD9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9B151-23AF-E5BB-2C4B-EEE8D1670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64425-7DFF-041B-EABD-D556B655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7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2FB13-36EA-EA2D-0A64-0536F71BA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3E6F0-F600-6F3D-9873-1BE1ABE2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972F9-BB22-3A46-88B0-BC70FAE5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34F0A-77E1-363C-372E-F47381C5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1948E-0376-2EDA-AE30-61C98973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8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A541-2C7D-0415-0A28-158A1F21E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DDB22-F64E-D9BB-9E90-CD5CFEAAD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05208-D842-AF7A-8F7D-F6AAC92D2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37BE0-04BA-A3BD-4750-961D63E49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15B44-9A98-E5AB-4371-D8912ED7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9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6A99E-2220-85A8-986B-3B8256540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E59C9-BB9B-0488-9F79-D1DF52BAE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8A9B90-EAD1-3B7E-830D-6134D30A9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913DC-BD4C-5E02-6668-2381D7DD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7D2A1-8992-7DCB-5BB3-C4C41AE43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80F9-7044-BA7B-1AFA-9134731C1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42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64D27-76C4-4503-A488-3C49BE2D3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36626-66B1-AFED-501A-A940FFB73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1D03C-56CD-E5C0-B2D5-94F81C3F1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187DDF-3FBE-7682-9357-C3641571D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C4D7EF-DBCC-297F-4A0A-1242D9D98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739D9-4355-A2D6-9F7B-5CEF8662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D19CFE-B348-F70E-5404-3825F736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4DE4A2-A574-7AFA-58E9-5E930DA7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24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91E8-3C2B-1954-E0AE-72ECD13F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601AB1-3030-AA82-10F3-CFE72CDC2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35708-D8BE-B7C4-26ED-663DA92C9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0B208-FC60-944E-7774-17C9A913B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4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119FB-DB51-76E9-0908-56F8B5B2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12ABF2-ED71-DE83-905C-0D6A15B8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63E7B-DEAF-2298-9B29-EFC04D6B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7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399F6-D780-6C84-604C-C8FF3A450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8C53D-7D33-E4BE-DC34-6F0188756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5D2E2-3E0F-7D5D-A230-A10425F54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A55EC-0C71-A84D-C81A-20442D45E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B4D3-D8F6-97A6-B642-A84D2931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6AE0B-9BDF-653F-80BF-1FF653FD8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3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F7D3D-0871-3441-93D6-F26CB6BFB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0F8DCF-DC93-AAC7-769B-04784388E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E98B9-CF91-8929-6C32-7D70921D5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38DA5-BD08-BC64-4448-D05BAEA85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2C19B-BD2B-1A53-1277-80C9A977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1C098-4D14-4AE8-5444-C1DD900C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B63534-1075-048C-D57B-567F8A11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DF89B-5EAD-E3E6-C48B-E36E9B3D0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9EBB5-141F-20F3-27F4-E66AD8C8C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60DF8-C78A-487B-B9F4-61D949A8F8F4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0EE2E-834F-5506-808D-F3B00283C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DBE2F-C3CC-7C25-3AA9-93DC800FD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417D0-5A37-4D33-AEC9-777480035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3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6402-7831-47F0-7548-E5054859B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491" y="174987"/>
            <a:ext cx="9144000" cy="1002649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Sub V Issues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800" b="1" dirty="0"/>
              <a:t>      </a:t>
            </a:r>
            <a:r>
              <a:rPr lang="en-US" sz="2800" b="1" dirty="0">
                <a:latin typeface="Book Antiqua" panose="02040602050305030304" pitchFamily="18" charset="0"/>
              </a:rPr>
              <a:t>I. ELIGIBILITY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FDE55-F7A4-08A2-66E1-DFA46CA52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3915" y="335792"/>
            <a:ext cx="1898293" cy="68103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63147F-B327-DA55-92EE-AC573C1F885C}"/>
              </a:ext>
            </a:extLst>
          </p:cNvPr>
          <p:cNvSpPr txBox="1">
            <a:spLocks/>
          </p:cNvSpPr>
          <p:nvPr/>
        </p:nvSpPr>
        <p:spPr>
          <a:xfrm>
            <a:off x="1390461" y="1374205"/>
            <a:ext cx="10515600" cy="5017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3200" b="1" dirty="0">
                <a:latin typeface="Book Antiqua" panose="02040602050305030304" pitchFamily="18" charset="0"/>
              </a:rPr>
              <a:t>A.   Debt Limit</a:t>
            </a:r>
          </a:p>
          <a:p>
            <a:pPr marL="914400" lvl="1" algn="l">
              <a:lnSpc>
                <a:spcPct val="150000"/>
              </a:lnSpc>
              <a:spcBef>
                <a:spcPts val="1800"/>
              </a:spcBef>
            </a:pPr>
            <a:r>
              <a:rPr lang="en-US" sz="2400" dirty="0">
                <a:latin typeface="Book Antiqua" panose="02040602050305030304" pitchFamily="18" charset="0"/>
              </a:rPr>
              <a:t>$7,500,000 limit, subject to two-year sunset</a:t>
            </a:r>
          </a:p>
          <a:p>
            <a:pPr marL="1376363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 panose="02040602050305030304" pitchFamily="18" charset="0"/>
              </a:rPr>
              <a:t>Includes affiliate debt</a:t>
            </a:r>
          </a:p>
          <a:p>
            <a:pPr marL="1376363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 panose="02040602050305030304" pitchFamily="18" charset="0"/>
              </a:rPr>
              <a:t>Limits </a:t>
            </a:r>
            <a:r>
              <a:rPr lang="en-US" sz="2400" i="1" dirty="0">
                <a:latin typeface="Book Antiqua" panose="02040602050305030304" pitchFamily="18" charset="0"/>
              </a:rPr>
              <a:t>non-contingent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i="1" dirty="0">
                <a:latin typeface="Book Antiqua" panose="02040602050305030304" pitchFamily="18" charset="0"/>
              </a:rPr>
              <a:t>liquidated </a:t>
            </a:r>
            <a:r>
              <a:rPr lang="en-US" sz="2400" dirty="0">
                <a:latin typeface="Book Antiqua" panose="02040602050305030304" pitchFamily="18" charset="0"/>
              </a:rPr>
              <a:t>debts</a:t>
            </a:r>
          </a:p>
          <a:p>
            <a:pPr marL="0" lvl="2" algn="l">
              <a:lnSpc>
                <a:spcPct val="150000"/>
              </a:lnSpc>
            </a:pPr>
            <a:endParaRPr lang="en-US" sz="2400" b="1" dirty="0">
              <a:latin typeface="Book Antiqua" panose="02040602050305030304" pitchFamily="18" charset="0"/>
            </a:endParaRPr>
          </a:p>
          <a:p>
            <a:pPr marL="0" lvl="2" algn="l">
              <a:lnSpc>
                <a:spcPct val="150000"/>
              </a:lnSpc>
            </a:pPr>
            <a:endParaRPr lang="en-US" sz="2600" b="1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37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AEE86-C5BB-273A-068F-4B27C255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49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3200" b="1" dirty="0">
                <a:latin typeface="Book Antiqua" panose="02040602050305030304" pitchFamily="18" charset="0"/>
              </a:rPr>
              <a:t>B. Engaged in Commercial or Business Activities</a:t>
            </a:r>
          </a:p>
          <a:p>
            <a:pPr marL="1146175" lvl="1" indent="-452438">
              <a:lnSpc>
                <a:spcPct val="200000"/>
              </a:lnSpc>
              <a:spcBef>
                <a:spcPts val="600"/>
              </a:spcBef>
              <a:buNone/>
            </a:pPr>
            <a:r>
              <a:rPr lang="en-US" sz="1800" dirty="0">
                <a:latin typeface="Bahnschrift Light SemiCondensed" panose="020B0502040204020203" pitchFamily="34" charset="0"/>
              </a:rPr>
              <a:t>Section 101(51D)  The term “small business debtor”—</a:t>
            </a:r>
          </a:p>
          <a:p>
            <a:pPr marL="1146175" lvl="1" indent="-452438">
              <a:lnSpc>
                <a:spcPct val="120000"/>
              </a:lnSpc>
              <a:spcBef>
                <a:spcPts val="600"/>
              </a:spcBef>
              <a:buAutoNum type="alphaUcParenBoth"/>
              <a:tabLst>
                <a:tab pos="60325" algn="l"/>
              </a:tabLst>
            </a:pPr>
            <a:r>
              <a:rPr lang="en-US" sz="1800" dirty="0">
                <a:latin typeface="Bahnschrift Light SemiCondensed" panose="020B0502040204020203" pitchFamily="34" charset="0"/>
              </a:rPr>
              <a:t>subject to subparagraph (B), means a person </a:t>
            </a:r>
            <a:r>
              <a:rPr lang="en-US" sz="1800" i="1" dirty="0">
                <a:latin typeface="Bahnschrift Light SemiCondensed" panose="020B0502040204020203" pitchFamily="34" charset="0"/>
              </a:rPr>
              <a:t>engaged in commercial or business activities </a:t>
            </a:r>
            <a:r>
              <a:rPr lang="en-US" sz="1800" dirty="0">
                <a:latin typeface="Bahnschrift Light SemiCondensed" panose="020B0502040204020203" pitchFamily="34" charset="0"/>
              </a:rPr>
              <a:t>(including any affiliate of such person that is also a debtor under this title and </a:t>
            </a:r>
            <a:r>
              <a:rPr lang="en-US" sz="1800" i="1" dirty="0">
                <a:latin typeface="Bahnschrift Light SemiCondensed" panose="020B0502040204020203" pitchFamily="34" charset="0"/>
              </a:rPr>
              <a:t>excluding a person whose primary activity is the business of owning single asset real estate</a:t>
            </a:r>
            <a:r>
              <a:rPr lang="en-US" sz="1800" dirty="0">
                <a:latin typeface="Bahnschrift Light SemiCondensed" panose="020B0502040204020203" pitchFamily="34" charset="0"/>
              </a:rPr>
              <a:t>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1F4829-893C-7B5A-1828-7EB3F5D201C2}"/>
              </a:ext>
            </a:extLst>
          </p:cNvPr>
          <p:cNvSpPr txBox="1">
            <a:spLocks/>
          </p:cNvSpPr>
          <p:nvPr/>
        </p:nvSpPr>
        <p:spPr>
          <a:xfrm>
            <a:off x="429491" y="174987"/>
            <a:ext cx="9144000" cy="1002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Sub V Issues</a:t>
            </a:r>
            <a:br>
              <a:rPr lang="en-US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800" b="1"/>
              <a:t>      </a:t>
            </a:r>
            <a:r>
              <a:rPr lang="en-US" sz="2800" b="1">
                <a:latin typeface="Book Antiqua" panose="02040602050305030304" pitchFamily="18" charset="0"/>
              </a:rPr>
              <a:t>I. ELIGIBILITY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9AD30-FC4A-1593-2FA5-F8091A0B3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915" y="335792"/>
            <a:ext cx="1898293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06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AEE86-C5BB-273A-068F-4B27C255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814" y="1494030"/>
            <a:ext cx="10676372" cy="435133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3200" b="1" dirty="0">
                <a:latin typeface="Book Antiqua" panose="02040602050305030304" pitchFamily="18" charset="0"/>
              </a:rPr>
              <a:t>C. Single Asset Real Estate</a:t>
            </a: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Book Antiqua" panose="02040602050305030304" pitchFamily="18" charset="0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1F4829-893C-7B5A-1828-7EB3F5D201C2}"/>
              </a:ext>
            </a:extLst>
          </p:cNvPr>
          <p:cNvSpPr txBox="1">
            <a:spLocks/>
          </p:cNvSpPr>
          <p:nvPr/>
        </p:nvSpPr>
        <p:spPr>
          <a:xfrm>
            <a:off x="429491" y="174987"/>
            <a:ext cx="9144000" cy="1002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Sub V Issues</a:t>
            </a:r>
            <a:br>
              <a:rPr lang="en-US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800" b="1"/>
              <a:t>      </a:t>
            </a:r>
            <a:r>
              <a:rPr lang="en-US" sz="2800" b="1">
                <a:latin typeface="Book Antiqua" panose="02040602050305030304" pitchFamily="18" charset="0"/>
              </a:rPr>
              <a:t>I. ELIGIBILITY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9AD30-FC4A-1593-2FA5-F8091A0B3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915" y="335792"/>
            <a:ext cx="1898293" cy="6810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D765853-75D5-89C2-8F4A-C53573D7A376}"/>
              </a:ext>
            </a:extLst>
          </p:cNvPr>
          <p:cNvSpPr txBox="1"/>
          <p:nvPr/>
        </p:nvSpPr>
        <p:spPr>
          <a:xfrm>
            <a:off x="1700355" y="2465197"/>
            <a:ext cx="896270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2000" dirty="0">
                <a:latin typeface="Bahnschrift SemiLight" panose="020B0502040204020203" pitchFamily="34" charset="0"/>
              </a:rPr>
              <a:t>101(51B) The term “</a:t>
            </a:r>
            <a:r>
              <a:rPr lang="en-US" sz="2000" u="sng" dirty="0">
                <a:latin typeface="Bahnschrift SemiLight" panose="020B0502040204020203" pitchFamily="34" charset="0"/>
              </a:rPr>
              <a:t>single asset real estate</a:t>
            </a:r>
            <a:r>
              <a:rPr lang="en-US" sz="2000" dirty="0">
                <a:latin typeface="Bahnschrift SemiLight" panose="020B0502040204020203" pitchFamily="34" charset="0"/>
              </a:rPr>
              <a:t>” means real property constituting a single property or project . . . which generates substantially all of the gross income of a debtor . . . and on which no substantial business is being conducted . . . other than the business of operating the real property and activities incidental thereto.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4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AEE86-C5BB-273A-068F-4B27C255E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814" y="1494030"/>
            <a:ext cx="10676372" cy="435133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3200" b="1" dirty="0">
                <a:latin typeface="Book Antiqua" panose="02040602050305030304" pitchFamily="18" charset="0"/>
              </a:rPr>
              <a:t> D. Revocation of Sub-V Election</a:t>
            </a:r>
          </a:p>
          <a:p>
            <a:pPr marL="682625"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682625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In lieu of dismissal, best interests of creditors and estates served by:</a:t>
            </a:r>
          </a:p>
          <a:p>
            <a:pPr marL="1376363" lvl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 Revocation of Sub V designation; </a:t>
            </a:r>
          </a:p>
          <a:p>
            <a:pPr marL="1376363" lvl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Case proceeds under Chapter 11; and</a:t>
            </a:r>
          </a:p>
          <a:p>
            <a:pPr marL="1376363" lvl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“Standard Chapter 11 Trustee” appointed. </a:t>
            </a:r>
            <a:endParaRPr lang="en-US" b="0" i="0" dirty="0">
              <a:solidFill>
                <a:srgbClr val="000000"/>
              </a:solidFill>
              <a:effectLst/>
              <a:latin typeface="Book Antiqua" panose="0204060205030503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1F4829-893C-7B5A-1828-7EB3F5D201C2}"/>
              </a:ext>
            </a:extLst>
          </p:cNvPr>
          <p:cNvSpPr txBox="1">
            <a:spLocks/>
          </p:cNvSpPr>
          <p:nvPr/>
        </p:nvSpPr>
        <p:spPr>
          <a:xfrm>
            <a:off x="429491" y="174987"/>
            <a:ext cx="9144000" cy="1002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Sub V Issues</a:t>
            </a:r>
            <a:br>
              <a:rPr lang="en-US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800" b="1"/>
              <a:t>      </a:t>
            </a:r>
            <a:r>
              <a:rPr lang="en-US" sz="2800" b="1">
                <a:latin typeface="Book Antiqua" panose="02040602050305030304" pitchFamily="18" charset="0"/>
              </a:rPr>
              <a:t>I. ELIGIBILITY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9AD30-FC4A-1593-2FA5-F8091A0B3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915" y="335792"/>
            <a:ext cx="1898293" cy="6810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87F3B4-77DF-7B56-E28C-81662EA550F3}"/>
              </a:ext>
            </a:extLst>
          </p:cNvPr>
          <p:cNvSpPr txBox="1"/>
          <p:nvPr/>
        </p:nvSpPr>
        <p:spPr>
          <a:xfrm>
            <a:off x="1280327" y="2470957"/>
            <a:ext cx="10546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Book Antiqua" panose="02040602050305030304" pitchFamily="18" charset="0"/>
              </a:rPr>
              <a:t> In re National Small Business Alliance, Inc</a:t>
            </a:r>
            <a:r>
              <a:rPr lang="en-US" sz="2000" i="1" dirty="0">
                <a:latin typeface="Book Antiqua" panose="02040602050305030304" pitchFamily="18" charset="0"/>
              </a:rPr>
              <a:t>.,  </a:t>
            </a:r>
            <a:r>
              <a:rPr lang="en-US" sz="2000" dirty="0">
                <a:latin typeface="Book Antiqua" panose="02040602050305030304" pitchFamily="18" charset="0"/>
              </a:rPr>
              <a:t>(Bankr. D.D.C.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 June 29, 2022).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835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6402-7831-47F0-7548-E5054859B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544" y="676310"/>
            <a:ext cx="9144000" cy="1002649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Sub V Issues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800" b="1" dirty="0"/>
              <a:t>      </a:t>
            </a:r>
            <a:r>
              <a:rPr lang="en-US" sz="3600" b="1" dirty="0">
                <a:latin typeface="Book Antiqua" panose="02040602050305030304" pitchFamily="18" charset="0"/>
              </a:rPr>
              <a:t>II. SALES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FDE55-F7A4-08A2-66E1-DFA46CA52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3915" y="335792"/>
            <a:ext cx="1898293" cy="68103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63147F-B327-DA55-92EE-AC573C1F885C}"/>
              </a:ext>
            </a:extLst>
          </p:cNvPr>
          <p:cNvSpPr txBox="1">
            <a:spLocks/>
          </p:cNvSpPr>
          <p:nvPr/>
        </p:nvSpPr>
        <p:spPr>
          <a:xfrm>
            <a:off x="1494027" y="1935520"/>
            <a:ext cx="8088517" cy="3387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§ 363 applies and, as of yet, appears to be applied in Sub V cases just as in all Chapter 11 and other cases. </a:t>
            </a:r>
          </a:p>
          <a:p>
            <a:pPr marL="0" lvl="2" algn="l">
              <a:lnSpc>
                <a:spcPct val="150000"/>
              </a:lnSpc>
            </a:pPr>
            <a:endParaRPr lang="en-US" sz="2600" b="1" dirty="0">
              <a:latin typeface="Book Antiqua" panose="02040602050305030304" pitchFamily="18" charset="0"/>
            </a:endParaRPr>
          </a:p>
          <a:p>
            <a:pPr marL="0" lvl="2" algn="l">
              <a:lnSpc>
                <a:spcPct val="150000"/>
              </a:lnSpc>
            </a:pPr>
            <a:endParaRPr lang="en-US" sz="2600" b="1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30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6402-7831-47F0-7548-E5054859B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491" y="174987"/>
            <a:ext cx="9144000" cy="1002649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Sub V Issues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800" b="1" dirty="0"/>
              <a:t>      </a:t>
            </a:r>
            <a:r>
              <a:rPr lang="en-US" sz="2800" b="1" dirty="0">
                <a:latin typeface="Book Antiqua" panose="02040602050305030304" pitchFamily="18" charset="0"/>
              </a:rPr>
              <a:t>III. PLAN ISSUES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FDE55-F7A4-08A2-66E1-DFA46CA52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3915" y="335792"/>
            <a:ext cx="1898293" cy="68103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63147F-B327-DA55-92EE-AC573C1F885C}"/>
              </a:ext>
            </a:extLst>
          </p:cNvPr>
          <p:cNvSpPr txBox="1">
            <a:spLocks/>
          </p:cNvSpPr>
          <p:nvPr/>
        </p:nvSpPr>
        <p:spPr>
          <a:xfrm>
            <a:off x="1390461" y="1374205"/>
            <a:ext cx="10515600" cy="50175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b="1" dirty="0">
                <a:latin typeface="Book Antiqua" panose="02040602050305030304" pitchFamily="18" charset="0"/>
              </a:rPr>
              <a:t>A.   Consensual Confirmation</a:t>
            </a:r>
          </a:p>
          <a:p>
            <a:pPr marL="1203325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Apathetic Creditor Problem</a:t>
            </a:r>
          </a:p>
          <a:p>
            <a:pPr marL="1203325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Book Antiqua" panose="02040602050305030304" pitchFamily="18" charset="0"/>
              </a:rPr>
              <a:t>The Goal of Consensual Confirmation</a:t>
            </a:r>
          </a:p>
          <a:p>
            <a:pPr algn="l">
              <a:lnSpc>
                <a:spcPct val="150000"/>
              </a:lnSpc>
            </a:pPr>
            <a:r>
              <a:rPr lang="en-US" b="1" dirty="0">
                <a:latin typeface="Book Antiqua" panose="02040602050305030304" pitchFamily="18" charset="0"/>
              </a:rPr>
              <a:t>B. Cramdown</a:t>
            </a: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Book Antiqua" panose="02040602050305030304" pitchFamily="18" charset="0"/>
              </a:rPr>
              <a:t>Discriminate unfairly under § 1191(b)</a:t>
            </a: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“Fair and equitable,” section 1191(c). </a:t>
            </a:r>
            <a:endParaRPr lang="en-US" sz="2000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1" algn="l">
              <a:lnSpc>
                <a:spcPct val="16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400" b="1" dirty="0">
                <a:latin typeface="Book Antiqua" panose="02040602050305030304" pitchFamily="18" charset="0"/>
              </a:rPr>
              <a:t>C. Plan Modification</a:t>
            </a:r>
          </a:p>
          <a:p>
            <a:pPr marL="1200150" marR="0" lvl="2" indent="-285750" algn="l" fontAlgn="base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trike="noStrike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 Confirmation </a:t>
            </a:r>
            <a:r>
              <a:rPr lang="en-US" b="1" i="1" strike="noStrike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Consensual</a:t>
            </a:r>
            <a:r>
              <a:rPr lang="en-US" strike="noStrike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Plans -- requires </a:t>
            </a:r>
            <a:r>
              <a:rPr lang="en-US" strike="noStrike" dirty="0"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</a:t>
            </a:r>
            <a:r>
              <a:rPr lang="en-US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ubstantial consummation,”</a:t>
            </a:r>
          </a:p>
          <a:p>
            <a:pPr marL="1141413" marR="0" lvl="2" indent="-285750" algn="l" fontAlgn="base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trike="noStrike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 Confirmation </a:t>
            </a:r>
            <a:r>
              <a:rPr lang="en-US" b="1" i="1" strike="noStrike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Non-Consensual </a:t>
            </a:r>
            <a:r>
              <a:rPr lang="en-US" strike="noStrike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modification is governed by 11 U.S.C. § 1193(c)</a:t>
            </a:r>
            <a:endParaRPr lang="en-US" strike="noStrik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600" b="1" dirty="0">
              <a:latin typeface="Book Antiqua" panose="02040602050305030304" pitchFamily="18" charset="0"/>
            </a:endParaRPr>
          </a:p>
          <a:p>
            <a:pPr marL="0" lvl="2" algn="l">
              <a:lnSpc>
                <a:spcPct val="150000"/>
              </a:lnSpc>
            </a:pPr>
            <a:endParaRPr lang="en-US" sz="2600" b="1" dirty="0">
              <a:latin typeface="Book Antiqua" panose="02040602050305030304" pitchFamily="18" charset="0"/>
            </a:endParaRPr>
          </a:p>
          <a:p>
            <a:pPr marL="0" lvl="2" algn="l">
              <a:lnSpc>
                <a:spcPct val="150000"/>
              </a:lnSpc>
            </a:pPr>
            <a:endParaRPr lang="en-US" sz="2600" b="1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924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368</Words>
  <Application>Microsoft Office PowerPoint</Application>
  <PresentationFormat>Widescreen</PresentationFormat>
  <Paragraphs>47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Bahnschrift Light SemiCondensed</vt:lpstr>
      <vt:lpstr>Bahnschrift SemiLight</vt:lpstr>
      <vt:lpstr>Book Antiqua</vt:lpstr>
      <vt:lpstr>Calibri</vt:lpstr>
      <vt:lpstr>Calibri Light</vt:lpstr>
      <vt:lpstr>Times New Roman</vt:lpstr>
      <vt:lpstr>Office Theme</vt:lpstr>
      <vt:lpstr>Sub V Issues       I. ELIGIBILITY</vt:lpstr>
      <vt:lpstr>PowerPoint Presentation</vt:lpstr>
      <vt:lpstr>PowerPoint Presentation</vt:lpstr>
      <vt:lpstr>PowerPoint Presentation</vt:lpstr>
      <vt:lpstr>Sub V Issues       II. SALES</vt:lpstr>
      <vt:lpstr>Sub V Issues       III. PLAN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V Issues       I. ELIGIBILITY</dc:title>
  <dc:creator>Elizabeth Eddy</dc:creator>
  <cp:lastModifiedBy>James Sweet</cp:lastModifiedBy>
  <cp:revision>2</cp:revision>
  <dcterms:created xsi:type="dcterms:W3CDTF">2022-08-11T02:18:09Z</dcterms:created>
  <dcterms:modified xsi:type="dcterms:W3CDTF">2022-08-17T23:19:55Z</dcterms:modified>
</cp:coreProperties>
</file>