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7" r:id="rId5"/>
    <p:sldId id="274" r:id="rId6"/>
    <p:sldId id="277" r:id="rId7"/>
    <p:sldId id="294" r:id="rId8"/>
    <p:sldId id="278" r:id="rId9"/>
    <p:sldId id="269" r:id="rId10"/>
    <p:sldId id="287" r:id="rId11"/>
    <p:sldId id="279" r:id="rId12"/>
    <p:sldId id="280" r:id="rId13"/>
    <p:sldId id="292" r:id="rId14"/>
    <p:sldId id="285" r:id="rId15"/>
    <p:sldId id="296" r:id="rId16"/>
    <p:sldId id="268" r:id="rId17"/>
    <p:sldId id="270" r:id="rId18"/>
    <p:sldId id="266" r:id="rId19"/>
    <p:sldId id="281" r:id="rId20"/>
    <p:sldId id="288" r:id="rId21"/>
    <p:sldId id="282" r:id="rId22"/>
    <p:sldId id="289" r:id="rId23"/>
    <p:sldId id="283" r:id="rId24"/>
    <p:sldId id="291" r:id="rId25"/>
    <p:sldId id="284" r:id="rId26"/>
    <p:sldId id="290" r:id="rId27"/>
    <p:sldId id="295" r:id="rId28"/>
    <p:sldId id="275" r:id="rId2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949" autoAdjust="0"/>
  </p:normalViewPr>
  <p:slideViewPr>
    <p:cSldViewPr snapToGrid="0" showGuides="1">
      <p:cViewPr varScale="1">
        <p:scale>
          <a:sx n="83" d="100"/>
          <a:sy n="83" d="100"/>
        </p:scale>
        <p:origin x="686" y="10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layout/>
      <c:bar3DChart>
        <c:barDir val="col"/>
        <c:grouping val="clustered"/>
        <c:varyColors val="0"/>
        <c:ser>
          <c:idx val="0"/>
          <c:order val="0"/>
          <c:tx>
            <c:strRef>
              <c:f>Sheet1!$A$3</c:f>
              <c:strCache>
                <c:ptCount val="1"/>
                <c:pt idx="0">
                  <c:v>ALL</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cat>
            <c:numRef>
              <c:f>Sheet1!$B$2:$M$2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Sheet1!$B$3:$M$3</c:f>
              <c:numCache>
                <c:formatCode>General</c:formatCode>
                <c:ptCount val="12"/>
                <c:pt idx="0">
                  <c:v>1571543</c:v>
                </c:pt>
                <c:pt idx="1">
                  <c:v>1367006</c:v>
                </c:pt>
                <c:pt idx="2">
                  <c:v>1170324</c:v>
                </c:pt>
                <c:pt idx="3">
                  <c:v>1038280</c:v>
                </c:pt>
                <c:pt idx="4">
                  <c:v>911086</c:v>
                </c:pt>
                <c:pt idx="5">
                  <c:v>833515</c:v>
                </c:pt>
                <c:pt idx="6">
                  <c:v>794492</c:v>
                </c:pt>
                <c:pt idx="7">
                  <c:v>779828</c:v>
                </c:pt>
                <c:pt idx="8">
                  <c:v>772646</c:v>
                </c:pt>
                <c:pt idx="9">
                  <c:v>764282</c:v>
                </c:pt>
                <c:pt idx="10">
                  <c:v>473349</c:v>
                </c:pt>
                <c:pt idx="11">
                  <c:v>395373</c:v>
                </c:pt>
              </c:numCache>
            </c:numRef>
          </c:val>
          <c:extLst>
            <c:ext xmlns:c16="http://schemas.microsoft.com/office/drawing/2014/chart" uri="{C3380CC4-5D6E-409C-BE32-E72D297353CC}">
              <c16:uniqueId val="{00000000-4A75-43B7-B85C-6DAEE26952BE}"/>
            </c:ext>
          </c:extLst>
        </c:ser>
        <c:ser>
          <c:idx val="1"/>
          <c:order val="1"/>
          <c:tx>
            <c:strRef>
              <c:f>Sheet1!$A$4</c:f>
              <c:strCache>
                <c:ptCount val="1"/>
                <c:pt idx="0">
                  <c:v>CHAPTER 11</c:v>
                </c:pt>
              </c:strCache>
            </c:strRef>
          </c:tx>
          <c:spPr>
            <a:solidFill>
              <a:srgbClr val="FF0000"/>
            </a:solidFill>
            <a:ln w="9525" cap="flat" cmpd="sng" algn="ctr">
              <a:solidFill>
                <a:srgbClr val="FF0000"/>
              </a:solidFill>
              <a:round/>
            </a:ln>
            <a:effectLst/>
            <a:sp3d contourW="9525">
              <a:contourClr>
                <a:srgbClr val="FF0000"/>
              </a:contourClr>
            </a:sp3d>
          </c:spPr>
          <c:invertIfNegative val="0"/>
          <c:cat>
            <c:numRef>
              <c:f>Sheet1!$B$2:$M$2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Sheet1!$B$4:$M$4</c:f>
              <c:numCache>
                <c:formatCode>General</c:formatCode>
                <c:ptCount val="12"/>
                <c:pt idx="0">
                  <c:v>13051</c:v>
                </c:pt>
                <c:pt idx="1">
                  <c:v>11339</c:v>
                </c:pt>
                <c:pt idx="2">
                  <c:v>9811</c:v>
                </c:pt>
                <c:pt idx="3">
                  <c:v>8564</c:v>
                </c:pt>
                <c:pt idx="4">
                  <c:v>7053</c:v>
                </c:pt>
                <c:pt idx="5">
                  <c:v>7380</c:v>
                </c:pt>
                <c:pt idx="6">
                  <c:v>7105</c:v>
                </c:pt>
                <c:pt idx="7">
                  <c:v>7735</c:v>
                </c:pt>
                <c:pt idx="8">
                  <c:v>7023</c:v>
                </c:pt>
                <c:pt idx="9">
                  <c:v>7167</c:v>
                </c:pt>
                <c:pt idx="10">
                  <c:v>7823</c:v>
                </c:pt>
                <c:pt idx="11">
                  <c:v>4333</c:v>
                </c:pt>
              </c:numCache>
            </c:numRef>
          </c:val>
          <c:extLst>
            <c:ext xmlns:c16="http://schemas.microsoft.com/office/drawing/2014/chart" uri="{C3380CC4-5D6E-409C-BE32-E72D297353CC}">
              <c16:uniqueId val="{00000001-4A75-43B7-B85C-6DAEE26952BE}"/>
            </c:ext>
          </c:extLst>
        </c:ser>
        <c:dLbls>
          <c:showLegendKey val="0"/>
          <c:showVal val="0"/>
          <c:showCatName val="0"/>
          <c:showSerName val="0"/>
          <c:showPercent val="0"/>
          <c:showBubbleSize val="0"/>
        </c:dLbls>
        <c:gapWidth val="150"/>
        <c:shape val="box"/>
        <c:axId val="787546728"/>
        <c:axId val="787547384"/>
        <c:axId val="0"/>
      </c:bar3DChart>
      <c:catAx>
        <c:axId val="7875467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787547384"/>
        <c:crosses val="autoZero"/>
        <c:auto val="1"/>
        <c:lblAlgn val="ctr"/>
        <c:lblOffset val="100"/>
        <c:noMultiLvlLbl val="0"/>
      </c:catAx>
      <c:valAx>
        <c:axId val="787547384"/>
        <c:scaling>
          <c:orientation val="minMax"/>
        </c:scaling>
        <c:delete val="0"/>
        <c:axPos val="l"/>
        <c:majorGridlines>
          <c:spPr>
            <a:ln w="9525" cap="flat" cmpd="sng" algn="ctr">
              <a:solidFill>
                <a:schemeClr val="tx1">
                  <a:lumMod val="15000"/>
                  <a:lumOff val="85000"/>
                </a:schemeClr>
              </a:solidFill>
              <a:round/>
            </a:ln>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787546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97AB3EA8-A58D-4C92-A3AB-D271CCC294C7}" type="datetimeFigureOut">
              <a:rPr lang="en-US" smtClean="0"/>
              <a:t>9/8/2022</a:t>
            </a:fld>
            <a:endParaRPr lang="en-US"/>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9/8/2022</a:t>
            </a:fld>
            <a:endParaRPr lang="en-US" noProof="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10</a:t>
            </a:fld>
            <a:endParaRPr lang="en-US"/>
          </a:p>
        </p:txBody>
      </p:sp>
    </p:spTree>
    <p:extLst>
      <p:ext uri="{BB962C8B-B14F-4D97-AF65-F5344CB8AC3E}">
        <p14:creationId xmlns:p14="http://schemas.microsoft.com/office/powerpoint/2010/main" val="368393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11</a:t>
            </a:fld>
            <a:endParaRPr lang="en-US"/>
          </a:p>
        </p:txBody>
      </p:sp>
    </p:spTree>
    <p:extLst>
      <p:ext uri="{BB962C8B-B14F-4D97-AF65-F5344CB8AC3E}">
        <p14:creationId xmlns:p14="http://schemas.microsoft.com/office/powerpoint/2010/main" val="81315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12</a:t>
            </a:fld>
            <a:endParaRPr lang="en-US"/>
          </a:p>
        </p:txBody>
      </p:sp>
    </p:spTree>
    <p:extLst>
      <p:ext uri="{BB962C8B-B14F-4D97-AF65-F5344CB8AC3E}">
        <p14:creationId xmlns:p14="http://schemas.microsoft.com/office/powerpoint/2010/main" val="765473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13</a:t>
            </a:fld>
            <a:endParaRPr lang="en-US"/>
          </a:p>
        </p:txBody>
      </p:sp>
    </p:spTree>
    <p:extLst>
      <p:ext uri="{BB962C8B-B14F-4D97-AF65-F5344CB8AC3E}">
        <p14:creationId xmlns:p14="http://schemas.microsoft.com/office/powerpoint/2010/main" val="2243169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14</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15</a:t>
            </a:fld>
            <a:endParaRPr lang="en-US" noProof="0"/>
          </a:p>
        </p:txBody>
      </p:sp>
    </p:spTree>
    <p:extLst>
      <p:ext uri="{BB962C8B-B14F-4D97-AF65-F5344CB8AC3E}">
        <p14:creationId xmlns:p14="http://schemas.microsoft.com/office/powerpoint/2010/main" val="239571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16</a:t>
            </a:fld>
            <a:endParaRPr lang="en-US"/>
          </a:p>
        </p:txBody>
      </p:sp>
    </p:spTree>
    <p:extLst>
      <p:ext uri="{BB962C8B-B14F-4D97-AF65-F5344CB8AC3E}">
        <p14:creationId xmlns:p14="http://schemas.microsoft.com/office/powerpoint/2010/main" val="404247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17</a:t>
            </a:fld>
            <a:endParaRPr lang="en-US" noProof="0"/>
          </a:p>
        </p:txBody>
      </p:sp>
    </p:spTree>
    <p:extLst>
      <p:ext uri="{BB962C8B-B14F-4D97-AF65-F5344CB8AC3E}">
        <p14:creationId xmlns:p14="http://schemas.microsoft.com/office/powerpoint/2010/main" val="4103081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18</a:t>
            </a:fld>
            <a:endParaRPr lang="en-US"/>
          </a:p>
        </p:txBody>
      </p:sp>
    </p:spTree>
    <p:extLst>
      <p:ext uri="{BB962C8B-B14F-4D97-AF65-F5344CB8AC3E}">
        <p14:creationId xmlns:p14="http://schemas.microsoft.com/office/powerpoint/2010/main" val="169827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19</a:t>
            </a:fld>
            <a:endParaRPr lang="en-US" noProof="0"/>
          </a:p>
        </p:txBody>
      </p:sp>
    </p:spTree>
    <p:extLst>
      <p:ext uri="{BB962C8B-B14F-4D97-AF65-F5344CB8AC3E}">
        <p14:creationId xmlns:p14="http://schemas.microsoft.com/office/powerpoint/2010/main" val="81211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179059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20</a:t>
            </a:fld>
            <a:endParaRPr lang="en-US"/>
          </a:p>
        </p:txBody>
      </p:sp>
    </p:spTree>
    <p:extLst>
      <p:ext uri="{BB962C8B-B14F-4D97-AF65-F5344CB8AC3E}">
        <p14:creationId xmlns:p14="http://schemas.microsoft.com/office/powerpoint/2010/main" val="4138629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21</a:t>
            </a:fld>
            <a:endParaRPr lang="en-US" noProof="0"/>
          </a:p>
        </p:txBody>
      </p:sp>
    </p:spTree>
    <p:extLst>
      <p:ext uri="{BB962C8B-B14F-4D97-AF65-F5344CB8AC3E}">
        <p14:creationId xmlns:p14="http://schemas.microsoft.com/office/powerpoint/2010/main" val="1823317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22</a:t>
            </a:fld>
            <a:endParaRPr lang="en-US"/>
          </a:p>
        </p:txBody>
      </p:sp>
    </p:spTree>
    <p:extLst>
      <p:ext uri="{BB962C8B-B14F-4D97-AF65-F5344CB8AC3E}">
        <p14:creationId xmlns:p14="http://schemas.microsoft.com/office/powerpoint/2010/main" val="3464710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23</a:t>
            </a:fld>
            <a:endParaRPr lang="en-US" noProof="0"/>
          </a:p>
        </p:txBody>
      </p:sp>
    </p:spTree>
    <p:extLst>
      <p:ext uri="{BB962C8B-B14F-4D97-AF65-F5344CB8AC3E}">
        <p14:creationId xmlns:p14="http://schemas.microsoft.com/office/powerpoint/2010/main" val="844671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24</a:t>
            </a:fld>
            <a:endParaRPr lang="en-US"/>
          </a:p>
        </p:txBody>
      </p:sp>
    </p:spTree>
    <p:extLst>
      <p:ext uri="{BB962C8B-B14F-4D97-AF65-F5344CB8AC3E}">
        <p14:creationId xmlns:p14="http://schemas.microsoft.com/office/powerpoint/2010/main" val="2516262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25</a:t>
            </a:fld>
            <a:endParaRPr lang="en-US"/>
          </a:p>
        </p:txBody>
      </p:sp>
    </p:spTree>
    <p:extLst>
      <p:ext uri="{BB962C8B-B14F-4D97-AF65-F5344CB8AC3E}">
        <p14:creationId xmlns:p14="http://schemas.microsoft.com/office/powerpoint/2010/main" val="405712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3683677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359642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3858937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370639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55951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9</a:t>
            </a:fld>
            <a:endParaRPr lang="en-US"/>
          </a:p>
        </p:txBody>
      </p:sp>
    </p:spTree>
    <p:extLst>
      <p:ext uri="{BB962C8B-B14F-4D97-AF65-F5344CB8AC3E}">
        <p14:creationId xmlns:p14="http://schemas.microsoft.com/office/powerpoint/2010/main" val="657902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srcRect/>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srcRect/>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smtClean="0"/>
            </a:lvl1pPr>
          </a:lstStyle>
          <a:p>
            <a:pPr marL="228600" lvl="0" indent="-228600"/>
            <a:r>
              <a:rPr lang="en-US" noProof="0"/>
              <a:t>Website url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a:srcRect/>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srcRect/>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srcRect/>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3"/>
          <a:srcRect/>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4"/>
          <a:srcRect/>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smtClean="0">
                <a:solidFill>
                  <a:schemeClr val="bg1"/>
                </a:solidFill>
              </a:defRPr>
            </a:lvl1pPr>
          </a:lstStyle>
          <a:p>
            <a:pPr marL="228600" lvl="0" indent="-228600"/>
            <a:r>
              <a:rPr lang="en-US" noProof="0"/>
              <a:t>Website url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srcRect/>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blip>
          <a:srcRect/>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t>‹#›</a:t>
            </a:fld>
            <a:endParaRPr lang="en-US" noProof="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08A1D05F-5F61-4156-8C83-1A002AA1E886}"/>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6">
              <a:extLst>
                <a:ext uri="{FF2B5EF4-FFF2-40B4-BE49-F238E27FC236}">
                  <a16:creationId xmlns:a16="http://schemas.microsoft.com/office/drawing/2014/main" id="{A9C53936-B93A-4CF6-8766-2FA93ACFEBE3}"/>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id="{5776DEA2-5422-4F51-B359-652B71274D31}"/>
                </a:ext>
              </a:extLst>
            </p:cNvPr>
            <p:cNvSpPr/>
            <p:nvPr/>
          </p:nvSpPr>
          <p:spPr>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id="{90A089CA-63B9-4456-B0B1-17C75EBFB982}"/>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7">
              <a:extLst>
                <a:ext uri="{FF2B5EF4-FFF2-40B4-BE49-F238E27FC236}">
                  <a16:creationId xmlns:a16="http://schemas.microsoft.com/office/drawing/2014/main" id="{8D36B2D1-BCFE-43FC-8743-7B7A30E1AD5D}"/>
                </a:ext>
              </a:extLst>
            </p:cNvPr>
            <p:cNvSpPr/>
            <p:nvPr/>
          </p:nvSpPr>
          <p:spPr>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6">
              <a:extLst>
                <a:ext uri="{FF2B5EF4-FFF2-40B4-BE49-F238E27FC236}">
                  <a16:creationId xmlns:a16="http://schemas.microsoft.com/office/drawing/2014/main" id="{6E703A1E-5F10-4BB5-9D52-77CB6F5994C0}"/>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7">
              <a:extLst>
                <a:ext uri="{FF2B5EF4-FFF2-40B4-BE49-F238E27FC236}">
                  <a16:creationId xmlns:a16="http://schemas.microsoft.com/office/drawing/2014/main" id="{22CEE04C-09CE-41CF-937D-EC2D3C23ECC6}"/>
                </a:ext>
              </a:extLst>
            </p:cNvPr>
            <p:cNvSpPr/>
            <p:nvPr/>
          </p:nvSpPr>
          <p:spPr>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6">
              <a:extLst>
                <a:ext uri="{FF2B5EF4-FFF2-40B4-BE49-F238E27FC236}">
                  <a16:creationId xmlns:a16="http://schemas.microsoft.com/office/drawing/2014/main" id="{66D52F08-13EC-4AB4-BB79-89A5395A03BF}"/>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id="{2544236D-8C3A-41EF-9A68-C84A8A7D0F5A}"/>
                </a:ext>
              </a:extLst>
            </p:cNvPr>
            <p:cNvSpPr/>
            <p:nvPr/>
          </p:nvSpPr>
          <p:spPr>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srcRect/>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blip>
          <a:srcRect/>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srcRect/>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6">
              <a:extLst>
                <a:ext uri="{FF2B5EF4-FFF2-40B4-BE49-F238E27FC236}">
                  <a16:creationId xmlns:a16="http://schemas.microsoft.com/office/drawing/2014/main" id="{6B853B2F-9E1C-4AC4-9344-8610498D5B52}"/>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7">
              <a:extLst>
                <a:ext uri="{FF2B5EF4-FFF2-40B4-BE49-F238E27FC236}">
                  <a16:creationId xmlns:a16="http://schemas.microsoft.com/office/drawing/2014/main" id="{B7FCC84B-2235-4948-8277-8363DFC691A4}"/>
                </a:ext>
              </a:extLst>
            </p:cNvPr>
            <p:cNvSpPr/>
            <p:nvPr/>
          </p:nvSpPr>
          <p:spPr>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id="{4B4D5F91-2158-4A30-B83C-5CC9CC6E5D4F}"/>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id="{C509E5D6-79CC-4E1D-AAF4-C6F28F3C1777}"/>
                </a:ext>
              </a:extLst>
            </p:cNvPr>
            <p:cNvSpPr/>
            <p:nvPr/>
          </p:nvSpPr>
          <p:spPr>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p:nvPr/>
          </p:nvSpPr>
          <p:spPr>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p:nvPr/>
          </p:nvSpPr>
          <p:spPr>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p:nvPr/>
          </p:nvSpPr>
          <p:spPr>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srcRect/>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9/8/2022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title"/>
          </p:nvPr>
        </p:nvSpPr>
        <p:spPr>
          <a:xfrm>
            <a:off x="515938" y="499595"/>
            <a:ext cx="5940280" cy="1797069"/>
          </a:xfrm>
        </p:spPr>
        <p:txBody>
          <a:bodyPr anchor="ctr">
            <a:noAutofit/>
          </a:bodyPr>
          <a:lstStyle/>
          <a:p>
            <a:r>
              <a:rPr lang="en-US" sz="3600">
                <a:latin typeface="Bell MT" panose="02020503060305020303" pitchFamily="18" charset="0"/>
              </a:rPr>
              <a:t>Can Chapter 11 Still serve the middle market?</a:t>
            </a:r>
          </a:p>
        </p:txBody>
      </p:sp>
      <p:sp>
        <p:nvSpPr>
          <p:cNvPr id="3" name="Subtitle 2">
            <a:extLst>
              <a:ext uri="{FF2B5EF4-FFF2-40B4-BE49-F238E27FC236}">
                <a16:creationId xmlns:a16="http://schemas.microsoft.com/office/drawing/2014/main" id="{1AFF0EFE-C50F-44EB-8978-B97795477C9E}"/>
              </a:ext>
            </a:extLst>
          </p:cNvPr>
          <p:cNvSpPr>
            <a:spLocks noGrp="1"/>
          </p:cNvSpPr>
          <p:nvPr>
            <p:ph idx="1"/>
          </p:nvPr>
        </p:nvSpPr>
        <p:spPr>
          <a:xfrm>
            <a:off x="425627" y="2628709"/>
            <a:ext cx="5298422" cy="3827030"/>
          </a:xfrm>
        </p:spPr>
        <p:txBody>
          <a:bodyPr>
            <a:normAutofit/>
          </a:bodyPr>
          <a:lstStyle/>
          <a:p>
            <a:pPr marL="0" indent="0">
              <a:lnSpc>
                <a:spcPct val="90000"/>
              </a:lnSpc>
              <a:spcAft>
                <a:spcPts val="600"/>
              </a:spcAft>
              <a:buNone/>
            </a:pPr>
            <a:r>
              <a:rPr lang="en-US" sz="1800">
                <a:latin typeface="+mj-lt"/>
              </a:rPr>
              <a:t>Moderator, Patrick J. Nash, Jr. – Kirkland &amp; Ellis</a:t>
            </a:r>
          </a:p>
          <a:p>
            <a:pPr marL="0" indent="0">
              <a:lnSpc>
                <a:spcPct val="90000"/>
              </a:lnSpc>
              <a:spcAft>
                <a:spcPts val="600"/>
              </a:spcAft>
              <a:buNone/>
            </a:pPr>
            <a:r>
              <a:rPr lang="en-US" sz="1800">
                <a:latin typeface="+mj-lt"/>
              </a:rPr>
              <a:t>Robert M. Fishman – Cozen O’Connor</a:t>
            </a:r>
          </a:p>
          <a:p>
            <a:pPr marL="0" indent="0">
              <a:lnSpc>
                <a:spcPct val="90000"/>
              </a:lnSpc>
              <a:spcAft>
                <a:spcPts val="600"/>
              </a:spcAft>
              <a:buNone/>
            </a:pPr>
            <a:r>
              <a:rPr lang="en-US" sz="1800">
                <a:latin typeface="+mj-lt"/>
              </a:rPr>
              <a:t>Lindsey Henrikson – King &amp; Spalding </a:t>
            </a:r>
          </a:p>
          <a:p>
            <a:pPr marL="0" indent="0">
              <a:lnSpc>
                <a:spcPct val="90000"/>
              </a:lnSpc>
              <a:spcAft>
                <a:spcPts val="600"/>
              </a:spcAft>
              <a:buNone/>
            </a:pPr>
            <a:r>
              <a:rPr lang="en-US" sz="1800">
                <a:latin typeface="+mj-lt"/>
              </a:rPr>
              <a:t>Kenneth J. Malek – MalekRemian LLC</a:t>
            </a:r>
          </a:p>
          <a:p>
            <a:pPr indent="-228600">
              <a:lnSpc>
                <a:spcPct val="90000"/>
              </a:lnSpc>
              <a:spcAft>
                <a:spcPts val="600"/>
              </a:spcAft>
              <a:buFont typeface="Arial" panose="020B0604020202020204" pitchFamily="34" charset="0"/>
              <a:buChar char="•"/>
            </a:pPr>
            <a:endParaRPr lang="en-US" sz="1800">
              <a:latin typeface="+mj-lt"/>
            </a:endParaRPr>
          </a:p>
          <a:p>
            <a:pPr marL="0" indent="0">
              <a:lnSpc>
                <a:spcPct val="90000"/>
              </a:lnSpc>
              <a:spcAft>
                <a:spcPts val="600"/>
              </a:spcAft>
              <a:buNone/>
            </a:pPr>
            <a:r>
              <a:rPr lang="en-US" sz="1800">
                <a:latin typeface="+mj-lt"/>
              </a:rPr>
              <a:t>September 16, 2022</a:t>
            </a:r>
          </a:p>
          <a:p>
            <a:pPr marL="0" indent="0">
              <a:lnSpc>
                <a:spcPct val="90000"/>
              </a:lnSpc>
              <a:spcAft>
                <a:spcPts val="600"/>
              </a:spcAft>
              <a:buNone/>
            </a:pPr>
            <a:r>
              <a:rPr lang="en-US" sz="1800">
                <a:latin typeface="+mj-lt"/>
              </a:rPr>
              <a:t>Chicago-Kent College of Law</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3"/>
          </p:nvPr>
        </p:nvPicPr>
        <p:blipFill>
          <a:blip r:embed="rId3"/>
          <a:srcRect/>
          <a:stretch>
            <a:fillRect/>
          </a:stretch>
        </p:blipFill>
        <p:spPr>
          <a:xfrm>
            <a:off x="5455212" y="988536"/>
            <a:ext cx="4884848" cy="4884848"/>
          </a:xfrm>
          <a:noFill/>
        </p:spPr>
      </p:pic>
      <p:sp>
        <p:nvSpPr>
          <p:cNvPr id="4" name="Rectangle 3">
            <a:extLst>
              <a:ext uri="{FF2B5EF4-FFF2-40B4-BE49-F238E27FC236}">
                <a16:creationId xmlns:a16="http://schemas.microsoft.com/office/drawing/2014/main" id="{06444397-FB51-C671-D5EC-457F95B20687}"/>
              </a:ext>
            </a:extLst>
          </p:cNvPr>
          <p:cNvSpPr/>
          <p:nvPr/>
        </p:nvSpPr>
        <p:spPr>
          <a:xfrm>
            <a:off x="425627" y="5873384"/>
            <a:ext cx="1336002"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33DE9C-CECA-90A3-49AB-FB17ED1D51D6}"/>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749036"/>
            <a:ext cx="11150600" cy="920336"/>
          </a:xfrm>
        </p:spPr>
        <p:txBody>
          <a:bodyPr anchor="ctr">
            <a:noAutofit/>
          </a:bodyPr>
          <a:lstStyle/>
          <a:p>
            <a:pPr algn="ctr"/>
            <a:r>
              <a:rPr lang="en-US" sz="2800">
                <a:latin typeface="Bell MT" panose="02020503060305020303" pitchFamily="18" charset="0"/>
              </a:rPr>
              <a:t>Courts </a:t>
            </a:r>
            <a:r>
              <a:rPr lang="en-US" sz="2800">
                <a:latin typeface="+mj-lt"/>
              </a:rPr>
              <a:t>generally clear the way to allow cleansing of the capital structure (without recoveries to lower-tier stakeholders) when there are appropriate circumstances</a:t>
            </a:r>
            <a:br>
              <a:rPr lang="en-US" sz="2800">
                <a:latin typeface="+mj-lt"/>
              </a:rPr>
            </a:br>
            <a:endParaRPr lang="en-US" sz="2800">
              <a:latin typeface="Bell MT" panose="02020503060305020303" pitchFamily="18" charset="0"/>
            </a:endParaRPr>
          </a:p>
        </p:txBody>
      </p:sp>
      <p:sp>
        <p:nvSpPr>
          <p:cNvPr id="6" name="TextBox 5">
            <a:extLst>
              <a:ext uri="{FF2B5EF4-FFF2-40B4-BE49-F238E27FC236}">
                <a16:creationId xmlns:a16="http://schemas.microsoft.com/office/drawing/2014/main" id="{E04236F1-1E58-2287-9968-874FD79CB2DE}"/>
              </a:ext>
            </a:extLst>
          </p:cNvPr>
          <p:cNvSpPr txBox="1">
            <a:spLocks noGrp="1" noRot="1" noMove="1" noResize="1" noEditPoints="1" noAdjustHandles="1" noChangeArrowheads="1" noChangeShapeType="1"/>
          </p:cNvSpPr>
          <p:nvPr/>
        </p:nvSpPr>
        <p:spPr>
          <a:xfrm>
            <a:off x="1294562" y="1538976"/>
            <a:ext cx="9830638" cy="4708981"/>
          </a:xfrm>
          <a:prstGeom prst="rect">
            <a:avLst/>
          </a:prstGeom>
          <a:noFill/>
        </p:spPr>
        <p:txBody>
          <a:bodyPr wrap="square" rtlCol="0">
            <a:spAutoFit/>
          </a:bodyPr>
          <a:lstStyle/>
          <a:p>
            <a:endParaRPr lang="en-US" sz="2000" dirty="0">
              <a:latin typeface="+mj-lt"/>
            </a:endParaRPr>
          </a:p>
          <a:p>
            <a:r>
              <a:rPr lang="en-US" sz="2000" dirty="0">
                <a:latin typeface="+mj-lt"/>
              </a:rPr>
              <a:t>Cramdown allowed if  “plan does not discriminate unfairly, and is fair and equitable,…to each class of claims or interests that is impaired under, and has not accepted, the plan” Sec. 1129(b)(2)(A)</a:t>
            </a:r>
          </a:p>
          <a:p>
            <a:endParaRPr lang="en-US" sz="2000" i="1" dirty="0">
              <a:latin typeface="+mj-lt"/>
            </a:endParaRPr>
          </a:p>
          <a:p>
            <a:r>
              <a:rPr lang="en-US" sz="2000" i="1" dirty="0">
                <a:latin typeface="+mj-lt"/>
              </a:rPr>
              <a:t>In re River East Plaza, LLC, </a:t>
            </a:r>
            <a:r>
              <a:rPr lang="en-US" sz="2000" dirty="0">
                <a:latin typeface="+mj-lt"/>
              </a:rPr>
              <a:t>669 F.3d 826 (7th Cir. 2012)</a:t>
            </a:r>
            <a:r>
              <a:rPr lang="en-US" sz="2000" i="1" dirty="0">
                <a:latin typeface="+mj-lt"/>
              </a:rPr>
              <a:t> </a:t>
            </a:r>
            <a:r>
              <a:rPr lang="en-US" sz="2000" dirty="0">
                <a:latin typeface="+mj-lt"/>
              </a:rPr>
              <a:t>– Secured lender – and not the debtor – allowed the economic benefit of anticipated recovery in collateral value:  debtor’s alternative collateral package not the “indubitable equivalent”</a:t>
            </a:r>
          </a:p>
          <a:p>
            <a:endParaRPr lang="en-US" sz="2000" i="1" dirty="0">
              <a:latin typeface="+mj-lt"/>
            </a:endParaRPr>
          </a:p>
          <a:p>
            <a:r>
              <a:rPr lang="en-US" sz="2000" i="1" dirty="0" err="1">
                <a:latin typeface="+mj-lt"/>
              </a:rPr>
              <a:t>RadLAX</a:t>
            </a:r>
            <a:r>
              <a:rPr lang="en-US" sz="2000" i="1" dirty="0">
                <a:latin typeface="+mj-lt"/>
              </a:rPr>
              <a:t> Gateway Hotel v. Amalgamated Bank, </a:t>
            </a:r>
            <a:r>
              <a:rPr lang="en-US" sz="2000" dirty="0">
                <a:latin typeface="+mj-lt"/>
              </a:rPr>
              <a:t>132 S. Ct. 2065 (2012) </a:t>
            </a:r>
            <a:r>
              <a:rPr lang="en-US" sz="2000" i="1" dirty="0">
                <a:latin typeface="+mj-lt"/>
              </a:rPr>
              <a:t> </a:t>
            </a:r>
            <a:r>
              <a:rPr lang="en-US" sz="2000" dirty="0">
                <a:latin typeface="+mj-lt"/>
              </a:rPr>
              <a:t>– if asset to be sold free and clear, creditor must be allowed to credit-bid</a:t>
            </a:r>
          </a:p>
          <a:p>
            <a:endParaRPr lang="en-US" sz="2000" dirty="0">
              <a:latin typeface="+mj-lt"/>
            </a:endParaRPr>
          </a:p>
          <a:p>
            <a:r>
              <a:rPr lang="en-US" sz="2000" i="1" dirty="0" err="1">
                <a:latin typeface="+mj-lt"/>
              </a:rPr>
              <a:t>Czyzewski</a:t>
            </a:r>
            <a:r>
              <a:rPr lang="en-US" sz="2000" i="1" dirty="0">
                <a:latin typeface="+mj-lt"/>
              </a:rPr>
              <a:t> v. </a:t>
            </a:r>
            <a:r>
              <a:rPr lang="en-US" sz="2000" i="1" dirty="0" err="1">
                <a:latin typeface="+mj-lt"/>
              </a:rPr>
              <a:t>Jevic</a:t>
            </a:r>
            <a:r>
              <a:rPr lang="en-US" sz="2000" i="1" dirty="0">
                <a:latin typeface="+mj-lt"/>
              </a:rPr>
              <a:t> Holding Corp.,</a:t>
            </a:r>
            <a:r>
              <a:rPr lang="en-US" sz="2000" dirty="0">
                <a:latin typeface="+mj-lt"/>
              </a:rPr>
              <a:t> 137 S. Ct. 973 (2017) – bankruptcy court does not have power to priority-skip distribution schemes in Chapter 11 dismissals; not even in  “rare cases”</a:t>
            </a:r>
          </a:p>
          <a:p>
            <a:endParaRPr lang="en-US" sz="2000" dirty="0">
              <a:latin typeface="+mj-lt"/>
            </a:endParaRPr>
          </a:p>
        </p:txBody>
      </p:sp>
    </p:spTree>
    <p:extLst>
      <p:ext uri="{BB962C8B-B14F-4D97-AF65-F5344CB8AC3E}">
        <p14:creationId xmlns:p14="http://schemas.microsoft.com/office/powerpoint/2010/main" val="354734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08341" y="371269"/>
            <a:ext cx="11175319" cy="548640"/>
          </a:xfrm>
        </p:spPr>
        <p:txBody>
          <a:bodyPr anchor="b">
            <a:noAutofit/>
          </a:bodyPr>
          <a:lstStyle/>
          <a:p>
            <a:pPr algn="ctr"/>
            <a:r>
              <a:rPr lang="en-US" sz="4000" dirty="0">
                <a:latin typeface="Bell MT" panose="02020503060305020303" pitchFamily="18" charset="0"/>
              </a:rPr>
              <a:t>How did we get here?</a:t>
            </a:r>
          </a:p>
        </p:txBody>
      </p:sp>
      <p:sp>
        <p:nvSpPr>
          <p:cNvPr id="5" name="Rectangle 4">
            <a:extLst>
              <a:ext uri="{FF2B5EF4-FFF2-40B4-BE49-F238E27FC236}">
                <a16:creationId xmlns:a16="http://schemas.microsoft.com/office/drawing/2014/main" id="{EB33DE9C-CECA-90A3-49AB-FB17ED1D51D6}"/>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3BBFF34D-E0E1-812C-54D9-B3D865CABFE1}"/>
              </a:ext>
            </a:extLst>
          </p:cNvPr>
          <p:cNvSpPr txBox="1"/>
          <p:nvPr/>
        </p:nvSpPr>
        <p:spPr>
          <a:xfrm>
            <a:off x="776288" y="1166566"/>
            <a:ext cx="10639424" cy="5539978"/>
          </a:xfrm>
          <a:prstGeom prst="rect">
            <a:avLst/>
          </a:prstGeom>
          <a:noFill/>
        </p:spPr>
        <p:txBody>
          <a:bodyPr wrap="square" rtlCol="0">
            <a:spAutoFit/>
          </a:bodyPr>
          <a:lstStyle/>
          <a:p>
            <a:r>
              <a:rPr lang="en-US" b="1" i="1" dirty="0">
                <a:latin typeface="+mj-lt"/>
              </a:rPr>
              <a:t>In re </a:t>
            </a:r>
            <a:r>
              <a:rPr lang="en-US" b="1" i="1" dirty="0" err="1">
                <a:latin typeface="+mj-lt"/>
              </a:rPr>
              <a:t>Braniff</a:t>
            </a:r>
            <a:r>
              <a:rPr lang="en-US" b="1" i="1" dirty="0">
                <a:latin typeface="+mj-lt"/>
              </a:rPr>
              <a:t> Airways (1982)</a:t>
            </a:r>
            <a:r>
              <a:rPr lang="en-US" i="1" dirty="0">
                <a:latin typeface="+mj-lt"/>
              </a:rPr>
              <a:t> </a:t>
            </a:r>
            <a:r>
              <a:rPr lang="en-US" dirty="0">
                <a:latin typeface="+mj-lt"/>
              </a:rPr>
              <a:t>– a case largely relegated to the dust bin:  no </a:t>
            </a:r>
            <a:r>
              <a:rPr lang="en-US" i="1" dirty="0">
                <a:latin typeface="+mj-lt"/>
              </a:rPr>
              <a:t>sub rosa </a:t>
            </a:r>
            <a:r>
              <a:rPr lang="en-US" dirty="0">
                <a:latin typeface="+mj-lt"/>
              </a:rPr>
              <a:t>plans; proposed sale agreement tried to fix the terms of the reorganization</a:t>
            </a:r>
          </a:p>
          <a:p>
            <a:endParaRPr lang="en-US" dirty="0">
              <a:latin typeface="+mj-lt"/>
            </a:endParaRPr>
          </a:p>
          <a:p>
            <a:r>
              <a:rPr lang="en-US" b="1" i="1" dirty="0">
                <a:latin typeface="+mj-lt"/>
              </a:rPr>
              <a:t>In re Lionel Corp</a:t>
            </a:r>
            <a:r>
              <a:rPr lang="en-US" b="1" dirty="0">
                <a:latin typeface="+mj-lt"/>
              </a:rPr>
              <a:t>. </a:t>
            </a:r>
            <a:r>
              <a:rPr lang="en-US" b="1" i="1" dirty="0">
                <a:latin typeface="+mj-lt"/>
              </a:rPr>
              <a:t>(1982)</a:t>
            </a:r>
            <a:r>
              <a:rPr lang="en-US" i="1" dirty="0">
                <a:latin typeface="+mj-lt"/>
              </a:rPr>
              <a:t> </a:t>
            </a:r>
            <a:r>
              <a:rPr lang="en-US" dirty="0">
                <a:latin typeface="+mj-lt"/>
              </a:rPr>
              <a:t>– must be “good business reason” for sale of assets outside of ordinary course; court does not have </a:t>
            </a:r>
            <a:r>
              <a:rPr lang="en-US" i="1" dirty="0">
                <a:latin typeface="+mj-lt"/>
              </a:rPr>
              <a:t>carte blanche </a:t>
            </a:r>
            <a:r>
              <a:rPr lang="en-US" dirty="0">
                <a:latin typeface="+mj-lt"/>
              </a:rPr>
              <a:t>to approve:  must evaluate whether there is a melting ice cube and impact of the sale on ability to confirm a plan</a:t>
            </a:r>
            <a:endParaRPr lang="en-US" i="1" dirty="0">
              <a:latin typeface="+mj-lt"/>
            </a:endParaRPr>
          </a:p>
          <a:p>
            <a:endParaRPr lang="en-US" b="1" i="1" dirty="0">
              <a:latin typeface="+mj-lt"/>
            </a:endParaRPr>
          </a:p>
          <a:p>
            <a:r>
              <a:rPr lang="en-US" b="1" i="1" dirty="0">
                <a:latin typeface="+mj-lt"/>
              </a:rPr>
              <a:t>In re Indus. Valley Refrigeration &amp; Air Conditioning Supplies (1987)</a:t>
            </a:r>
            <a:r>
              <a:rPr lang="en-US" i="1" dirty="0">
                <a:latin typeface="+mj-lt"/>
              </a:rPr>
              <a:t> </a:t>
            </a:r>
            <a:r>
              <a:rPr lang="en-US" dirty="0">
                <a:latin typeface="+mj-lt"/>
              </a:rPr>
              <a:t>– preconfirmation sale of substantially all assets only allowed when good business reason is established, and burden of proving is heightened</a:t>
            </a:r>
          </a:p>
          <a:p>
            <a:endParaRPr lang="en-US" dirty="0">
              <a:latin typeface="+mj-lt"/>
            </a:endParaRPr>
          </a:p>
          <a:p>
            <a:r>
              <a:rPr lang="en-US" b="1" i="1" dirty="0">
                <a:latin typeface="+mj-lt"/>
              </a:rPr>
              <a:t>In re George Walsh Chevrolet (1990) </a:t>
            </a:r>
            <a:r>
              <a:rPr lang="en-US" i="1" dirty="0">
                <a:latin typeface="+mj-lt"/>
              </a:rPr>
              <a:t>– </a:t>
            </a:r>
            <a:r>
              <a:rPr lang="en-US" dirty="0">
                <a:latin typeface="+mj-lt"/>
              </a:rPr>
              <a:t>sale of assets w/o Ch. 11 Disclosure Statement and Plan of Reorganization must be “closely scrutinized”    </a:t>
            </a:r>
          </a:p>
          <a:p>
            <a:endParaRPr lang="en-US" dirty="0">
              <a:latin typeface="+mj-lt"/>
            </a:endParaRPr>
          </a:p>
          <a:p>
            <a:r>
              <a:rPr lang="en-US" b="1" i="1" dirty="0">
                <a:latin typeface="+mj-lt"/>
              </a:rPr>
              <a:t>Clear Channel v. </a:t>
            </a:r>
            <a:r>
              <a:rPr lang="en-US" b="1" i="1" dirty="0" err="1">
                <a:latin typeface="+mj-lt"/>
              </a:rPr>
              <a:t>Knupfer</a:t>
            </a:r>
            <a:r>
              <a:rPr lang="en-US" b="1" i="1" dirty="0">
                <a:latin typeface="+mj-lt"/>
              </a:rPr>
              <a:t> (2006) </a:t>
            </a:r>
            <a:r>
              <a:rPr lang="en-US" dirty="0">
                <a:latin typeface="+mj-lt"/>
              </a:rPr>
              <a:t>– junior lienholder allowed to block 363 sale, </a:t>
            </a:r>
            <a:r>
              <a:rPr lang="en-US" i="1" dirty="0">
                <a:latin typeface="+mj-lt"/>
              </a:rPr>
              <a:t>but see In re </a:t>
            </a:r>
            <a:r>
              <a:rPr lang="en-US" i="1" dirty="0" err="1">
                <a:latin typeface="+mj-lt"/>
              </a:rPr>
              <a:t>Jolan</a:t>
            </a:r>
            <a:r>
              <a:rPr lang="en-US" dirty="0">
                <a:latin typeface="+mj-lt"/>
              </a:rPr>
              <a:t> (</a:t>
            </a:r>
            <a:r>
              <a:rPr lang="en-US" dirty="0" err="1">
                <a:latin typeface="+mj-lt"/>
              </a:rPr>
              <a:t>Bankr</a:t>
            </a:r>
            <a:r>
              <a:rPr lang="en-US" dirty="0">
                <a:latin typeface="+mj-lt"/>
              </a:rPr>
              <a:t>. W.D. Wash. 2008)</a:t>
            </a:r>
          </a:p>
          <a:p>
            <a:endParaRPr lang="en-US" dirty="0">
              <a:latin typeface="+mj-lt"/>
            </a:endParaRPr>
          </a:p>
          <a:p>
            <a:r>
              <a:rPr lang="en-US" b="1" i="1" dirty="0">
                <a:latin typeface="+mj-lt"/>
              </a:rPr>
              <a:t>In re Whitehall Jewelers (2008)</a:t>
            </a:r>
            <a:r>
              <a:rPr lang="en-US" i="1" dirty="0">
                <a:latin typeface="+mj-lt"/>
              </a:rPr>
              <a:t> </a:t>
            </a:r>
            <a:r>
              <a:rPr lang="en-US" dirty="0">
                <a:latin typeface="+mj-lt"/>
              </a:rPr>
              <a:t>– especially when 363 sale proposed early in the case, the sale of substantially the debtor’s assets should be “closely scrutinized” and proponent of plan has heightened burden for proving elements necessary for approval</a:t>
            </a:r>
          </a:p>
          <a:p>
            <a:endParaRPr lang="en-US" sz="1200" dirty="0">
              <a:latin typeface="+mj-lt"/>
            </a:endParaRPr>
          </a:p>
        </p:txBody>
      </p:sp>
    </p:spTree>
    <p:extLst>
      <p:ext uri="{BB962C8B-B14F-4D97-AF65-F5344CB8AC3E}">
        <p14:creationId xmlns:p14="http://schemas.microsoft.com/office/powerpoint/2010/main" val="1702773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08340" y="148225"/>
            <a:ext cx="11175319" cy="548640"/>
          </a:xfrm>
        </p:spPr>
        <p:txBody>
          <a:bodyPr anchor="b">
            <a:noAutofit/>
          </a:bodyPr>
          <a:lstStyle/>
          <a:p>
            <a:pPr algn="ctr"/>
            <a:r>
              <a:rPr lang="en-US" sz="4000" dirty="0">
                <a:latin typeface="Bell MT" panose="02020503060305020303" pitchFamily="18" charset="0"/>
              </a:rPr>
              <a:t>How did we get here?</a:t>
            </a:r>
          </a:p>
        </p:txBody>
      </p:sp>
      <p:sp>
        <p:nvSpPr>
          <p:cNvPr id="5" name="Rectangle 4">
            <a:extLst>
              <a:ext uri="{FF2B5EF4-FFF2-40B4-BE49-F238E27FC236}">
                <a16:creationId xmlns:a16="http://schemas.microsoft.com/office/drawing/2014/main" id="{EB33DE9C-CECA-90A3-49AB-FB17ED1D51D6}"/>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3BBFF34D-E0E1-812C-54D9-B3D865CABFE1}"/>
              </a:ext>
            </a:extLst>
          </p:cNvPr>
          <p:cNvSpPr txBox="1"/>
          <p:nvPr/>
        </p:nvSpPr>
        <p:spPr>
          <a:xfrm>
            <a:off x="776288" y="800465"/>
            <a:ext cx="10639424" cy="5909310"/>
          </a:xfrm>
          <a:prstGeom prst="rect">
            <a:avLst/>
          </a:prstGeom>
          <a:noFill/>
        </p:spPr>
        <p:txBody>
          <a:bodyPr wrap="square" rtlCol="0">
            <a:spAutoFit/>
          </a:bodyPr>
          <a:lstStyle/>
          <a:p>
            <a:r>
              <a:rPr lang="en-US" b="1" i="1" dirty="0">
                <a:latin typeface="+mj-lt"/>
              </a:rPr>
              <a:t>In re General Motors Corp. (2009)</a:t>
            </a:r>
            <a:r>
              <a:rPr lang="en-US" dirty="0">
                <a:latin typeface="+mj-lt"/>
              </a:rPr>
              <a:t> – good business reason existed because GM had no liquidity of its own, need to quickly address consumer &amp; fleet doubt, and U.S. Government funding contingent on 363 approval within days</a:t>
            </a:r>
          </a:p>
          <a:p>
            <a:endParaRPr lang="en-US" dirty="0">
              <a:latin typeface="+mj-lt"/>
            </a:endParaRPr>
          </a:p>
          <a:p>
            <a:r>
              <a:rPr lang="en-US" b="1" i="1" dirty="0">
                <a:latin typeface="+mj-lt"/>
              </a:rPr>
              <a:t>In re Chrysler LLC</a:t>
            </a:r>
            <a:r>
              <a:rPr lang="en-US" i="1" dirty="0">
                <a:latin typeface="+mj-lt"/>
              </a:rPr>
              <a:t> </a:t>
            </a:r>
            <a:r>
              <a:rPr lang="en-US" b="1" i="1" dirty="0">
                <a:latin typeface="+mj-lt"/>
              </a:rPr>
              <a:t>(2009)</a:t>
            </a:r>
            <a:r>
              <a:rPr lang="en-US" i="1" dirty="0">
                <a:latin typeface="+mj-lt"/>
              </a:rPr>
              <a:t> </a:t>
            </a:r>
            <a:r>
              <a:rPr lang="en-US" dirty="0">
                <a:latin typeface="+mj-lt"/>
              </a:rPr>
              <a:t>– sale of substantially all the assets approved because it was the only way to preserve going concern value and thereby maximize creditor recovery</a:t>
            </a:r>
          </a:p>
          <a:p>
            <a:endParaRPr lang="en-US" dirty="0">
              <a:latin typeface="+mj-lt"/>
            </a:endParaRPr>
          </a:p>
          <a:p>
            <a:r>
              <a:rPr lang="en-US" b="1" i="1" dirty="0">
                <a:latin typeface="+mj-lt"/>
              </a:rPr>
              <a:t>In re Philadelphia Newspapers</a:t>
            </a:r>
            <a:r>
              <a:rPr lang="en-US" i="1" dirty="0">
                <a:latin typeface="+mj-lt"/>
              </a:rPr>
              <a:t> </a:t>
            </a:r>
            <a:r>
              <a:rPr lang="en-US" dirty="0">
                <a:latin typeface="+mj-lt"/>
              </a:rPr>
              <a:t>and </a:t>
            </a:r>
            <a:r>
              <a:rPr lang="en-US" b="1" i="1" dirty="0">
                <a:latin typeface="+mj-lt"/>
              </a:rPr>
              <a:t>In re Pacific Lumber Co</a:t>
            </a:r>
            <a:r>
              <a:rPr lang="en-US" b="1" dirty="0">
                <a:latin typeface="+mj-lt"/>
              </a:rPr>
              <a:t>.</a:t>
            </a:r>
            <a:r>
              <a:rPr lang="en-US" dirty="0">
                <a:latin typeface="+mj-lt"/>
              </a:rPr>
              <a:t> </a:t>
            </a:r>
            <a:r>
              <a:rPr lang="en-US" b="1" i="1" dirty="0">
                <a:latin typeface="+mj-lt"/>
              </a:rPr>
              <a:t>(2009)</a:t>
            </a:r>
            <a:r>
              <a:rPr lang="en-US" dirty="0">
                <a:latin typeface="+mj-lt"/>
              </a:rPr>
              <a:t> – if claimant provided with “indubitable equivalent” of claim, collateral can be sold free and clear even if claimant not allowed to credit-bid</a:t>
            </a:r>
          </a:p>
          <a:p>
            <a:endParaRPr lang="en-US" dirty="0">
              <a:latin typeface="+mj-lt"/>
            </a:endParaRPr>
          </a:p>
          <a:p>
            <a:r>
              <a:rPr lang="en-US" b="1" i="1" dirty="0">
                <a:latin typeface="+mj-lt"/>
              </a:rPr>
              <a:t>In re Saint Michael’s Medical Center, Inc. (2015)</a:t>
            </a:r>
            <a:r>
              <a:rPr lang="en-US" dirty="0">
                <a:latin typeface="+mj-lt"/>
              </a:rPr>
              <a:t> – debtors filed a sale motion on the first day of  their chapter 11 cases to consummate a pre-negotiated sale pursuant to their stalking horse agreement.  Liquidation plan confirmed approximately 6 months after sale.</a:t>
            </a:r>
            <a:endParaRPr lang="en-US" b="1" i="1" dirty="0">
              <a:latin typeface="+mj-lt"/>
            </a:endParaRPr>
          </a:p>
          <a:p>
            <a:endParaRPr lang="en-US" b="1" i="1" dirty="0">
              <a:latin typeface="+mj-lt"/>
            </a:endParaRPr>
          </a:p>
          <a:p>
            <a:r>
              <a:rPr lang="en-US" b="1" i="1" dirty="0">
                <a:latin typeface="+mj-lt"/>
              </a:rPr>
              <a:t>In re Ample Hills, Inc.</a:t>
            </a:r>
            <a:r>
              <a:rPr lang="en-US" dirty="0">
                <a:latin typeface="+mj-lt"/>
              </a:rPr>
              <a:t> </a:t>
            </a:r>
            <a:r>
              <a:rPr lang="en-US" b="1" i="1" dirty="0">
                <a:latin typeface="+mj-lt"/>
              </a:rPr>
              <a:t>(2020)</a:t>
            </a:r>
            <a:r>
              <a:rPr lang="en-US" dirty="0">
                <a:latin typeface="+mj-lt"/>
              </a:rPr>
              <a:t> – debtors filed to consummate pre-negotiated sale at a depressed price during the peak of the COVID-19 pandemic in the second month of the cases.  Sale consummated 4 months later and cases dismissed 6 months later.</a:t>
            </a:r>
            <a:endParaRPr lang="en-US" b="1" i="1" dirty="0">
              <a:latin typeface="+mj-lt"/>
            </a:endParaRPr>
          </a:p>
          <a:p>
            <a:endParaRPr lang="en-US" b="1" i="1" dirty="0">
              <a:latin typeface="+mj-lt"/>
            </a:endParaRPr>
          </a:p>
          <a:p>
            <a:r>
              <a:rPr lang="en-US" b="1" i="1" dirty="0">
                <a:latin typeface="+mj-lt"/>
              </a:rPr>
              <a:t>In re Strike LLC</a:t>
            </a:r>
            <a:r>
              <a:rPr lang="en-US" dirty="0">
                <a:latin typeface="+mj-lt"/>
              </a:rPr>
              <a:t> </a:t>
            </a:r>
            <a:r>
              <a:rPr lang="en-US" b="1" i="1" dirty="0">
                <a:latin typeface="+mj-lt"/>
              </a:rPr>
              <a:t>(2022) </a:t>
            </a:r>
            <a:r>
              <a:rPr lang="en-US" dirty="0">
                <a:latin typeface="+mj-lt"/>
              </a:rPr>
              <a:t>– In the month after filing, the court approved a global settlement among the debtor, unsecured creditors, and its prepetition secured creditor / DIP lender as well as a 363 sale of substantially all assets to the DIP lender.  Liquidating Plan confirmed 5 months later.</a:t>
            </a:r>
          </a:p>
        </p:txBody>
      </p:sp>
    </p:spTree>
    <p:extLst>
      <p:ext uri="{BB962C8B-B14F-4D97-AF65-F5344CB8AC3E}">
        <p14:creationId xmlns:p14="http://schemas.microsoft.com/office/powerpoint/2010/main" val="74739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831850" y="3627124"/>
            <a:ext cx="10452449" cy="1698501"/>
          </a:xfrm>
        </p:spPr>
        <p:txBody>
          <a:bodyPr anchor="b">
            <a:noAutofit/>
          </a:bodyPr>
          <a:lstStyle/>
          <a:p>
            <a:r>
              <a:rPr lang="en-US" sz="7200">
                <a:latin typeface="Bell MT" panose="02020503060305020303" pitchFamily="18" charset="0"/>
              </a:rPr>
              <a:t>CASE STUDIES:</a:t>
            </a:r>
            <a:br>
              <a:rPr lang="en-US" sz="7200">
                <a:latin typeface="Bell MT" panose="02020503060305020303" pitchFamily="18" charset="0"/>
              </a:rPr>
            </a:br>
            <a:r>
              <a:rPr lang="en-US" sz="7200">
                <a:latin typeface="Bell MT" panose="02020503060305020303" pitchFamily="18" charset="0"/>
              </a:rPr>
              <a:t>Recent Examples Not Involving 363 Sales</a:t>
            </a:r>
          </a:p>
        </p:txBody>
      </p:sp>
      <p:sp>
        <p:nvSpPr>
          <p:cNvPr id="3" name="Rectangle 2">
            <a:extLst>
              <a:ext uri="{FF2B5EF4-FFF2-40B4-BE49-F238E27FC236}">
                <a16:creationId xmlns:a16="http://schemas.microsoft.com/office/drawing/2014/main" id="{49D14DF9-6FF9-6801-2BEB-2A1ABD18250C}"/>
              </a:ext>
            </a:extLst>
          </p:cNvPr>
          <p:cNvSpPr/>
          <p:nvPr/>
        </p:nvSpPr>
        <p:spPr>
          <a:xfrm>
            <a:off x="433352" y="5795375"/>
            <a:ext cx="11415748" cy="914400"/>
          </a:xfrm>
          <a:prstGeom prst="rect">
            <a:avLst/>
          </a:prstGeom>
          <a:solidFill>
            <a:schemeClr val="accent1"/>
          </a:solidFill>
          <a:ln w="12700" cap="flat" algn="ctr">
            <a:solidFill>
              <a:schemeClr val="tx2"/>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8753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386387" y="321834"/>
            <a:ext cx="6456362" cy="1325563"/>
          </a:xfrm>
        </p:spPr>
        <p:txBody>
          <a:bodyPr/>
          <a:lstStyle/>
          <a:p>
            <a:pPr algn="ctr"/>
            <a:r>
              <a:rPr lang="en-US" sz="6000">
                <a:solidFill>
                  <a:schemeClr val="tx2"/>
                </a:solidFill>
                <a:latin typeface="Bell MT" panose="02020503060305020303" pitchFamily="18" charset="0"/>
              </a:rPr>
              <a:t>RUBY TUESDAY</a:t>
            </a:r>
            <a:br>
              <a:rPr lang="en-US"/>
            </a:br>
            <a:endParaRPr lang="en-US"/>
          </a:p>
        </p:txBody>
      </p:sp>
      <p:pic>
        <p:nvPicPr>
          <p:cNvPr id="14" name="Picture Placeholder 13" descr="Logo, company name&#10;&#10;Description automatically generated">
            <a:extLst>
              <a:ext uri="{FF2B5EF4-FFF2-40B4-BE49-F238E27FC236}">
                <a16:creationId xmlns:a16="http://schemas.microsoft.com/office/drawing/2014/main" id="{5006BD51-CD8D-C376-3FDA-181E1462B722}"/>
              </a:ext>
            </a:extLst>
          </p:cNvPr>
          <p:cNvPicPr>
            <a:picLocks noGrp="1" noChangeAspect="1"/>
          </p:cNvPicPr>
          <p:nvPr>
            <p:ph type="pic" sz="quarter" idx="13"/>
          </p:nvPr>
        </p:nvPicPr>
        <p:blipFill>
          <a:blip r:embed="rId3"/>
          <a:srcRect/>
          <a:stretch>
            <a:fillRect/>
          </a:stretch>
        </p:blipFill>
        <p:spPr/>
      </p:pic>
      <p:sp>
        <p:nvSpPr>
          <p:cNvPr id="16" name="Content Placeholder 15">
            <a:extLst>
              <a:ext uri="{FF2B5EF4-FFF2-40B4-BE49-F238E27FC236}">
                <a16:creationId xmlns:a16="http://schemas.microsoft.com/office/drawing/2014/main" id="{888B471B-A293-3FB7-7BA7-3E060213A9D4}"/>
              </a:ext>
            </a:extLst>
          </p:cNvPr>
          <p:cNvSpPr>
            <a:spLocks noGrp="1"/>
          </p:cNvSpPr>
          <p:nvPr>
            <p:ph idx="1"/>
          </p:nvPr>
        </p:nvSpPr>
        <p:spPr>
          <a:xfrm>
            <a:off x="386560" y="2240280"/>
            <a:ext cx="4914189" cy="2377440"/>
          </a:xfrm>
        </p:spPr>
        <p:txBody>
          <a:bodyPr/>
          <a:lstStyle/>
          <a:p>
            <a:pPr marL="0" marR="0" indent="0" algn="ctr" rtl="0" eaLnBrk="1" fontAlgn="ctr" latinLnBrk="0" hangingPunct="1">
              <a:spcBef>
                <a:spcPct val="0"/>
              </a:spcBef>
              <a:spcAft>
                <a:spcPts val="600"/>
              </a:spcAft>
              <a:buNone/>
            </a:pPr>
            <a:endParaRPr lang="en-US" sz="1800" b="0" i="0" u="none" strike="noStrike">
              <a:effectLst/>
              <a:latin typeface="Arial" panose="020B0604020202020204" pitchFamily="34" charset="0"/>
            </a:endParaRPr>
          </a:p>
          <a:p>
            <a:pPr marL="0" marR="0" indent="0" algn="l" rtl="0" eaLnBrk="1" fontAlgn="t" latinLnBrk="0" hangingPunct="1">
              <a:spcBef>
                <a:spcPct val="0"/>
              </a:spcBef>
              <a:spcAft>
                <a:spcPts val="600"/>
              </a:spcAft>
              <a:buNone/>
            </a:pPr>
            <a:r>
              <a:rPr lang="en-US" b="0" i="0" u="none" strike="noStrike" kern="1200">
                <a:solidFill>
                  <a:srgbClr val="000000"/>
                </a:solidFill>
                <a:effectLst/>
                <a:latin typeface="+mj-lt"/>
                <a:ea typeface="Times New Roman" panose="02020603050405020304" pitchFamily="18" charset="0"/>
                <a:cs typeface="Times New Roman" panose="02020603050405020304" pitchFamily="18" charset="0"/>
              </a:rPr>
              <a:t>Ruby Tuesday confirmed a plan including a global settlement providing approximately a 3% recovery to unsecured creditors.  Prepetition lenders were afforded a modest 40% recovery</a:t>
            </a:r>
            <a:endParaRPr lang="en-US" b="0" i="0" u="none" strike="noStrike">
              <a:effectLst/>
              <a:latin typeface="+mj-lt"/>
            </a:endParaRPr>
          </a:p>
          <a:p>
            <a:endParaRPr lang="en-US"/>
          </a:p>
        </p:txBody>
      </p:sp>
      <p:sp>
        <p:nvSpPr>
          <p:cNvPr id="5" name="Rectangle 4">
            <a:extLst>
              <a:ext uri="{FF2B5EF4-FFF2-40B4-BE49-F238E27FC236}">
                <a16:creationId xmlns:a16="http://schemas.microsoft.com/office/drawing/2014/main" id="{C49B166C-BC64-ACCD-CDF8-6E758E7FBDE3}"/>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173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34297B-C70F-34B2-5033-559FFD255194}"/>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a:spLocks noGrp="1"/>
          </p:cNvSpPr>
          <p:nvPr>
            <p:ph type="title"/>
          </p:nvPr>
        </p:nvSpPr>
        <p:spPr/>
        <p:txBody>
          <a:bodyPr/>
          <a:lstStyle/>
          <a:p>
            <a:pPr algn="ctr"/>
            <a:r>
              <a:rPr lang="en-US" sz="1800">
                <a:solidFill>
                  <a:schemeClr val="tx2"/>
                </a:solidFill>
                <a:latin typeface="Bell MT" panose="02020503060305020303" pitchFamily="18" charset="0"/>
              </a:rPr>
              <a:t>Ruby Tuesday</a:t>
            </a:r>
          </a:p>
        </p:txBody>
      </p:sp>
      <p:graphicFrame>
        <p:nvGraphicFramePr>
          <p:cNvPr id="2" name="Table 2">
            <a:extLst>
              <a:ext uri="{FF2B5EF4-FFF2-40B4-BE49-F238E27FC236}">
                <a16:creationId xmlns:a16="http://schemas.microsoft.com/office/drawing/2014/main" id="{763C2038-E8AD-59AA-B071-C6009768C5D2}"/>
              </a:ext>
            </a:extLst>
          </p:cNvPr>
          <p:cNvGraphicFramePr>
            <a:graphicFrameLocks noGrp="1"/>
          </p:cNvGraphicFramePr>
          <p:nvPr>
            <p:extLst>
              <p:ext uri="{D42A27DB-BD31-4B8C-83A1-F6EECF244321}">
                <p14:modId xmlns:p14="http://schemas.microsoft.com/office/powerpoint/2010/main" val="1353692012"/>
              </p:ext>
            </p:extLst>
          </p:nvPr>
        </p:nvGraphicFramePr>
        <p:xfrm>
          <a:off x="381000" y="1538239"/>
          <a:ext cx="11430000" cy="621792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827854871"/>
                    </a:ext>
                  </a:extLst>
                </a:gridCol>
                <a:gridCol w="1737360">
                  <a:extLst>
                    <a:ext uri="{9D8B030D-6E8A-4147-A177-3AD203B41FA5}">
                      <a16:colId xmlns:a16="http://schemas.microsoft.com/office/drawing/2014/main" val="127900176"/>
                    </a:ext>
                  </a:extLst>
                </a:gridCol>
                <a:gridCol w="1554480">
                  <a:extLst>
                    <a:ext uri="{9D8B030D-6E8A-4147-A177-3AD203B41FA5}">
                      <a16:colId xmlns:a16="http://schemas.microsoft.com/office/drawing/2014/main" val="2945245314"/>
                    </a:ext>
                  </a:extLst>
                </a:gridCol>
                <a:gridCol w="1554480">
                  <a:extLst>
                    <a:ext uri="{9D8B030D-6E8A-4147-A177-3AD203B41FA5}">
                      <a16:colId xmlns:a16="http://schemas.microsoft.com/office/drawing/2014/main" val="3030705852"/>
                    </a:ext>
                  </a:extLst>
                </a:gridCol>
                <a:gridCol w="1554480">
                  <a:extLst>
                    <a:ext uri="{9D8B030D-6E8A-4147-A177-3AD203B41FA5}">
                      <a16:colId xmlns:a16="http://schemas.microsoft.com/office/drawing/2014/main" val="1039950440"/>
                    </a:ext>
                  </a:extLst>
                </a:gridCol>
                <a:gridCol w="1554480">
                  <a:extLst>
                    <a:ext uri="{9D8B030D-6E8A-4147-A177-3AD203B41FA5}">
                      <a16:colId xmlns:a16="http://schemas.microsoft.com/office/drawing/2014/main" val="257710068"/>
                    </a:ext>
                  </a:extLst>
                </a:gridCol>
                <a:gridCol w="1645920">
                  <a:extLst>
                    <a:ext uri="{9D8B030D-6E8A-4147-A177-3AD203B41FA5}">
                      <a16:colId xmlns:a16="http://schemas.microsoft.com/office/drawing/2014/main" val="2598140983"/>
                    </a:ext>
                  </a:extLst>
                </a:gridCol>
              </a:tblGrid>
              <a:tr h="370840">
                <a:tc>
                  <a:txBody>
                    <a:bodyPr/>
                    <a:lstStyle/>
                    <a:p>
                      <a:pPr algn="ctr"/>
                      <a:r>
                        <a:rPr lang="en-US">
                          <a:latin typeface="+mj-lt"/>
                        </a:rPr>
                        <a:t>Capital Structure</a:t>
                      </a:r>
                    </a:p>
                  </a:txBody>
                  <a:tcPr/>
                </a:tc>
                <a:tc>
                  <a:txBody>
                    <a:bodyPr/>
                    <a:lstStyle/>
                    <a:p>
                      <a:pPr algn="ctr"/>
                      <a:r>
                        <a:rPr lang="en-US">
                          <a:latin typeface="+mj-lt"/>
                        </a:rPr>
                        <a:t>Reorganization Value</a:t>
                      </a:r>
                    </a:p>
                  </a:txBody>
                  <a:tcPr/>
                </a:tc>
                <a:tc>
                  <a:txBody>
                    <a:bodyPr/>
                    <a:lstStyle/>
                    <a:p>
                      <a:pPr algn="ctr"/>
                      <a:r>
                        <a:rPr lang="en-US">
                          <a:latin typeface="+mj-lt"/>
                        </a:rPr>
                        <a:t>Recoveries to Funded debt</a:t>
                      </a:r>
                    </a:p>
                  </a:txBody>
                  <a:tcPr/>
                </a:tc>
                <a:tc>
                  <a:txBody>
                    <a:bodyPr/>
                    <a:lstStyle/>
                    <a:p>
                      <a:pPr algn="ctr"/>
                      <a:r>
                        <a:rPr lang="en-US">
                          <a:latin typeface="+mj-lt"/>
                        </a:rPr>
                        <a:t>Recoveries to Equity</a:t>
                      </a:r>
                    </a:p>
                  </a:txBody>
                  <a:tcPr/>
                </a:tc>
                <a:tc>
                  <a:txBody>
                    <a:bodyPr/>
                    <a:lstStyle/>
                    <a:p>
                      <a:pPr algn="ctr"/>
                      <a:r>
                        <a:rPr lang="en-US">
                          <a:latin typeface="+mj-lt"/>
                        </a:rPr>
                        <a:t>Recoveries to Unsecured Creditors</a:t>
                      </a:r>
                    </a:p>
                  </a:txBody>
                  <a:tcPr/>
                </a:tc>
                <a:tc>
                  <a:txBody>
                    <a:bodyPr/>
                    <a:lstStyle/>
                    <a:p>
                      <a:pPr algn="ctr"/>
                      <a:r>
                        <a:rPr lang="en-US">
                          <a:latin typeface="+mj-lt"/>
                        </a:rPr>
                        <a:t>Resolution</a:t>
                      </a:r>
                    </a:p>
                  </a:txBody>
                  <a:tcPr/>
                </a:tc>
                <a:tc>
                  <a:txBody>
                    <a:bodyPr/>
                    <a:lstStyle/>
                    <a:p>
                      <a:pPr algn="ctr"/>
                      <a:r>
                        <a:rPr lang="en-US">
                          <a:latin typeface="+mj-lt"/>
                        </a:rPr>
                        <a:t>Fees</a:t>
                      </a:r>
                    </a:p>
                  </a:txBody>
                  <a:tcPr/>
                </a:tc>
                <a:extLst>
                  <a:ext uri="{0D108BD9-81ED-4DB2-BD59-A6C34878D82A}">
                    <a16:rowId xmlns:a16="http://schemas.microsoft.com/office/drawing/2014/main" val="3646937368"/>
                  </a:ext>
                </a:extLst>
              </a:tr>
              <a:tr h="370840">
                <a:tc>
                  <a:txBody>
                    <a:bodyPr/>
                    <a:lstStyle/>
                    <a:p>
                      <a:r>
                        <a:rPr lang="en-US">
                          <a:solidFill>
                            <a:schemeClr val="tx1"/>
                          </a:solidFill>
                          <a:latin typeface="+mj-lt"/>
                        </a:rPr>
                        <a:t>Secured debt - $42.7M</a:t>
                      </a:r>
                    </a:p>
                    <a:p>
                      <a:endParaRPr lang="en-US">
                        <a:solidFill>
                          <a:schemeClr val="tx1"/>
                        </a:solidFill>
                        <a:latin typeface="+mj-lt"/>
                      </a:endParaRPr>
                    </a:p>
                    <a:p>
                      <a:r>
                        <a:rPr lang="en-US">
                          <a:solidFill>
                            <a:schemeClr val="tx1"/>
                          </a:solidFill>
                          <a:latin typeface="+mj-lt"/>
                        </a:rPr>
                        <a:t>Unsecured debt - $28.8M</a:t>
                      </a:r>
                    </a:p>
                  </a:txBody>
                  <a:tcPr/>
                </a:tc>
                <a:tc>
                  <a:txBody>
                    <a:bodyPr/>
                    <a:lstStyle/>
                    <a:p>
                      <a:pPr algn="ctr"/>
                      <a:r>
                        <a:rPr lang="en-US">
                          <a:latin typeface="+mj-lt"/>
                        </a:rPr>
                        <a:t>$17.5M</a:t>
                      </a:r>
                    </a:p>
                  </a:txBody>
                  <a:tcPr/>
                </a:tc>
                <a:tc>
                  <a:txBody>
                    <a:bodyPr/>
                    <a:lstStyle/>
                    <a:p>
                      <a:r>
                        <a:rPr lang="en-US">
                          <a:latin typeface="+mj-lt"/>
                        </a:rPr>
                        <a:t>Prepetition term loan claims - $17.5M by</a:t>
                      </a:r>
                      <a:r>
                        <a:rPr lang="en-US" baseline="0">
                          <a:latin typeface="+mj-lt"/>
                        </a:rPr>
                        <a:t> electing</a:t>
                      </a:r>
                      <a:r>
                        <a:rPr lang="en-US">
                          <a:latin typeface="+mj-lt"/>
                        </a:rPr>
                        <a:t> either (i) cash or (ii) through (a) the reinstatement of </a:t>
                      </a:r>
                      <a:r>
                        <a:rPr lang="en-US" baseline="0">
                          <a:latin typeface="+mj-lt"/>
                        </a:rPr>
                        <a:t>claims, or (b) the return of collateral</a:t>
                      </a:r>
                      <a:r>
                        <a:rPr lang="en-US">
                          <a:latin typeface="+mj-lt"/>
                        </a:rPr>
                        <a:t> (with option to reduce to provide additional recovery to GUCs)(39% recovery)</a:t>
                      </a:r>
                    </a:p>
                  </a:txBody>
                  <a:tcPr/>
                </a:tc>
                <a:tc>
                  <a:txBody>
                    <a:bodyPr/>
                    <a:lstStyle/>
                    <a:p>
                      <a:pPr algn="ctr"/>
                      <a:r>
                        <a:rPr lang="en-US">
                          <a:latin typeface="+mj-lt"/>
                        </a:rPr>
                        <a:t>No recovery</a:t>
                      </a:r>
                    </a:p>
                  </a:txBody>
                  <a:tcPr/>
                </a:tc>
                <a:tc>
                  <a:txBody>
                    <a:bodyPr/>
                    <a:lstStyle/>
                    <a:p>
                      <a:r>
                        <a:rPr lang="en-US">
                          <a:latin typeface="+mj-lt"/>
                        </a:rPr>
                        <a:t>General unsecured creditors received approximately a 3% recovery in cash pursuant to settlement agreement</a:t>
                      </a:r>
                    </a:p>
                  </a:txBody>
                  <a:tcPr/>
                </a:tc>
                <a:tc>
                  <a:txBody>
                    <a:bodyPr/>
                    <a:lstStyle/>
                    <a:p>
                      <a:r>
                        <a:rPr lang="en-US">
                          <a:latin typeface="+mj-lt"/>
                        </a:rPr>
                        <a:t>Cramdown on all general unsecured creditors, though a Rule 9019 settlement was reached to provide recovery to that class</a:t>
                      </a:r>
                    </a:p>
                  </a:txBody>
                  <a:tcPr/>
                </a:tc>
                <a:tc>
                  <a:txBody>
                    <a:bodyPr/>
                    <a:lstStyle/>
                    <a:p>
                      <a:pPr algn="ctr"/>
                      <a:r>
                        <a:rPr lang="en-US">
                          <a:latin typeface="+mj-lt"/>
                        </a:rPr>
                        <a:t>$10,717,135</a:t>
                      </a:r>
                    </a:p>
                    <a:p>
                      <a:pPr algn="ctr"/>
                      <a:endParaRPr lang="en-US">
                        <a:latin typeface="+mj-lt"/>
                      </a:endParaRPr>
                    </a:p>
                    <a:p>
                      <a:pPr algn="ctr"/>
                      <a:r>
                        <a:rPr lang="en-US">
                          <a:latin typeface="+mj-lt"/>
                        </a:rPr>
                        <a:t>61% of reorganization value</a:t>
                      </a:r>
                    </a:p>
                  </a:txBody>
                  <a:tcPr/>
                </a:tc>
                <a:extLst>
                  <a:ext uri="{0D108BD9-81ED-4DB2-BD59-A6C34878D82A}">
                    <a16:rowId xmlns:a16="http://schemas.microsoft.com/office/drawing/2014/main" val="3833834707"/>
                  </a:ext>
                </a:extLst>
              </a:tr>
            </a:tbl>
          </a:graphicData>
        </a:graphic>
      </p:graphicFrame>
    </p:spTree>
    <p:extLst>
      <p:ext uri="{BB962C8B-B14F-4D97-AF65-F5344CB8AC3E}">
        <p14:creationId xmlns:p14="http://schemas.microsoft.com/office/powerpoint/2010/main" val="688656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ogo, company name&#10;&#10;Description automatically generated">
            <a:extLst>
              <a:ext uri="{FF2B5EF4-FFF2-40B4-BE49-F238E27FC236}">
                <a16:creationId xmlns:a16="http://schemas.microsoft.com/office/drawing/2014/main" id="{9854244E-A283-3BD5-AB1D-B5D9B064D84E}"/>
              </a:ext>
            </a:extLst>
          </p:cNvPr>
          <p:cNvPicPr>
            <a:picLocks noGrp="1" noChangeAspect="1"/>
          </p:cNvPicPr>
          <p:nvPr>
            <p:ph sz="half" idx="1"/>
          </p:nvPr>
        </p:nvPicPr>
        <p:blipFill>
          <a:blip r:embed="rId3"/>
          <a:srcRect/>
          <a:stretch>
            <a:fillRect/>
          </a:stretch>
        </p:blipFill>
        <p:spPr>
          <a:xfrm>
            <a:off x="838200" y="1253331"/>
            <a:ext cx="4351338" cy="4351338"/>
          </a:xfrm>
          <a:noFill/>
        </p:spPr>
      </p:pic>
      <p:sp>
        <p:nvSpPr>
          <p:cNvPr id="16" name="Content Placeholder 15">
            <a:extLst>
              <a:ext uri="{FF2B5EF4-FFF2-40B4-BE49-F238E27FC236}">
                <a16:creationId xmlns:a16="http://schemas.microsoft.com/office/drawing/2014/main" id="{888B471B-A293-3FB7-7BA7-3E060213A9D4}"/>
              </a:ext>
            </a:extLst>
          </p:cNvPr>
          <p:cNvSpPr>
            <a:spLocks noGrp="1"/>
          </p:cNvSpPr>
          <p:nvPr>
            <p:ph sz="half" idx="2"/>
          </p:nvPr>
        </p:nvSpPr>
        <p:spPr>
          <a:xfrm>
            <a:off x="6172200" y="1645920"/>
            <a:ext cx="5181600" cy="3566160"/>
          </a:xfrm>
        </p:spPr>
        <p:txBody>
          <a:bodyPr>
            <a:normAutofit/>
          </a:bodyPr>
          <a:lstStyle/>
          <a:p>
            <a:pPr marL="0" indent="0" fontAlgn="t">
              <a:spcBef>
                <a:spcPct val="0"/>
              </a:spcBef>
              <a:spcAft>
                <a:spcPts val="600"/>
              </a:spcAft>
              <a:buNone/>
            </a:pPr>
            <a:r>
              <a:rPr lang="en-US">
                <a:effectLst/>
                <a:latin typeface="+mj-lt"/>
              </a:rPr>
              <a:t>Energy Services confirmed a plan after a four‑day contested hearing, with objections honing in on contemplated third‑party release provisions.  The junior secured lenders received a modest recovery and did not receive the distribution in cash.</a:t>
            </a:r>
            <a:endParaRPr lang="en-US" b="0" i="0" u="none" strike="noStrike">
              <a:effectLst/>
            </a:endParaRPr>
          </a:p>
        </p:txBody>
      </p:sp>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8" y="246621"/>
            <a:ext cx="11150600" cy="920336"/>
          </a:xfrm>
        </p:spPr>
        <p:txBody>
          <a:bodyPr anchor="b">
            <a:noAutofit/>
          </a:bodyPr>
          <a:lstStyle/>
          <a:p>
            <a:pPr algn="ctr"/>
            <a:r>
              <a:rPr lang="en-US" sz="6000">
                <a:solidFill>
                  <a:schemeClr val="tx2"/>
                </a:solidFill>
                <a:latin typeface="Bell MT" panose="02020503060305020303" pitchFamily="18" charset="0"/>
              </a:rPr>
              <a:t>EMERGE ENERGY SERVICES</a:t>
            </a:r>
            <a:endParaRPr lang="en-US" sz="6000">
              <a:solidFill>
                <a:schemeClr val="tx2"/>
              </a:solidFill>
            </a:endParaRPr>
          </a:p>
        </p:txBody>
      </p:sp>
      <p:sp>
        <p:nvSpPr>
          <p:cNvPr id="3" name="Rectangle 2">
            <a:extLst>
              <a:ext uri="{FF2B5EF4-FFF2-40B4-BE49-F238E27FC236}">
                <a16:creationId xmlns:a16="http://schemas.microsoft.com/office/drawing/2014/main" id="{07B5035F-59A2-F625-B71C-327E566CFEAC}"/>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02581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F33E3E-3332-06F9-289F-5EEB20590B93}"/>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a:spLocks noGrp="1"/>
          </p:cNvSpPr>
          <p:nvPr>
            <p:ph type="title"/>
          </p:nvPr>
        </p:nvSpPr>
        <p:spPr/>
        <p:txBody>
          <a:bodyPr/>
          <a:lstStyle/>
          <a:p>
            <a:pPr algn="ctr"/>
            <a:r>
              <a:rPr lang="en-US" sz="6000">
                <a:solidFill>
                  <a:schemeClr val="tx2"/>
                </a:solidFill>
                <a:latin typeface="Bell MT" panose="02020503060305020303" pitchFamily="18" charset="0"/>
              </a:rPr>
              <a:t>EMERGE ENERGY SERVICES</a:t>
            </a:r>
          </a:p>
        </p:txBody>
      </p:sp>
      <p:graphicFrame>
        <p:nvGraphicFramePr>
          <p:cNvPr id="2" name="Table 2">
            <a:extLst>
              <a:ext uri="{FF2B5EF4-FFF2-40B4-BE49-F238E27FC236}">
                <a16:creationId xmlns:a16="http://schemas.microsoft.com/office/drawing/2014/main" id="{763C2038-E8AD-59AA-B071-C6009768C5D2}"/>
              </a:ext>
            </a:extLst>
          </p:cNvPr>
          <p:cNvGraphicFramePr>
            <a:graphicFrameLocks noGrp="1"/>
          </p:cNvGraphicFramePr>
          <p:nvPr>
            <p:extLst>
              <p:ext uri="{D42A27DB-BD31-4B8C-83A1-F6EECF244321}">
                <p14:modId xmlns:p14="http://schemas.microsoft.com/office/powerpoint/2010/main" val="430039657"/>
              </p:ext>
            </p:extLst>
          </p:nvPr>
        </p:nvGraphicFramePr>
        <p:xfrm>
          <a:off x="381000" y="1251028"/>
          <a:ext cx="11430000" cy="53949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827854871"/>
                    </a:ext>
                  </a:extLst>
                </a:gridCol>
                <a:gridCol w="1737360">
                  <a:extLst>
                    <a:ext uri="{9D8B030D-6E8A-4147-A177-3AD203B41FA5}">
                      <a16:colId xmlns:a16="http://schemas.microsoft.com/office/drawing/2014/main" val="127900176"/>
                    </a:ext>
                  </a:extLst>
                </a:gridCol>
                <a:gridCol w="1554480">
                  <a:extLst>
                    <a:ext uri="{9D8B030D-6E8A-4147-A177-3AD203B41FA5}">
                      <a16:colId xmlns:a16="http://schemas.microsoft.com/office/drawing/2014/main" val="2945245314"/>
                    </a:ext>
                  </a:extLst>
                </a:gridCol>
                <a:gridCol w="1554480">
                  <a:extLst>
                    <a:ext uri="{9D8B030D-6E8A-4147-A177-3AD203B41FA5}">
                      <a16:colId xmlns:a16="http://schemas.microsoft.com/office/drawing/2014/main" val="3030705852"/>
                    </a:ext>
                  </a:extLst>
                </a:gridCol>
                <a:gridCol w="1554480">
                  <a:extLst>
                    <a:ext uri="{9D8B030D-6E8A-4147-A177-3AD203B41FA5}">
                      <a16:colId xmlns:a16="http://schemas.microsoft.com/office/drawing/2014/main" val="1039950440"/>
                    </a:ext>
                  </a:extLst>
                </a:gridCol>
                <a:gridCol w="1554480">
                  <a:extLst>
                    <a:ext uri="{9D8B030D-6E8A-4147-A177-3AD203B41FA5}">
                      <a16:colId xmlns:a16="http://schemas.microsoft.com/office/drawing/2014/main" val="257710068"/>
                    </a:ext>
                  </a:extLst>
                </a:gridCol>
                <a:gridCol w="1645920">
                  <a:extLst>
                    <a:ext uri="{9D8B030D-6E8A-4147-A177-3AD203B41FA5}">
                      <a16:colId xmlns:a16="http://schemas.microsoft.com/office/drawing/2014/main" val="2598140983"/>
                    </a:ext>
                  </a:extLst>
                </a:gridCol>
              </a:tblGrid>
              <a:tr h="370840">
                <a:tc>
                  <a:txBody>
                    <a:bodyPr/>
                    <a:lstStyle/>
                    <a:p>
                      <a:pPr algn="ctr"/>
                      <a:r>
                        <a:rPr lang="en-US">
                          <a:latin typeface="+mj-lt"/>
                        </a:rPr>
                        <a:t>Capital Structure</a:t>
                      </a:r>
                    </a:p>
                  </a:txBody>
                  <a:tcPr/>
                </a:tc>
                <a:tc>
                  <a:txBody>
                    <a:bodyPr/>
                    <a:lstStyle/>
                    <a:p>
                      <a:pPr algn="ctr"/>
                      <a:r>
                        <a:rPr lang="en-US">
                          <a:latin typeface="+mj-lt"/>
                        </a:rPr>
                        <a:t>Reorganization Value</a:t>
                      </a:r>
                    </a:p>
                  </a:txBody>
                  <a:tcPr/>
                </a:tc>
                <a:tc>
                  <a:txBody>
                    <a:bodyPr/>
                    <a:lstStyle/>
                    <a:p>
                      <a:pPr algn="ctr"/>
                      <a:r>
                        <a:rPr lang="en-US">
                          <a:latin typeface="+mj-lt"/>
                        </a:rPr>
                        <a:t>Recoveries to Funded debt</a:t>
                      </a:r>
                    </a:p>
                  </a:txBody>
                  <a:tcPr/>
                </a:tc>
                <a:tc>
                  <a:txBody>
                    <a:bodyPr/>
                    <a:lstStyle/>
                    <a:p>
                      <a:pPr algn="ctr"/>
                      <a:r>
                        <a:rPr lang="en-US">
                          <a:latin typeface="+mj-lt"/>
                        </a:rPr>
                        <a:t>Recoveries to Equity</a:t>
                      </a:r>
                    </a:p>
                  </a:txBody>
                  <a:tcPr/>
                </a:tc>
                <a:tc>
                  <a:txBody>
                    <a:bodyPr/>
                    <a:lstStyle/>
                    <a:p>
                      <a:pPr algn="ctr"/>
                      <a:r>
                        <a:rPr lang="en-US">
                          <a:latin typeface="+mj-lt"/>
                        </a:rPr>
                        <a:t>Recoveries to Unsecured Creditors</a:t>
                      </a:r>
                    </a:p>
                  </a:txBody>
                  <a:tcPr/>
                </a:tc>
                <a:tc>
                  <a:txBody>
                    <a:bodyPr/>
                    <a:lstStyle/>
                    <a:p>
                      <a:pPr algn="ctr"/>
                      <a:r>
                        <a:rPr lang="en-US">
                          <a:latin typeface="+mj-lt"/>
                        </a:rPr>
                        <a:t>Resolution</a:t>
                      </a:r>
                    </a:p>
                  </a:txBody>
                  <a:tcPr/>
                </a:tc>
                <a:tc>
                  <a:txBody>
                    <a:bodyPr/>
                    <a:lstStyle/>
                    <a:p>
                      <a:pPr algn="ctr"/>
                      <a:r>
                        <a:rPr lang="en-US">
                          <a:latin typeface="+mj-lt"/>
                        </a:rPr>
                        <a:t>Fees</a:t>
                      </a:r>
                    </a:p>
                  </a:txBody>
                  <a:tcPr/>
                </a:tc>
                <a:extLst>
                  <a:ext uri="{0D108BD9-81ED-4DB2-BD59-A6C34878D82A}">
                    <a16:rowId xmlns:a16="http://schemas.microsoft.com/office/drawing/2014/main" val="3646937368"/>
                  </a:ext>
                </a:extLst>
              </a:tr>
              <a:tr h="370840">
                <a:tc>
                  <a:txBody>
                    <a:bodyPr/>
                    <a:lstStyle/>
                    <a:p>
                      <a:pPr algn="ctr"/>
                      <a:r>
                        <a:rPr lang="en-US">
                          <a:solidFill>
                            <a:schemeClr val="tx1"/>
                          </a:solidFill>
                          <a:latin typeface="+mj-lt"/>
                        </a:rPr>
                        <a:t>Secured debt - $225M</a:t>
                      </a:r>
                    </a:p>
                    <a:p>
                      <a:pPr algn="ctr"/>
                      <a:endParaRPr lang="en-US">
                        <a:solidFill>
                          <a:schemeClr val="tx1"/>
                        </a:solidFill>
                        <a:latin typeface="+mj-lt"/>
                      </a:endParaRPr>
                    </a:p>
                    <a:p>
                      <a:pPr algn="ctr"/>
                      <a:r>
                        <a:rPr lang="en-US">
                          <a:solidFill>
                            <a:schemeClr val="tx1"/>
                          </a:solidFill>
                          <a:latin typeface="+mj-lt"/>
                        </a:rPr>
                        <a:t>No unsecured debt other than trade creditors</a:t>
                      </a:r>
                    </a:p>
                  </a:txBody>
                  <a:tcPr/>
                </a:tc>
                <a:tc>
                  <a:txBody>
                    <a:bodyPr/>
                    <a:lstStyle/>
                    <a:p>
                      <a:pPr algn="ctr"/>
                      <a:r>
                        <a:rPr lang="en-US">
                          <a:latin typeface="+mj-lt"/>
                        </a:rPr>
                        <a:t>$315.6M – 210.9M</a:t>
                      </a:r>
                    </a:p>
                  </a:txBody>
                  <a:tcPr/>
                </a:tc>
                <a:tc>
                  <a:txBody>
                    <a:bodyPr/>
                    <a:lstStyle/>
                    <a:p>
                      <a:pPr algn="l"/>
                      <a:r>
                        <a:rPr lang="en-US">
                          <a:latin typeface="+mj-lt"/>
                        </a:rPr>
                        <a:t>Prepetition secured credit agreement - $27.2M in cash (full recovery)</a:t>
                      </a:r>
                    </a:p>
                    <a:p>
                      <a:pPr algn="l"/>
                      <a:endParaRPr lang="en-US">
                        <a:latin typeface="+mj-lt"/>
                      </a:endParaRPr>
                    </a:p>
                    <a:p>
                      <a:pPr algn="l"/>
                      <a:r>
                        <a:rPr lang="en-US">
                          <a:latin typeface="+mj-lt"/>
                        </a:rPr>
                        <a:t>Prepetition secured note claims – issuance of new notes &amp; equity in reorganized company (38-55% recovery)</a:t>
                      </a:r>
                    </a:p>
                  </a:txBody>
                  <a:tcPr/>
                </a:tc>
                <a:tc>
                  <a:txBody>
                    <a:bodyPr/>
                    <a:lstStyle/>
                    <a:p>
                      <a:pPr algn="ctr"/>
                      <a:r>
                        <a:rPr lang="en-US">
                          <a:latin typeface="+mj-lt"/>
                        </a:rPr>
                        <a:t>No recovery</a:t>
                      </a:r>
                    </a:p>
                  </a:txBody>
                  <a:tcPr/>
                </a:tc>
                <a:tc>
                  <a:txBody>
                    <a:bodyPr/>
                    <a:lstStyle/>
                    <a:p>
                      <a:pPr algn="ctr"/>
                      <a:r>
                        <a:rPr lang="en-US">
                          <a:latin typeface="+mj-lt"/>
                        </a:rPr>
                        <a:t>No recovery</a:t>
                      </a:r>
                    </a:p>
                  </a:txBody>
                  <a:tcPr/>
                </a:tc>
                <a:tc>
                  <a:txBody>
                    <a:bodyPr/>
                    <a:lstStyle/>
                    <a:p>
                      <a:pPr algn="l"/>
                      <a:r>
                        <a:rPr lang="en-US">
                          <a:latin typeface="+mj-lt"/>
                        </a:rPr>
                        <a:t>Cramdown on all general unsecured creditors</a:t>
                      </a:r>
                    </a:p>
                  </a:txBody>
                  <a:tcPr/>
                </a:tc>
                <a:tc>
                  <a:txBody>
                    <a:bodyPr/>
                    <a:lstStyle/>
                    <a:p>
                      <a:pPr algn="ctr"/>
                      <a:r>
                        <a:rPr lang="en-US">
                          <a:latin typeface="+mj-lt"/>
                        </a:rPr>
                        <a:t>$15,667,964</a:t>
                      </a:r>
                    </a:p>
                    <a:p>
                      <a:pPr algn="ctr"/>
                      <a:endParaRPr lang="en-US">
                        <a:latin typeface="+mj-lt"/>
                      </a:endParaRPr>
                    </a:p>
                    <a:p>
                      <a:pPr algn="ctr"/>
                      <a:r>
                        <a:rPr lang="en-US">
                          <a:latin typeface="+mj-lt"/>
                        </a:rPr>
                        <a:t>4.96 – 7.4% of reorganization value</a:t>
                      </a:r>
                    </a:p>
                  </a:txBody>
                  <a:tcPr/>
                </a:tc>
                <a:extLst>
                  <a:ext uri="{0D108BD9-81ED-4DB2-BD59-A6C34878D82A}">
                    <a16:rowId xmlns:a16="http://schemas.microsoft.com/office/drawing/2014/main" val="3833834707"/>
                  </a:ext>
                </a:extLst>
              </a:tr>
            </a:tbl>
          </a:graphicData>
        </a:graphic>
      </p:graphicFrame>
    </p:spTree>
    <p:extLst>
      <p:ext uri="{BB962C8B-B14F-4D97-AF65-F5344CB8AC3E}">
        <p14:creationId xmlns:p14="http://schemas.microsoft.com/office/powerpoint/2010/main" val="257515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CF7D49E-411B-183A-227B-F8A7C5F345E2}"/>
              </a:ext>
            </a:extLst>
          </p:cNvPr>
          <p:cNvPicPr>
            <a:picLocks noGrp="1" noChangeAspect="1"/>
          </p:cNvPicPr>
          <p:nvPr>
            <p:ph sz="half" idx="1"/>
          </p:nvPr>
        </p:nvPicPr>
        <p:blipFill>
          <a:blip r:embed="rId3"/>
          <a:srcRect/>
          <a:stretch>
            <a:fillRect/>
          </a:stretch>
        </p:blipFill>
        <p:spPr>
          <a:xfrm>
            <a:off x="838200" y="1253331"/>
            <a:ext cx="4351338" cy="4351338"/>
          </a:xfrm>
          <a:prstGeom prst="rect">
            <a:avLst/>
          </a:prstGeom>
          <a:noFill/>
        </p:spPr>
      </p:pic>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8" y="246621"/>
            <a:ext cx="11150600" cy="920336"/>
          </a:xfrm>
        </p:spPr>
        <p:txBody>
          <a:bodyPr anchor="b">
            <a:noAutofit/>
          </a:bodyPr>
          <a:lstStyle/>
          <a:p>
            <a:pPr algn="ctr"/>
            <a:r>
              <a:rPr lang="en-US" sz="6000">
                <a:solidFill>
                  <a:schemeClr val="tx2"/>
                </a:solidFill>
                <a:latin typeface="Bell MT" panose="02020503060305020303" pitchFamily="18" charset="0"/>
              </a:rPr>
              <a:t>IN-SHAPE HOLDINGS</a:t>
            </a:r>
            <a:endParaRPr lang="en-US" sz="6000">
              <a:solidFill>
                <a:schemeClr val="tx2"/>
              </a:solidFill>
            </a:endParaRPr>
          </a:p>
        </p:txBody>
      </p:sp>
      <p:sp>
        <p:nvSpPr>
          <p:cNvPr id="8" name="Content Placeholder 7">
            <a:extLst>
              <a:ext uri="{FF2B5EF4-FFF2-40B4-BE49-F238E27FC236}">
                <a16:creationId xmlns:a16="http://schemas.microsoft.com/office/drawing/2014/main" id="{1865FE71-05BA-7839-7F9C-90D95440CA49}"/>
              </a:ext>
            </a:extLst>
          </p:cNvPr>
          <p:cNvSpPr>
            <a:spLocks noGrp="1"/>
          </p:cNvSpPr>
          <p:nvPr>
            <p:ph sz="half" idx="2"/>
          </p:nvPr>
        </p:nvSpPr>
        <p:spPr>
          <a:xfrm>
            <a:off x="6024418" y="1600200"/>
            <a:ext cx="5181600" cy="3657600"/>
          </a:xfrm>
        </p:spPr>
        <p:txBody>
          <a:bodyPr/>
          <a:lstStyle/>
          <a:p>
            <a:pPr marL="0" indent="0">
              <a:buNone/>
            </a:pPr>
            <a:r>
              <a:rPr lang="en-US" sz="2800">
                <a:effectLst/>
                <a:latin typeface="+mj-lt"/>
                <a:ea typeface="Times New Roman" panose="02020603050405020304" pitchFamily="18" charset="0"/>
                <a:cs typeface="Times New Roman" panose="02020603050405020304" pitchFamily="18" charset="0"/>
              </a:rPr>
              <a:t>In‑Shape Holdings conducted a two‑step dismissal after selling substantially all assets to the stalking horse bidder whereby the GUCs were wiped out.  The sale was objected to by various third parties, including, among others, various contractual counterparties of the Debtors</a:t>
            </a:r>
          </a:p>
          <a:p>
            <a:endParaRPr lang="en-US"/>
          </a:p>
        </p:txBody>
      </p:sp>
      <p:sp>
        <p:nvSpPr>
          <p:cNvPr id="3" name="Rectangle 2">
            <a:extLst>
              <a:ext uri="{FF2B5EF4-FFF2-40B4-BE49-F238E27FC236}">
                <a16:creationId xmlns:a16="http://schemas.microsoft.com/office/drawing/2014/main" id="{C044E4EE-6838-6E58-9B5C-1CD832CB7E75}"/>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0677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sz="6000">
                <a:solidFill>
                  <a:schemeClr val="tx2"/>
                </a:solidFill>
                <a:latin typeface="Bell MT" panose="02020503060305020303" pitchFamily="18" charset="0"/>
              </a:rPr>
              <a:t>IN-SHAPE HOLDINGS</a:t>
            </a:r>
          </a:p>
        </p:txBody>
      </p:sp>
      <p:graphicFrame>
        <p:nvGraphicFramePr>
          <p:cNvPr id="2" name="Table 2">
            <a:extLst>
              <a:ext uri="{FF2B5EF4-FFF2-40B4-BE49-F238E27FC236}">
                <a16:creationId xmlns:a16="http://schemas.microsoft.com/office/drawing/2014/main" id="{763C2038-E8AD-59AA-B071-C6009768C5D2}"/>
              </a:ext>
            </a:extLst>
          </p:cNvPr>
          <p:cNvGraphicFramePr>
            <a:graphicFrameLocks noGrp="1"/>
          </p:cNvGraphicFramePr>
          <p:nvPr>
            <p:extLst>
              <p:ext uri="{D42A27DB-BD31-4B8C-83A1-F6EECF244321}">
                <p14:modId xmlns:p14="http://schemas.microsoft.com/office/powerpoint/2010/main" val="4279442904"/>
              </p:ext>
            </p:extLst>
          </p:nvPr>
        </p:nvGraphicFramePr>
        <p:xfrm>
          <a:off x="467678" y="1538239"/>
          <a:ext cx="11430000" cy="40233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827854871"/>
                    </a:ext>
                  </a:extLst>
                </a:gridCol>
                <a:gridCol w="1737360">
                  <a:extLst>
                    <a:ext uri="{9D8B030D-6E8A-4147-A177-3AD203B41FA5}">
                      <a16:colId xmlns:a16="http://schemas.microsoft.com/office/drawing/2014/main" val="127900176"/>
                    </a:ext>
                  </a:extLst>
                </a:gridCol>
                <a:gridCol w="1554480">
                  <a:extLst>
                    <a:ext uri="{9D8B030D-6E8A-4147-A177-3AD203B41FA5}">
                      <a16:colId xmlns:a16="http://schemas.microsoft.com/office/drawing/2014/main" val="2945245314"/>
                    </a:ext>
                  </a:extLst>
                </a:gridCol>
                <a:gridCol w="1554480">
                  <a:extLst>
                    <a:ext uri="{9D8B030D-6E8A-4147-A177-3AD203B41FA5}">
                      <a16:colId xmlns:a16="http://schemas.microsoft.com/office/drawing/2014/main" val="3030705852"/>
                    </a:ext>
                  </a:extLst>
                </a:gridCol>
                <a:gridCol w="1554480">
                  <a:extLst>
                    <a:ext uri="{9D8B030D-6E8A-4147-A177-3AD203B41FA5}">
                      <a16:colId xmlns:a16="http://schemas.microsoft.com/office/drawing/2014/main" val="1039950440"/>
                    </a:ext>
                  </a:extLst>
                </a:gridCol>
                <a:gridCol w="1554480">
                  <a:extLst>
                    <a:ext uri="{9D8B030D-6E8A-4147-A177-3AD203B41FA5}">
                      <a16:colId xmlns:a16="http://schemas.microsoft.com/office/drawing/2014/main" val="257710068"/>
                    </a:ext>
                  </a:extLst>
                </a:gridCol>
                <a:gridCol w="1645920">
                  <a:extLst>
                    <a:ext uri="{9D8B030D-6E8A-4147-A177-3AD203B41FA5}">
                      <a16:colId xmlns:a16="http://schemas.microsoft.com/office/drawing/2014/main" val="2598140983"/>
                    </a:ext>
                  </a:extLst>
                </a:gridCol>
              </a:tblGrid>
              <a:tr h="370840">
                <a:tc>
                  <a:txBody>
                    <a:bodyPr/>
                    <a:lstStyle/>
                    <a:p>
                      <a:pPr algn="ctr"/>
                      <a:r>
                        <a:rPr lang="en-US">
                          <a:latin typeface="+mj-lt"/>
                        </a:rPr>
                        <a:t>Capital Structure</a:t>
                      </a:r>
                    </a:p>
                  </a:txBody>
                  <a:tcPr/>
                </a:tc>
                <a:tc>
                  <a:txBody>
                    <a:bodyPr/>
                    <a:lstStyle/>
                    <a:p>
                      <a:pPr algn="ctr"/>
                      <a:r>
                        <a:rPr lang="en-US">
                          <a:latin typeface="+mj-lt"/>
                        </a:rPr>
                        <a:t>Reorganization Value</a:t>
                      </a:r>
                    </a:p>
                  </a:txBody>
                  <a:tcPr/>
                </a:tc>
                <a:tc>
                  <a:txBody>
                    <a:bodyPr/>
                    <a:lstStyle/>
                    <a:p>
                      <a:pPr algn="ctr"/>
                      <a:r>
                        <a:rPr lang="en-US">
                          <a:latin typeface="+mj-lt"/>
                        </a:rPr>
                        <a:t>Recoveries to Funded debt</a:t>
                      </a:r>
                    </a:p>
                  </a:txBody>
                  <a:tcPr/>
                </a:tc>
                <a:tc>
                  <a:txBody>
                    <a:bodyPr/>
                    <a:lstStyle/>
                    <a:p>
                      <a:pPr algn="ctr"/>
                      <a:r>
                        <a:rPr lang="en-US">
                          <a:latin typeface="+mj-lt"/>
                        </a:rPr>
                        <a:t>Recoveries to Equity</a:t>
                      </a:r>
                    </a:p>
                  </a:txBody>
                  <a:tcPr/>
                </a:tc>
                <a:tc>
                  <a:txBody>
                    <a:bodyPr/>
                    <a:lstStyle/>
                    <a:p>
                      <a:pPr algn="ctr"/>
                      <a:r>
                        <a:rPr lang="en-US">
                          <a:latin typeface="+mj-lt"/>
                        </a:rPr>
                        <a:t>Recoveries to Unsecured Creditors</a:t>
                      </a:r>
                    </a:p>
                  </a:txBody>
                  <a:tcPr/>
                </a:tc>
                <a:tc>
                  <a:txBody>
                    <a:bodyPr/>
                    <a:lstStyle/>
                    <a:p>
                      <a:pPr algn="ctr"/>
                      <a:r>
                        <a:rPr lang="en-US">
                          <a:latin typeface="+mj-lt"/>
                        </a:rPr>
                        <a:t>Resolution</a:t>
                      </a:r>
                    </a:p>
                  </a:txBody>
                  <a:tcPr/>
                </a:tc>
                <a:tc>
                  <a:txBody>
                    <a:bodyPr/>
                    <a:lstStyle/>
                    <a:p>
                      <a:pPr algn="ctr"/>
                      <a:r>
                        <a:rPr lang="en-US">
                          <a:latin typeface="+mj-lt"/>
                        </a:rPr>
                        <a:t>Fees</a:t>
                      </a:r>
                    </a:p>
                  </a:txBody>
                  <a:tcPr/>
                </a:tc>
                <a:extLst>
                  <a:ext uri="{0D108BD9-81ED-4DB2-BD59-A6C34878D82A}">
                    <a16:rowId xmlns:a16="http://schemas.microsoft.com/office/drawing/2014/main" val="3646937368"/>
                  </a:ext>
                </a:extLst>
              </a:tr>
              <a:tr h="370840">
                <a:tc>
                  <a:txBody>
                    <a:bodyPr/>
                    <a:lstStyle/>
                    <a:p>
                      <a:r>
                        <a:rPr lang="en-US">
                          <a:solidFill>
                            <a:schemeClr val="tx1"/>
                          </a:solidFill>
                          <a:latin typeface="+mj-lt"/>
                        </a:rPr>
                        <a:t>Secured debt - $63.4M</a:t>
                      </a:r>
                    </a:p>
                    <a:p>
                      <a:endParaRPr lang="en-US">
                        <a:solidFill>
                          <a:schemeClr val="tx1"/>
                        </a:solidFill>
                        <a:latin typeface="+mj-lt"/>
                      </a:endParaRPr>
                    </a:p>
                    <a:p>
                      <a:r>
                        <a:rPr lang="en-US">
                          <a:solidFill>
                            <a:schemeClr val="tx1"/>
                          </a:solidFill>
                          <a:latin typeface="+mj-lt"/>
                        </a:rPr>
                        <a:t>Unsecured debt - ~$25M</a:t>
                      </a:r>
                    </a:p>
                  </a:txBody>
                  <a:tcPr/>
                </a:tc>
                <a:tc>
                  <a:txBody>
                    <a:bodyPr/>
                    <a:lstStyle/>
                    <a:p>
                      <a:pPr algn="ctr"/>
                      <a:r>
                        <a:rPr lang="en-US">
                          <a:latin typeface="+mj-lt"/>
                        </a:rPr>
                        <a:t>$12.7M</a:t>
                      </a:r>
                    </a:p>
                  </a:txBody>
                  <a:tcPr/>
                </a:tc>
                <a:tc>
                  <a:txBody>
                    <a:bodyPr/>
                    <a:lstStyle/>
                    <a:p>
                      <a:r>
                        <a:rPr lang="en-US">
                          <a:latin typeface="+mj-lt"/>
                        </a:rPr>
                        <a:t>Sale proceeds issued to non-purchasing secured debtholders in cash, but insufficient to provide full recovery (~20% recovery)</a:t>
                      </a:r>
                    </a:p>
                  </a:txBody>
                  <a:tcPr/>
                </a:tc>
                <a:tc>
                  <a:txBody>
                    <a:bodyPr/>
                    <a:lstStyle/>
                    <a:p>
                      <a:pPr algn="ctr"/>
                      <a:r>
                        <a:rPr lang="en-US">
                          <a:latin typeface="+mj-lt"/>
                        </a:rPr>
                        <a:t>No recovery</a:t>
                      </a:r>
                    </a:p>
                  </a:txBody>
                  <a:tcPr/>
                </a:tc>
                <a:tc>
                  <a:txBody>
                    <a:bodyPr/>
                    <a:lstStyle/>
                    <a:p>
                      <a:pPr algn="ctr"/>
                      <a:r>
                        <a:rPr lang="en-US">
                          <a:latin typeface="+mj-lt"/>
                        </a:rPr>
                        <a:t>No recovery</a:t>
                      </a:r>
                    </a:p>
                  </a:txBody>
                  <a:tcPr/>
                </a:tc>
                <a:tc>
                  <a:txBody>
                    <a:bodyPr/>
                    <a:lstStyle/>
                    <a:p>
                      <a:r>
                        <a:rPr lang="en-US">
                          <a:latin typeface="+mj-lt"/>
                        </a:rPr>
                        <a:t>Sale to DIP lender and prepetition lender ($45.3M credit bid)</a:t>
                      </a:r>
                    </a:p>
                  </a:txBody>
                  <a:tcPr/>
                </a:tc>
                <a:tc>
                  <a:txBody>
                    <a:bodyPr/>
                    <a:lstStyle/>
                    <a:p>
                      <a:pPr algn="ctr"/>
                      <a:r>
                        <a:rPr lang="en-US">
                          <a:latin typeface="+mj-lt"/>
                        </a:rPr>
                        <a:t>$3,561,188</a:t>
                      </a:r>
                    </a:p>
                    <a:p>
                      <a:pPr algn="ctr"/>
                      <a:endParaRPr lang="en-US">
                        <a:latin typeface="+mj-lt"/>
                      </a:endParaRPr>
                    </a:p>
                    <a:p>
                      <a:pPr algn="ctr"/>
                      <a:r>
                        <a:rPr lang="en-US">
                          <a:latin typeface="+mj-lt"/>
                        </a:rPr>
                        <a:t>28.0% of reorganization value</a:t>
                      </a:r>
                    </a:p>
                  </a:txBody>
                  <a:tcPr/>
                </a:tc>
                <a:extLst>
                  <a:ext uri="{0D108BD9-81ED-4DB2-BD59-A6C34878D82A}">
                    <a16:rowId xmlns:a16="http://schemas.microsoft.com/office/drawing/2014/main" val="3833834707"/>
                  </a:ext>
                </a:extLst>
              </a:tr>
            </a:tbl>
          </a:graphicData>
        </a:graphic>
      </p:graphicFrame>
      <p:sp>
        <p:nvSpPr>
          <p:cNvPr id="3" name="Rectangle 2">
            <a:extLst>
              <a:ext uri="{FF2B5EF4-FFF2-40B4-BE49-F238E27FC236}">
                <a16:creationId xmlns:a16="http://schemas.microsoft.com/office/drawing/2014/main" id="{8924580E-E2B6-5533-8819-51D528C180E4}"/>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00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CA16-8D78-4A87-9023-708458E3A4F3}"/>
              </a:ext>
            </a:extLst>
          </p:cNvPr>
          <p:cNvSpPr>
            <a:spLocks noGrp="1"/>
          </p:cNvSpPr>
          <p:nvPr>
            <p:ph type="title"/>
          </p:nvPr>
        </p:nvSpPr>
        <p:spPr/>
        <p:txBody>
          <a:bodyPr/>
          <a:lstStyle/>
          <a:p>
            <a:pPr algn="ctr"/>
            <a:r>
              <a:rPr lang="en-US" sz="5400">
                <a:latin typeface="Bell MT" panose="02020503060305020303" pitchFamily="18" charset="0"/>
              </a:rPr>
              <a:t>PANELISTS</a:t>
            </a:r>
          </a:p>
        </p:txBody>
      </p:sp>
      <p:sp>
        <p:nvSpPr>
          <p:cNvPr id="9" name="Content Placeholder 8">
            <a:extLst>
              <a:ext uri="{FF2B5EF4-FFF2-40B4-BE49-F238E27FC236}">
                <a16:creationId xmlns:a16="http://schemas.microsoft.com/office/drawing/2014/main" id="{D66C6D21-6780-4D8A-9B6F-582E0BD2DC2E}"/>
              </a:ext>
            </a:extLst>
          </p:cNvPr>
          <p:cNvSpPr>
            <a:spLocks noGrp="1"/>
          </p:cNvSpPr>
          <p:nvPr>
            <p:ph idx="17"/>
          </p:nvPr>
        </p:nvSpPr>
        <p:spPr/>
        <p:txBody>
          <a:bodyPr/>
          <a:lstStyle/>
          <a:p>
            <a:r>
              <a:rPr lang="en-US"/>
              <a:t>Patrick J. Nash, Jr.</a:t>
            </a:r>
          </a:p>
        </p:txBody>
      </p:sp>
      <p:sp>
        <p:nvSpPr>
          <p:cNvPr id="8" name="Content Placeholder 7">
            <a:extLst>
              <a:ext uri="{FF2B5EF4-FFF2-40B4-BE49-F238E27FC236}">
                <a16:creationId xmlns:a16="http://schemas.microsoft.com/office/drawing/2014/main" id="{5935AC4D-C17D-4827-B693-43A34920A5FD}"/>
              </a:ext>
            </a:extLst>
          </p:cNvPr>
          <p:cNvSpPr>
            <a:spLocks noGrp="1"/>
          </p:cNvSpPr>
          <p:nvPr>
            <p:ph idx="1"/>
          </p:nvPr>
        </p:nvSpPr>
        <p:spPr/>
        <p:txBody>
          <a:bodyPr/>
          <a:lstStyle/>
          <a:p>
            <a:endParaRPr lang="en-US"/>
          </a:p>
          <a:p>
            <a:endParaRPr lang="en-US"/>
          </a:p>
        </p:txBody>
      </p:sp>
      <p:sp>
        <p:nvSpPr>
          <p:cNvPr id="11" name="Content Placeholder 10">
            <a:extLst>
              <a:ext uri="{FF2B5EF4-FFF2-40B4-BE49-F238E27FC236}">
                <a16:creationId xmlns:a16="http://schemas.microsoft.com/office/drawing/2014/main" id="{90DE57B2-448D-4C8D-8B9C-FFDDFB0A9208}"/>
              </a:ext>
            </a:extLst>
          </p:cNvPr>
          <p:cNvSpPr>
            <a:spLocks noGrp="1"/>
          </p:cNvSpPr>
          <p:nvPr>
            <p:ph idx="19"/>
          </p:nvPr>
        </p:nvSpPr>
        <p:spPr/>
        <p:txBody>
          <a:bodyPr/>
          <a:lstStyle/>
          <a:p>
            <a:r>
              <a:rPr lang="en-US"/>
              <a:t>Robert Fishman</a:t>
            </a:r>
          </a:p>
        </p:txBody>
      </p:sp>
      <p:sp>
        <p:nvSpPr>
          <p:cNvPr id="10" name="Content Placeholder 9">
            <a:extLst>
              <a:ext uri="{FF2B5EF4-FFF2-40B4-BE49-F238E27FC236}">
                <a16:creationId xmlns:a16="http://schemas.microsoft.com/office/drawing/2014/main" id="{CCF1405A-05DA-4553-A7B3-B9592963C6B1}"/>
              </a:ext>
            </a:extLst>
          </p:cNvPr>
          <p:cNvSpPr>
            <a:spLocks noGrp="1"/>
          </p:cNvSpPr>
          <p:nvPr>
            <p:ph idx="18"/>
          </p:nvPr>
        </p:nvSpPr>
        <p:spPr/>
        <p:txBody>
          <a:bodyPr/>
          <a:lstStyle/>
          <a:p>
            <a:pPr algn="l"/>
            <a:r>
              <a:rPr lang="en-US" b="0" i="0">
                <a:effectLst/>
                <a:latin typeface="Bell MT" panose="02020503060305020303" pitchFamily="18" charset="0"/>
              </a:rPr>
              <a:t>Bob is a Member at Cozen O’Connor representing trustees, debtors, equity committees, secured and unsecured creditors, receivers and asset buyers and litigants in various insolvency proceedings, including informal out-of-court workouts. </a:t>
            </a:r>
            <a:endParaRPr lang="en-US">
              <a:latin typeface="Bell MT" panose="02020503060305020303" pitchFamily="18" charset="0"/>
            </a:endParaRPr>
          </a:p>
        </p:txBody>
      </p:sp>
      <p:sp>
        <p:nvSpPr>
          <p:cNvPr id="13" name="Content Placeholder 12">
            <a:extLst>
              <a:ext uri="{FF2B5EF4-FFF2-40B4-BE49-F238E27FC236}">
                <a16:creationId xmlns:a16="http://schemas.microsoft.com/office/drawing/2014/main" id="{FB9E2175-1C3C-4B3E-A872-A1B7E6D64D52}"/>
              </a:ext>
            </a:extLst>
          </p:cNvPr>
          <p:cNvSpPr>
            <a:spLocks noGrp="1"/>
          </p:cNvSpPr>
          <p:nvPr>
            <p:ph idx="21"/>
          </p:nvPr>
        </p:nvSpPr>
        <p:spPr/>
        <p:txBody>
          <a:bodyPr/>
          <a:lstStyle/>
          <a:p>
            <a:r>
              <a:rPr lang="en-US"/>
              <a:t>Lindsey henrikson</a:t>
            </a:r>
          </a:p>
        </p:txBody>
      </p:sp>
      <p:sp>
        <p:nvSpPr>
          <p:cNvPr id="12" name="Content Placeholder 11">
            <a:extLst>
              <a:ext uri="{FF2B5EF4-FFF2-40B4-BE49-F238E27FC236}">
                <a16:creationId xmlns:a16="http://schemas.microsoft.com/office/drawing/2014/main" id="{780C3E07-3509-4911-AFF9-20EA8F12D0A4}"/>
              </a:ext>
            </a:extLst>
          </p:cNvPr>
          <p:cNvSpPr>
            <a:spLocks noGrp="1"/>
          </p:cNvSpPr>
          <p:nvPr>
            <p:ph idx="20"/>
          </p:nvPr>
        </p:nvSpPr>
        <p:spPr/>
        <p:txBody>
          <a:bodyPr/>
          <a:lstStyle/>
          <a:p>
            <a:pPr algn="l"/>
            <a:r>
              <a:rPr lang="en-US" b="0" i="0">
                <a:effectLst/>
                <a:latin typeface="Bell MT" panose="02020503060305020303" pitchFamily="18" charset="0"/>
              </a:rPr>
              <a:t>Lindsey is a Senior </a:t>
            </a:r>
            <a:r>
              <a:rPr lang="en-US">
                <a:latin typeface="Bell MT" panose="02020503060305020303" pitchFamily="18" charset="0"/>
              </a:rPr>
              <a:t>A</a:t>
            </a:r>
            <a:r>
              <a:rPr lang="en-US" b="0" i="0">
                <a:effectLst/>
                <a:latin typeface="Bell MT" panose="02020503060305020303" pitchFamily="18" charset="0"/>
              </a:rPr>
              <a:t>ssociate in the Corporate, Finance and Investments practice of King &amp; Spalding, representing secured and unsecured creditors, debtors, and other parties in interest across a variety of industries.</a:t>
            </a:r>
            <a:endParaRPr lang="en-US">
              <a:latin typeface="Bell MT" panose="02020503060305020303" pitchFamily="18" charset="0"/>
            </a:endParaRPr>
          </a:p>
          <a:p>
            <a:endParaRPr lang="en-US"/>
          </a:p>
        </p:txBody>
      </p:sp>
      <p:sp>
        <p:nvSpPr>
          <p:cNvPr id="15" name="Content Placeholder 14">
            <a:extLst>
              <a:ext uri="{FF2B5EF4-FFF2-40B4-BE49-F238E27FC236}">
                <a16:creationId xmlns:a16="http://schemas.microsoft.com/office/drawing/2014/main" id="{471C9CF1-70B0-46DB-869F-6DC53668898D}"/>
              </a:ext>
            </a:extLst>
          </p:cNvPr>
          <p:cNvSpPr>
            <a:spLocks noGrp="1"/>
          </p:cNvSpPr>
          <p:nvPr>
            <p:ph idx="23"/>
          </p:nvPr>
        </p:nvSpPr>
        <p:spPr/>
        <p:txBody>
          <a:bodyPr/>
          <a:lstStyle/>
          <a:p>
            <a:r>
              <a:rPr lang="en-US"/>
              <a:t>Kenneth j. malek</a:t>
            </a:r>
          </a:p>
        </p:txBody>
      </p:sp>
      <p:sp>
        <p:nvSpPr>
          <p:cNvPr id="14" name="Content Placeholder 13">
            <a:extLst>
              <a:ext uri="{FF2B5EF4-FFF2-40B4-BE49-F238E27FC236}">
                <a16:creationId xmlns:a16="http://schemas.microsoft.com/office/drawing/2014/main" id="{4EAA9254-229F-4C3E-B078-B8912E5BBE98}"/>
              </a:ext>
            </a:extLst>
          </p:cNvPr>
          <p:cNvSpPr>
            <a:spLocks noGrp="1"/>
          </p:cNvSpPr>
          <p:nvPr>
            <p:ph idx="22"/>
          </p:nvPr>
        </p:nvSpPr>
        <p:spPr/>
        <p:txBody>
          <a:bodyPr/>
          <a:lstStyle/>
          <a:p>
            <a:pPr algn="l"/>
            <a:r>
              <a:rPr lang="en-US" b="0" i="0">
                <a:effectLst/>
                <a:latin typeface="Bell MT" panose="02020503060305020303" pitchFamily="18" charset="0"/>
              </a:rPr>
              <a:t>Ken is the President of MalekRemian LLC and has over 30 years of experience assisting companies with de novo  transactions, disputes and restructurings, including mergers and acquisitions, valuation, debt rationalization, turnaround and expert testimony. </a:t>
            </a:r>
            <a:endParaRPr lang="en-US"/>
          </a:p>
        </p:txBody>
      </p:sp>
      <p:pic>
        <p:nvPicPr>
          <p:cNvPr id="7" name="Picture Placeholder 6" descr="A person in a suit and tie&#10;&#10;Description automatically generated with medium confidence">
            <a:extLst>
              <a:ext uri="{FF2B5EF4-FFF2-40B4-BE49-F238E27FC236}">
                <a16:creationId xmlns:a16="http://schemas.microsoft.com/office/drawing/2014/main" id="{C8EC822B-357F-28FA-41E5-6BB6E9D8B62D}"/>
              </a:ext>
            </a:extLst>
          </p:cNvPr>
          <p:cNvPicPr>
            <a:picLocks noGrp="1" noChangeAspect="1"/>
          </p:cNvPicPr>
          <p:nvPr>
            <p:ph type="pic" sz="quarter" idx="16"/>
          </p:nvPr>
        </p:nvPicPr>
        <p:blipFill>
          <a:blip r:embed="rId3"/>
          <a:srcRect/>
          <a:stretch>
            <a:fillRect/>
          </a:stretch>
        </p:blipFill>
        <p:spPr/>
      </p:pic>
      <p:pic>
        <p:nvPicPr>
          <p:cNvPr id="22" name="Picture Placeholder 21" descr="A person in a suit and tie&#10;&#10;Description automatically generated with medium confidence">
            <a:extLst>
              <a:ext uri="{FF2B5EF4-FFF2-40B4-BE49-F238E27FC236}">
                <a16:creationId xmlns:a16="http://schemas.microsoft.com/office/drawing/2014/main" id="{F90ED06B-BF0F-8304-48A1-AA3F15CFDCF7}"/>
              </a:ext>
            </a:extLst>
          </p:cNvPr>
          <p:cNvPicPr>
            <a:picLocks noGrp="1" noChangeAspect="1"/>
          </p:cNvPicPr>
          <p:nvPr>
            <p:ph type="pic" sz="quarter" idx="13"/>
          </p:nvPr>
        </p:nvPicPr>
        <p:blipFill>
          <a:blip r:embed="rId4"/>
          <a:srcRect/>
          <a:stretch>
            <a:fillRect/>
          </a:stretch>
        </p:blipFill>
        <p:spPr/>
      </p:pic>
      <p:pic>
        <p:nvPicPr>
          <p:cNvPr id="31" name="Picture Placeholder 30" descr="A person wearing a suit and tie&#10;&#10;Description automatically generated with medium confidence">
            <a:extLst>
              <a:ext uri="{FF2B5EF4-FFF2-40B4-BE49-F238E27FC236}">
                <a16:creationId xmlns:a16="http://schemas.microsoft.com/office/drawing/2014/main" id="{10E1D25A-DC87-8922-EB43-1777C7FCC507}"/>
              </a:ext>
            </a:extLst>
          </p:cNvPr>
          <p:cNvPicPr>
            <a:picLocks noGrp="1" noChangeAspect="1"/>
          </p:cNvPicPr>
          <p:nvPr>
            <p:ph type="pic" sz="quarter" idx="14"/>
          </p:nvPr>
        </p:nvPicPr>
        <p:blipFill>
          <a:blip r:embed="rId5"/>
          <a:srcRect l="12899" r="12899"/>
          <a:stretch>
            <a:fillRect/>
          </a:stretch>
        </p:blipFill>
        <p:spPr/>
      </p:pic>
      <p:sp>
        <p:nvSpPr>
          <p:cNvPr id="4" name="Rectangle 3">
            <a:extLst>
              <a:ext uri="{FF2B5EF4-FFF2-40B4-BE49-F238E27FC236}">
                <a16:creationId xmlns:a16="http://schemas.microsoft.com/office/drawing/2014/main" id="{CE208D5F-B042-59BB-3FDA-4C9ED6144BE0}"/>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9" name="Picture Placeholder 18" descr="A person smiling for the camera&#10;&#10;Description automatically generated with low confidence">
            <a:extLst>
              <a:ext uri="{FF2B5EF4-FFF2-40B4-BE49-F238E27FC236}">
                <a16:creationId xmlns:a16="http://schemas.microsoft.com/office/drawing/2014/main" id="{EFC532DD-8C68-DB9D-5C26-FEA7798B9AE6}"/>
              </a:ext>
            </a:extLst>
          </p:cNvPr>
          <p:cNvPicPr>
            <a:picLocks noGrp="1" noChangeAspect="1"/>
          </p:cNvPicPr>
          <p:nvPr>
            <p:ph type="pic" sz="quarter" idx="15"/>
          </p:nvPr>
        </p:nvPicPr>
        <p:blipFill>
          <a:blip r:embed="rId6"/>
          <a:srcRect l="4596" r="4596"/>
          <a:stretch>
            <a:fillRect/>
          </a:stretch>
        </p:blipFill>
        <p:spPr/>
      </p:pic>
      <p:sp>
        <p:nvSpPr>
          <p:cNvPr id="20" name="Content Placeholder 9">
            <a:extLst>
              <a:ext uri="{FF2B5EF4-FFF2-40B4-BE49-F238E27FC236}">
                <a16:creationId xmlns:a16="http://schemas.microsoft.com/office/drawing/2014/main" id="{C8839E48-947C-DD9B-1FBC-26829B979B58}"/>
              </a:ext>
            </a:extLst>
          </p:cNvPr>
          <p:cNvSpPr txBox="1"/>
          <p:nvPr/>
        </p:nvSpPr>
        <p:spPr>
          <a:xfrm>
            <a:off x="534324" y="4028721"/>
            <a:ext cx="2588705" cy="174900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b="0" i="0">
                <a:effectLst/>
                <a:latin typeface="Bell MT" panose="02020503060305020303" pitchFamily="18" charset="0"/>
              </a:rPr>
              <a:t>Pat is a Partner in the Restructuring Group of Kirkland &amp; Ellis LLP, representing a variety of clients in complex business reorganizations, troubled company M&amp;A, debt restructurings, and financing matters. </a:t>
            </a:r>
            <a:endParaRPr lang="en-US">
              <a:latin typeface="Bell MT" panose="02020503060305020303" pitchFamily="18" charset="0"/>
            </a:endParaRPr>
          </a:p>
        </p:txBody>
      </p:sp>
    </p:spTree>
    <p:extLst>
      <p:ext uri="{BB962C8B-B14F-4D97-AF65-F5344CB8AC3E}">
        <p14:creationId xmlns:p14="http://schemas.microsoft.com/office/powerpoint/2010/main" val="43563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15938" y="246621"/>
            <a:ext cx="11150600" cy="920336"/>
          </a:xfrm>
        </p:spPr>
        <p:txBody>
          <a:bodyPr anchor="b">
            <a:normAutofit/>
          </a:bodyPr>
          <a:lstStyle/>
          <a:p>
            <a:pPr algn="ctr"/>
            <a:r>
              <a:rPr lang="en-US">
                <a:solidFill>
                  <a:schemeClr val="tx2"/>
                </a:solidFill>
                <a:latin typeface="Bell MT" panose="02020503060305020303" pitchFamily="18" charset="0"/>
              </a:rPr>
              <a:t>AMSTERDAM HOUSE CONTINUING</a:t>
            </a:r>
            <a:br>
              <a:rPr lang="en-US">
                <a:solidFill>
                  <a:schemeClr val="tx2"/>
                </a:solidFill>
                <a:latin typeface="Bell MT" panose="02020503060305020303" pitchFamily="18" charset="0"/>
              </a:rPr>
            </a:br>
            <a:r>
              <a:rPr lang="en-US">
                <a:solidFill>
                  <a:schemeClr val="tx2"/>
                </a:solidFill>
                <a:latin typeface="Bell MT" panose="02020503060305020303" pitchFamily="18" charset="0"/>
              </a:rPr>
              <a:t> CARE RETIREMENT COMMUNITY</a:t>
            </a:r>
            <a:endParaRPr lang="en-US">
              <a:solidFill>
                <a:schemeClr val="tx2"/>
              </a:solidFill>
            </a:endParaRPr>
          </a:p>
        </p:txBody>
      </p:sp>
      <p:pic>
        <p:nvPicPr>
          <p:cNvPr id="7" name="Content Placeholder 6">
            <a:extLst>
              <a:ext uri="{FF2B5EF4-FFF2-40B4-BE49-F238E27FC236}">
                <a16:creationId xmlns:a16="http://schemas.microsoft.com/office/drawing/2014/main" id="{84311D74-13EE-9AD3-AA1D-9355BBF74F10}"/>
              </a:ext>
            </a:extLst>
          </p:cNvPr>
          <p:cNvPicPr>
            <a:picLocks noGrp="1" noChangeAspect="1"/>
          </p:cNvPicPr>
          <p:nvPr>
            <p:ph sz="half" idx="1"/>
          </p:nvPr>
        </p:nvPicPr>
        <p:blipFill>
          <a:blip r:embed="rId3"/>
          <a:srcRect/>
          <a:stretch>
            <a:fillRect/>
          </a:stretch>
        </p:blipFill>
        <p:spPr>
          <a:xfrm>
            <a:off x="2182723" y="2252370"/>
            <a:ext cx="1938696" cy="2353260"/>
          </a:xfrm>
          <a:prstGeom prst="rect">
            <a:avLst/>
          </a:prstGeom>
        </p:spPr>
      </p:pic>
      <p:sp>
        <p:nvSpPr>
          <p:cNvPr id="10" name="Content Placeholder 9">
            <a:extLst>
              <a:ext uri="{FF2B5EF4-FFF2-40B4-BE49-F238E27FC236}">
                <a16:creationId xmlns:a16="http://schemas.microsoft.com/office/drawing/2014/main" id="{8D47FF89-E8C2-AE89-2081-0EE12F4E963E}"/>
              </a:ext>
            </a:extLst>
          </p:cNvPr>
          <p:cNvSpPr>
            <a:spLocks noGrp="1"/>
          </p:cNvSpPr>
          <p:nvPr>
            <p:ph sz="half" idx="2"/>
          </p:nvPr>
        </p:nvSpPr>
        <p:spPr>
          <a:xfrm>
            <a:off x="5880568" y="1828800"/>
            <a:ext cx="5120640" cy="3200400"/>
          </a:xfrm>
        </p:spPr>
        <p:txBody>
          <a:bodyPr/>
          <a:lstStyle/>
          <a:p>
            <a:pPr marL="0" indent="0">
              <a:buNone/>
            </a:pPr>
            <a:r>
              <a:rPr lang="en-US" sz="2800">
                <a:effectLst/>
                <a:latin typeface="+mj-lt"/>
                <a:ea typeface="Times New Roman" panose="02020603050405020304" pitchFamily="18" charset="0"/>
                <a:cs typeface="Times New Roman" panose="02020603050405020304" pitchFamily="18" charset="0"/>
              </a:rPr>
              <a:t>Amsterdam House confirmed a first amended plan on an uncontested basis.  Prepetition secured lenders propped up the company with additional bond investments and received a modest haircut on prepetition loan principal amounts.</a:t>
            </a:r>
          </a:p>
          <a:p>
            <a:endParaRPr lang="en-US"/>
          </a:p>
        </p:txBody>
      </p:sp>
      <p:sp>
        <p:nvSpPr>
          <p:cNvPr id="3" name="Rectangle 2">
            <a:extLst>
              <a:ext uri="{FF2B5EF4-FFF2-40B4-BE49-F238E27FC236}">
                <a16:creationId xmlns:a16="http://schemas.microsoft.com/office/drawing/2014/main" id="{289D353A-419C-DDA4-C835-62BDCA73611B}"/>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0951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8F7CC3-3DAF-0696-7EEB-0DB92EC49483}"/>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itle 1"/>
          <p:cNvSpPr>
            <a:spLocks noGrp="1"/>
          </p:cNvSpPr>
          <p:nvPr>
            <p:ph type="title"/>
          </p:nvPr>
        </p:nvSpPr>
        <p:spPr/>
        <p:txBody>
          <a:bodyPr/>
          <a:lstStyle/>
          <a:p>
            <a:pPr algn="ctr"/>
            <a:r>
              <a:rPr lang="en-US" sz="6000">
                <a:solidFill>
                  <a:schemeClr val="tx2"/>
                </a:solidFill>
                <a:latin typeface="Bell MT" panose="02020503060305020303" pitchFamily="18" charset="0"/>
              </a:rPr>
              <a:t>Amsterdam HOUSE</a:t>
            </a:r>
          </a:p>
        </p:txBody>
      </p:sp>
      <p:graphicFrame>
        <p:nvGraphicFramePr>
          <p:cNvPr id="2" name="Table 2">
            <a:extLst>
              <a:ext uri="{FF2B5EF4-FFF2-40B4-BE49-F238E27FC236}">
                <a16:creationId xmlns:a16="http://schemas.microsoft.com/office/drawing/2014/main" id="{763C2038-E8AD-59AA-B071-C6009768C5D2}"/>
              </a:ext>
            </a:extLst>
          </p:cNvPr>
          <p:cNvGraphicFramePr>
            <a:graphicFrameLocks noGrp="1"/>
          </p:cNvGraphicFramePr>
          <p:nvPr>
            <p:extLst>
              <p:ext uri="{D42A27DB-BD31-4B8C-83A1-F6EECF244321}">
                <p14:modId xmlns:p14="http://schemas.microsoft.com/office/powerpoint/2010/main" val="473033338"/>
              </p:ext>
            </p:extLst>
          </p:nvPr>
        </p:nvGraphicFramePr>
        <p:xfrm>
          <a:off x="381000" y="1482820"/>
          <a:ext cx="11430000" cy="512064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827854871"/>
                    </a:ext>
                  </a:extLst>
                </a:gridCol>
                <a:gridCol w="1737360">
                  <a:extLst>
                    <a:ext uri="{9D8B030D-6E8A-4147-A177-3AD203B41FA5}">
                      <a16:colId xmlns:a16="http://schemas.microsoft.com/office/drawing/2014/main" val="127900176"/>
                    </a:ext>
                  </a:extLst>
                </a:gridCol>
                <a:gridCol w="1554480">
                  <a:extLst>
                    <a:ext uri="{9D8B030D-6E8A-4147-A177-3AD203B41FA5}">
                      <a16:colId xmlns:a16="http://schemas.microsoft.com/office/drawing/2014/main" val="2945245314"/>
                    </a:ext>
                  </a:extLst>
                </a:gridCol>
                <a:gridCol w="1554480">
                  <a:extLst>
                    <a:ext uri="{9D8B030D-6E8A-4147-A177-3AD203B41FA5}">
                      <a16:colId xmlns:a16="http://schemas.microsoft.com/office/drawing/2014/main" val="3030705852"/>
                    </a:ext>
                  </a:extLst>
                </a:gridCol>
                <a:gridCol w="1554480">
                  <a:extLst>
                    <a:ext uri="{9D8B030D-6E8A-4147-A177-3AD203B41FA5}">
                      <a16:colId xmlns:a16="http://schemas.microsoft.com/office/drawing/2014/main" val="1039950440"/>
                    </a:ext>
                  </a:extLst>
                </a:gridCol>
                <a:gridCol w="1554480">
                  <a:extLst>
                    <a:ext uri="{9D8B030D-6E8A-4147-A177-3AD203B41FA5}">
                      <a16:colId xmlns:a16="http://schemas.microsoft.com/office/drawing/2014/main" val="257710068"/>
                    </a:ext>
                  </a:extLst>
                </a:gridCol>
                <a:gridCol w="1645920">
                  <a:extLst>
                    <a:ext uri="{9D8B030D-6E8A-4147-A177-3AD203B41FA5}">
                      <a16:colId xmlns:a16="http://schemas.microsoft.com/office/drawing/2014/main" val="2598140983"/>
                    </a:ext>
                  </a:extLst>
                </a:gridCol>
              </a:tblGrid>
              <a:tr h="370840">
                <a:tc>
                  <a:txBody>
                    <a:bodyPr/>
                    <a:lstStyle/>
                    <a:p>
                      <a:pPr algn="ctr"/>
                      <a:r>
                        <a:rPr lang="en-US">
                          <a:latin typeface="+mj-lt"/>
                        </a:rPr>
                        <a:t>Capital Structure</a:t>
                      </a:r>
                    </a:p>
                  </a:txBody>
                  <a:tcPr/>
                </a:tc>
                <a:tc>
                  <a:txBody>
                    <a:bodyPr/>
                    <a:lstStyle/>
                    <a:p>
                      <a:pPr algn="ctr"/>
                      <a:r>
                        <a:rPr lang="en-US">
                          <a:latin typeface="+mj-lt"/>
                        </a:rPr>
                        <a:t>Reorganization Value</a:t>
                      </a:r>
                    </a:p>
                  </a:txBody>
                  <a:tcPr/>
                </a:tc>
                <a:tc>
                  <a:txBody>
                    <a:bodyPr/>
                    <a:lstStyle/>
                    <a:p>
                      <a:pPr algn="ctr"/>
                      <a:r>
                        <a:rPr lang="en-US">
                          <a:latin typeface="+mj-lt"/>
                        </a:rPr>
                        <a:t>Recoveries to Funded debt</a:t>
                      </a:r>
                    </a:p>
                  </a:txBody>
                  <a:tcPr/>
                </a:tc>
                <a:tc>
                  <a:txBody>
                    <a:bodyPr/>
                    <a:lstStyle/>
                    <a:p>
                      <a:pPr algn="ctr"/>
                      <a:r>
                        <a:rPr lang="en-US">
                          <a:latin typeface="+mj-lt"/>
                        </a:rPr>
                        <a:t>Recoveries to Equity</a:t>
                      </a:r>
                    </a:p>
                  </a:txBody>
                  <a:tcPr/>
                </a:tc>
                <a:tc>
                  <a:txBody>
                    <a:bodyPr/>
                    <a:lstStyle/>
                    <a:p>
                      <a:pPr algn="ctr"/>
                      <a:r>
                        <a:rPr lang="en-US">
                          <a:latin typeface="+mj-lt"/>
                        </a:rPr>
                        <a:t>Recoveries to Unsecured Creditors</a:t>
                      </a:r>
                    </a:p>
                  </a:txBody>
                  <a:tcPr/>
                </a:tc>
                <a:tc>
                  <a:txBody>
                    <a:bodyPr/>
                    <a:lstStyle/>
                    <a:p>
                      <a:pPr algn="ctr"/>
                      <a:r>
                        <a:rPr lang="en-US">
                          <a:latin typeface="+mj-lt"/>
                        </a:rPr>
                        <a:t>Resolution</a:t>
                      </a:r>
                    </a:p>
                  </a:txBody>
                  <a:tcPr/>
                </a:tc>
                <a:tc>
                  <a:txBody>
                    <a:bodyPr/>
                    <a:lstStyle/>
                    <a:p>
                      <a:pPr algn="ctr"/>
                      <a:r>
                        <a:rPr lang="en-US">
                          <a:latin typeface="+mj-lt"/>
                        </a:rPr>
                        <a:t>Fees</a:t>
                      </a:r>
                    </a:p>
                  </a:txBody>
                  <a:tcPr/>
                </a:tc>
                <a:extLst>
                  <a:ext uri="{0D108BD9-81ED-4DB2-BD59-A6C34878D82A}">
                    <a16:rowId xmlns:a16="http://schemas.microsoft.com/office/drawing/2014/main" val="3646937368"/>
                  </a:ext>
                </a:extLst>
              </a:tr>
              <a:tr h="370840">
                <a:tc>
                  <a:txBody>
                    <a:bodyPr/>
                    <a:lstStyle/>
                    <a:p>
                      <a:r>
                        <a:rPr lang="en-US">
                          <a:solidFill>
                            <a:schemeClr val="tx1"/>
                          </a:solidFill>
                          <a:latin typeface="+mj-lt"/>
                        </a:rPr>
                        <a:t>Secured debt - $168M</a:t>
                      </a:r>
                    </a:p>
                    <a:p>
                      <a:endParaRPr lang="en-US">
                        <a:solidFill>
                          <a:schemeClr val="tx1"/>
                        </a:solidFill>
                        <a:latin typeface="+mj-lt"/>
                      </a:endParaRPr>
                    </a:p>
                    <a:p>
                      <a:r>
                        <a:rPr lang="en-US">
                          <a:solidFill>
                            <a:schemeClr val="tx1"/>
                          </a:solidFill>
                          <a:latin typeface="+mj-lt"/>
                        </a:rPr>
                        <a:t>Unsecured debt - $3M</a:t>
                      </a:r>
                    </a:p>
                  </a:txBody>
                  <a:tcPr/>
                </a:tc>
                <a:tc>
                  <a:txBody>
                    <a:bodyPr/>
                    <a:lstStyle/>
                    <a:p>
                      <a:pPr algn="ctr"/>
                      <a:r>
                        <a:rPr lang="en-US">
                          <a:latin typeface="+mj-lt"/>
                        </a:rPr>
                        <a:t>$153.4M</a:t>
                      </a:r>
                    </a:p>
                  </a:txBody>
                  <a:tcPr/>
                </a:tc>
                <a:tc>
                  <a:txBody>
                    <a:bodyPr/>
                    <a:lstStyle/>
                    <a:p>
                      <a:r>
                        <a:rPr lang="en-US">
                          <a:latin typeface="+mj-lt"/>
                        </a:rPr>
                        <a:t>Certain existing bondholders provided exit financing/new debt of $40.7M</a:t>
                      </a:r>
                    </a:p>
                    <a:p>
                      <a:endParaRPr lang="en-US">
                        <a:latin typeface="+mj-lt"/>
                      </a:endParaRPr>
                    </a:p>
                    <a:p>
                      <a:r>
                        <a:rPr lang="en-US">
                          <a:latin typeface="+mj-lt"/>
                        </a:rPr>
                        <a:t>Pre-existing debt was effectively reinstated at 91% of the prepetition amount</a:t>
                      </a:r>
                    </a:p>
                  </a:txBody>
                  <a:tcPr/>
                </a:tc>
                <a:tc>
                  <a:txBody>
                    <a:bodyPr/>
                    <a:lstStyle/>
                    <a:p>
                      <a:r>
                        <a:rPr lang="en-US">
                          <a:latin typeface="+mj-lt"/>
                        </a:rPr>
                        <a:t>Upon $18m cash infusion separate from the new money infusion from bond holders; interests reinstated</a:t>
                      </a:r>
                    </a:p>
                  </a:txBody>
                  <a:tcPr/>
                </a:tc>
                <a:tc>
                  <a:txBody>
                    <a:bodyPr/>
                    <a:lstStyle/>
                    <a:p>
                      <a:r>
                        <a:rPr lang="en-US">
                          <a:latin typeface="+mj-lt"/>
                        </a:rPr>
                        <a:t>All general unsecured creditors received a 15% </a:t>
                      </a:r>
                      <a:r>
                        <a:rPr lang="en-US" i="1">
                          <a:latin typeface="+mj-lt"/>
                        </a:rPr>
                        <a:t>pro rata </a:t>
                      </a:r>
                      <a:r>
                        <a:rPr lang="en-US">
                          <a:latin typeface="+mj-lt"/>
                        </a:rPr>
                        <a:t>distribution in cash</a:t>
                      </a:r>
                    </a:p>
                  </a:txBody>
                  <a:tcPr/>
                </a:tc>
                <a:tc>
                  <a:txBody>
                    <a:bodyPr/>
                    <a:lstStyle/>
                    <a:p>
                      <a:r>
                        <a:rPr lang="en-US">
                          <a:latin typeface="+mj-lt"/>
                        </a:rPr>
                        <a:t>Cramdown on general unsecured creditors</a:t>
                      </a:r>
                    </a:p>
                  </a:txBody>
                  <a:tcPr/>
                </a:tc>
                <a:tc>
                  <a:txBody>
                    <a:bodyPr/>
                    <a:lstStyle/>
                    <a:p>
                      <a:pPr algn="ctr"/>
                      <a:r>
                        <a:rPr lang="en-US">
                          <a:latin typeface="+mj-lt"/>
                        </a:rPr>
                        <a:t>$3,067,505</a:t>
                      </a:r>
                    </a:p>
                    <a:p>
                      <a:pPr algn="ctr"/>
                      <a:endParaRPr lang="en-US">
                        <a:latin typeface="+mj-lt"/>
                      </a:endParaRPr>
                    </a:p>
                    <a:p>
                      <a:pPr algn="ctr"/>
                      <a:r>
                        <a:rPr lang="en-US">
                          <a:latin typeface="+mj-lt"/>
                        </a:rPr>
                        <a:t>2.0% of reorganization value</a:t>
                      </a:r>
                    </a:p>
                  </a:txBody>
                  <a:tcPr/>
                </a:tc>
                <a:extLst>
                  <a:ext uri="{0D108BD9-81ED-4DB2-BD59-A6C34878D82A}">
                    <a16:rowId xmlns:a16="http://schemas.microsoft.com/office/drawing/2014/main" val="3833834707"/>
                  </a:ext>
                </a:extLst>
              </a:tr>
            </a:tbl>
          </a:graphicData>
        </a:graphic>
      </p:graphicFrame>
    </p:spTree>
    <p:extLst>
      <p:ext uri="{BB962C8B-B14F-4D97-AF65-F5344CB8AC3E}">
        <p14:creationId xmlns:p14="http://schemas.microsoft.com/office/powerpoint/2010/main" val="74415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20700" y="618096"/>
            <a:ext cx="11150600" cy="920336"/>
          </a:xfrm>
        </p:spPr>
        <p:txBody>
          <a:bodyPr anchor="b">
            <a:normAutofit fontScale="90000"/>
          </a:bodyPr>
          <a:lstStyle/>
          <a:p>
            <a:pPr algn="ctr"/>
            <a:r>
              <a:rPr lang="en-US" sz="6000">
                <a:solidFill>
                  <a:schemeClr val="tx2"/>
                </a:solidFill>
                <a:latin typeface="Bell MT" panose="02020503060305020303" pitchFamily="18" charset="0"/>
              </a:rPr>
              <a:t>LORD &amp; TAYLOR</a:t>
            </a:r>
            <a:br>
              <a:rPr lang="en-US"/>
            </a:br>
            <a:endParaRPr lang="en-US"/>
          </a:p>
        </p:txBody>
      </p:sp>
      <p:pic>
        <p:nvPicPr>
          <p:cNvPr id="6" name="Content Placeholder 5">
            <a:extLst>
              <a:ext uri="{FF2B5EF4-FFF2-40B4-BE49-F238E27FC236}">
                <a16:creationId xmlns:a16="http://schemas.microsoft.com/office/drawing/2014/main" id="{AD353B9F-4EF8-0409-907B-38696D536152}"/>
              </a:ext>
            </a:extLst>
          </p:cNvPr>
          <p:cNvPicPr>
            <a:picLocks noGrp="1" noChangeAspect="1"/>
          </p:cNvPicPr>
          <p:nvPr>
            <p:ph sz="half" idx="1"/>
          </p:nvPr>
        </p:nvPicPr>
        <p:blipFill>
          <a:blip r:embed="rId3"/>
          <a:srcRect/>
          <a:stretch>
            <a:fillRect/>
          </a:stretch>
        </p:blipFill>
        <p:spPr>
          <a:xfrm>
            <a:off x="915418" y="2023670"/>
            <a:ext cx="4426080" cy="2213040"/>
          </a:xfrm>
          <a:prstGeom prst="rect">
            <a:avLst/>
          </a:prstGeom>
        </p:spPr>
      </p:pic>
      <p:sp>
        <p:nvSpPr>
          <p:cNvPr id="9" name="Content Placeholder 8">
            <a:extLst>
              <a:ext uri="{FF2B5EF4-FFF2-40B4-BE49-F238E27FC236}">
                <a16:creationId xmlns:a16="http://schemas.microsoft.com/office/drawing/2014/main" id="{93B0DD06-07D6-B56F-0404-03A80CB483F8}"/>
              </a:ext>
            </a:extLst>
          </p:cNvPr>
          <p:cNvSpPr>
            <a:spLocks noGrp="1"/>
          </p:cNvSpPr>
          <p:nvPr>
            <p:ph sz="half" idx="2"/>
          </p:nvPr>
        </p:nvSpPr>
        <p:spPr>
          <a:xfrm>
            <a:off x="6172200" y="1965960"/>
            <a:ext cx="4695825" cy="2926080"/>
          </a:xfrm>
        </p:spPr>
        <p:txBody>
          <a:bodyPr/>
          <a:lstStyle/>
          <a:p>
            <a:pPr marL="0" indent="0">
              <a:buNone/>
            </a:pPr>
            <a:r>
              <a:rPr lang="en-US" sz="2800" kern="1200">
                <a:solidFill>
                  <a:schemeClr val="tx1"/>
                </a:solidFill>
                <a:effectLst/>
                <a:latin typeface="+mj-lt"/>
                <a:ea typeface="+mn-ea"/>
                <a:cs typeface="+mn-cs"/>
              </a:rPr>
              <a:t>Lord &amp; Taylor sought a cramdown of Class 4 of the GUCs due to the plan providing for a going-out-of-business sale, which limited distribution to certain classes, including Class 4. </a:t>
            </a:r>
            <a:endParaRPr lang="en-US" sz="2800">
              <a:effectLst/>
              <a:latin typeface="+mj-lt"/>
              <a:ea typeface="Times New Roman" panose="02020603050405020304" pitchFamily="18" charset="0"/>
              <a:cs typeface="Times New Roman" panose="02020603050405020304" pitchFamily="18" charset="0"/>
            </a:endParaRPr>
          </a:p>
          <a:p>
            <a:endParaRPr lang="en-US"/>
          </a:p>
        </p:txBody>
      </p:sp>
      <p:sp>
        <p:nvSpPr>
          <p:cNvPr id="3" name="Rectangle 2">
            <a:extLst>
              <a:ext uri="{FF2B5EF4-FFF2-40B4-BE49-F238E27FC236}">
                <a16:creationId xmlns:a16="http://schemas.microsoft.com/office/drawing/2014/main" id="{E1F64D8C-E2B6-2A72-6627-34D6539C249D}"/>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555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pPr algn="ctr"/>
            <a:r>
              <a:rPr lang="en-US" sz="6000">
                <a:solidFill>
                  <a:schemeClr val="tx2"/>
                </a:solidFill>
                <a:latin typeface="Bell MT" panose="02020503060305020303" pitchFamily="18" charset="0"/>
              </a:rPr>
              <a:t>LORD &amp; TAYLOR</a:t>
            </a:r>
          </a:p>
        </p:txBody>
      </p:sp>
      <p:graphicFrame>
        <p:nvGraphicFramePr>
          <p:cNvPr id="2" name="Table 2">
            <a:extLst>
              <a:ext uri="{FF2B5EF4-FFF2-40B4-BE49-F238E27FC236}">
                <a16:creationId xmlns:a16="http://schemas.microsoft.com/office/drawing/2014/main" id="{763C2038-E8AD-59AA-B071-C6009768C5D2}"/>
              </a:ext>
            </a:extLst>
          </p:cNvPr>
          <p:cNvGraphicFramePr>
            <a:graphicFrameLocks noGrp="1"/>
          </p:cNvGraphicFramePr>
          <p:nvPr>
            <p:extLst>
              <p:ext uri="{D42A27DB-BD31-4B8C-83A1-F6EECF244321}">
                <p14:modId xmlns:p14="http://schemas.microsoft.com/office/powerpoint/2010/main" val="1778513451"/>
              </p:ext>
            </p:extLst>
          </p:nvPr>
        </p:nvGraphicFramePr>
        <p:xfrm>
          <a:off x="381000" y="1567391"/>
          <a:ext cx="11430000" cy="3200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827854871"/>
                    </a:ext>
                  </a:extLst>
                </a:gridCol>
                <a:gridCol w="1737360">
                  <a:extLst>
                    <a:ext uri="{9D8B030D-6E8A-4147-A177-3AD203B41FA5}">
                      <a16:colId xmlns:a16="http://schemas.microsoft.com/office/drawing/2014/main" val="127900176"/>
                    </a:ext>
                  </a:extLst>
                </a:gridCol>
                <a:gridCol w="1554480">
                  <a:extLst>
                    <a:ext uri="{9D8B030D-6E8A-4147-A177-3AD203B41FA5}">
                      <a16:colId xmlns:a16="http://schemas.microsoft.com/office/drawing/2014/main" val="2945245314"/>
                    </a:ext>
                  </a:extLst>
                </a:gridCol>
                <a:gridCol w="1554480">
                  <a:extLst>
                    <a:ext uri="{9D8B030D-6E8A-4147-A177-3AD203B41FA5}">
                      <a16:colId xmlns:a16="http://schemas.microsoft.com/office/drawing/2014/main" val="3030705852"/>
                    </a:ext>
                  </a:extLst>
                </a:gridCol>
                <a:gridCol w="1554480">
                  <a:extLst>
                    <a:ext uri="{9D8B030D-6E8A-4147-A177-3AD203B41FA5}">
                      <a16:colId xmlns:a16="http://schemas.microsoft.com/office/drawing/2014/main" val="1039950440"/>
                    </a:ext>
                  </a:extLst>
                </a:gridCol>
                <a:gridCol w="1554480">
                  <a:extLst>
                    <a:ext uri="{9D8B030D-6E8A-4147-A177-3AD203B41FA5}">
                      <a16:colId xmlns:a16="http://schemas.microsoft.com/office/drawing/2014/main" val="257710068"/>
                    </a:ext>
                  </a:extLst>
                </a:gridCol>
                <a:gridCol w="1645920">
                  <a:extLst>
                    <a:ext uri="{9D8B030D-6E8A-4147-A177-3AD203B41FA5}">
                      <a16:colId xmlns:a16="http://schemas.microsoft.com/office/drawing/2014/main" val="2598140983"/>
                    </a:ext>
                  </a:extLst>
                </a:gridCol>
              </a:tblGrid>
              <a:tr h="370840">
                <a:tc>
                  <a:txBody>
                    <a:bodyPr/>
                    <a:lstStyle/>
                    <a:p>
                      <a:pPr algn="ctr"/>
                      <a:r>
                        <a:rPr lang="en-US">
                          <a:latin typeface="+mj-lt"/>
                        </a:rPr>
                        <a:t>Capital Structure</a:t>
                      </a:r>
                    </a:p>
                  </a:txBody>
                  <a:tcPr/>
                </a:tc>
                <a:tc>
                  <a:txBody>
                    <a:bodyPr/>
                    <a:lstStyle/>
                    <a:p>
                      <a:pPr algn="ctr"/>
                      <a:r>
                        <a:rPr lang="en-US">
                          <a:latin typeface="+mj-lt"/>
                        </a:rPr>
                        <a:t>Reorganization Value</a:t>
                      </a:r>
                    </a:p>
                  </a:txBody>
                  <a:tcPr/>
                </a:tc>
                <a:tc>
                  <a:txBody>
                    <a:bodyPr/>
                    <a:lstStyle/>
                    <a:p>
                      <a:pPr algn="ctr"/>
                      <a:r>
                        <a:rPr lang="en-US">
                          <a:latin typeface="+mj-lt"/>
                        </a:rPr>
                        <a:t>Recoveries to Funded debt</a:t>
                      </a:r>
                    </a:p>
                  </a:txBody>
                  <a:tcPr/>
                </a:tc>
                <a:tc>
                  <a:txBody>
                    <a:bodyPr/>
                    <a:lstStyle/>
                    <a:p>
                      <a:pPr algn="ctr"/>
                      <a:r>
                        <a:rPr lang="en-US">
                          <a:latin typeface="+mj-lt"/>
                        </a:rPr>
                        <a:t>Recoveries to Equity</a:t>
                      </a:r>
                    </a:p>
                  </a:txBody>
                  <a:tcPr/>
                </a:tc>
                <a:tc>
                  <a:txBody>
                    <a:bodyPr/>
                    <a:lstStyle/>
                    <a:p>
                      <a:pPr algn="ctr"/>
                      <a:r>
                        <a:rPr lang="en-US">
                          <a:latin typeface="+mj-lt"/>
                        </a:rPr>
                        <a:t>Recoveries to Unsecured Creditors</a:t>
                      </a:r>
                    </a:p>
                  </a:txBody>
                  <a:tcPr/>
                </a:tc>
                <a:tc>
                  <a:txBody>
                    <a:bodyPr/>
                    <a:lstStyle/>
                    <a:p>
                      <a:pPr algn="ctr"/>
                      <a:r>
                        <a:rPr lang="en-US">
                          <a:latin typeface="+mj-lt"/>
                        </a:rPr>
                        <a:t>Resolution</a:t>
                      </a:r>
                    </a:p>
                  </a:txBody>
                  <a:tcPr/>
                </a:tc>
                <a:tc>
                  <a:txBody>
                    <a:bodyPr/>
                    <a:lstStyle/>
                    <a:p>
                      <a:pPr algn="ctr"/>
                      <a:r>
                        <a:rPr lang="en-US">
                          <a:latin typeface="+mj-lt"/>
                        </a:rPr>
                        <a:t>Fees</a:t>
                      </a:r>
                    </a:p>
                  </a:txBody>
                  <a:tcPr/>
                </a:tc>
                <a:extLst>
                  <a:ext uri="{0D108BD9-81ED-4DB2-BD59-A6C34878D82A}">
                    <a16:rowId xmlns:a16="http://schemas.microsoft.com/office/drawing/2014/main" val="3646937368"/>
                  </a:ext>
                </a:extLst>
              </a:tr>
              <a:tr h="370840">
                <a:tc>
                  <a:txBody>
                    <a:bodyPr/>
                    <a:lstStyle/>
                    <a:p>
                      <a:r>
                        <a:rPr lang="en-US">
                          <a:solidFill>
                            <a:schemeClr val="tx1"/>
                          </a:solidFill>
                          <a:latin typeface="+mj-lt"/>
                        </a:rPr>
                        <a:t>Secured debt - $137.9M</a:t>
                      </a:r>
                    </a:p>
                    <a:p>
                      <a:endParaRPr lang="en-US">
                        <a:solidFill>
                          <a:schemeClr val="tx1"/>
                        </a:solidFill>
                        <a:latin typeface="+mj-lt"/>
                      </a:endParaRPr>
                    </a:p>
                    <a:p>
                      <a:r>
                        <a:rPr lang="en-US">
                          <a:solidFill>
                            <a:schemeClr val="tx1"/>
                          </a:solidFill>
                          <a:latin typeface="+mj-lt"/>
                        </a:rPr>
                        <a:t>No unsecured debt other than trade creditors</a:t>
                      </a:r>
                    </a:p>
                  </a:txBody>
                  <a:tcPr/>
                </a:tc>
                <a:tc>
                  <a:txBody>
                    <a:bodyPr/>
                    <a:lstStyle/>
                    <a:p>
                      <a:pPr algn="ctr"/>
                      <a:r>
                        <a:rPr lang="en-US">
                          <a:latin typeface="+mj-lt"/>
                        </a:rPr>
                        <a:t>$44.1M</a:t>
                      </a:r>
                    </a:p>
                  </a:txBody>
                  <a:tcPr/>
                </a:tc>
                <a:tc>
                  <a:txBody>
                    <a:bodyPr/>
                    <a:lstStyle/>
                    <a:p>
                      <a:r>
                        <a:rPr lang="en-US">
                          <a:latin typeface="+mj-lt"/>
                        </a:rPr>
                        <a:t>$35M in cash plus accrued and unpaid interest (~32% recovery) </a:t>
                      </a:r>
                    </a:p>
                  </a:txBody>
                  <a:tcPr/>
                </a:tc>
                <a:tc>
                  <a:txBody>
                    <a:bodyPr/>
                    <a:lstStyle/>
                    <a:p>
                      <a:pPr algn="ctr"/>
                      <a:r>
                        <a:rPr lang="en-US">
                          <a:latin typeface="+mj-lt"/>
                        </a:rPr>
                        <a:t>No recovery</a:t>
                      </a:r>
                    </a:p>
                  </a:txBody>
                  <a:tcPr/>
                </a:tc>
                <a:tc>
                  <a:txBody>
                    <a:bodyPr/>
                    <a:lstStyle/>
                    <a:p>
                      <a:r>
                        <a:rPr lang="en-US">
                          <a:latin typeface="+mj-lt"/>
                        </a:rPr>
                        <a:t>All general unsecured creditors received approximately an 8% recovery in cash</a:t>
                      </a:r>
                    </a:p>
                  </a:txBody>
                  <a:tcPr/>
                </a:tc>
                <a:tc>
                  <a:txBody>
                    <a:bodyPr/>
                    <a:lstStyle/>
                    <a:p>
                      <a:r>
                        <a:rPr lang="en-US">
                          <a:latin typeface="+mj-lt"/>
                        </a:rPr>
                        <a:t>Cramdown on all unsecured creditors</a:t>
                      </a:r>
                    </a:p>
                  </a:txBody>
                  <a:tcPr/>
                </a:tc>
                <a:tc>
                  <a:txBody>
                    <a:bodyPr/>
                    <a:lstStyle/>
                    <a:p>
                      <a:pPr algn="ctr"/>
                      <a:r>
                        <a:rPr lang="en-US">
                          <a:latin typeface="+mj-lt"/>
                        </a:rPr>
                        <a:t>$19,104,232</a:t>
                      </a:r>
                    </a:p>
                    <a:p>
                      <a:pPr algn="ctr"/>
                      <a:endParaRPr lang="en-US">
                        <a:latin typeface="+mj-lt"/>
                      </a:endParaRPr>
                    </a:p>
                    <a:p>
                      <a:pPr algn="ctr"/>
                      <a:r>
                        <a:rPr lang="en-US">
                          <a:latin typeface="+mj-lt"/>
                        </a:rPr>
                        <a:t>43% of reorganization value</a:t>
                      </a:r>
                    </a:p>
                    <a:p>
                      <a:pPr algn="ctr"/>
                      <a:endParaRPr lang="en-US">
                        <a:latin typeface="+mj-lt"/>
                      </a:endParaRPr>
                    </a:p>
                  </a:txBody>
                  <a:tcPr/>
                </a:tc>
                <a:extLst>
                  <a:ext uri="{0D108BD9-81ED-4DB2-BD59-A6C34878D82A}">
                    <a16:rowId xmlns:a16="http://schemas.microsoft.com/office/drawing/2014/main" val="3833834707"/>
                  </a:ext>
                </a:extLst>
              </a:tr>
            </a:tbl>
          </a:graphicData>
        </a:graphic>
      </p:graphicFrame>
      <p:sp>
        <p:nvSpPr>
          <p:cNvPr id="3" name="Rectangle 2">
            <a:extLst>
              <a:ext uri="{FF2B5EF4-FFF2-40B4-BE49-F238E27FC236}">
                <a16:creationId xmlns:a16="http://schemas.microsoft.com/office/drawing/2014/main" id="{E3204436-0766-F0D0-DCB1-A218715C1EAC}"/>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03950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20700" y="129013"/>
            <a:ext cx="11150600" cy="920336"/>
          </a:xfrm>
        </p:spPr>
        <p:txBody>
          <a:bodyPr anchor="b">
            <a:normAutofit fontScale="90000"/>
          </a:bodyPr>
          <a:lstStyle/>
          <a:p>
            <a:pPr algn="ctr"/>
            <a:r>
              <a:rPr lang="en-US" sz="4000" dirty="0">
                <a:solidFill>
                  <a:schemeClr val="tx2"/>
                </a:solidFill>
                <a:latin typeface="Bell MT" panose="02020503060305020303" pitchFamily="18" charset="0"/>
              </a:rPr>
              <a:t>BIBLIOGRAPHY</a:t>
            </a:r>
            <a:br>
              <a:rPr lang="en-US" dirty="0"/>
            </a:br>
            <a:endParaRPr lang="en-US" dirty="0"/>
          </a:p>
        </p:txBody>
      </p:sp>
      <p:sp>
        <p:nvSpPr>
          <p:cNvPr id="3" name="Rectangle 2">
            <a:extLst>
              <a:ext uri="{FF2B5EF4-FFF2-40B4-BE49-F238E27FC236}">
                <a16:creationId xmlns:a16="http://schemas.microsoft.com/office/drawing/2014/main" id="{E1F64D8C-E2B6-2A72-6627-34D6539C249D}"/>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50640234-3215-F0F7-9421-E6073EB5D12A}"/>
              </a:ext>
            </a:extLst>
          </p:cNvPr>
          <p:cNvSpPr txBox="1"/>
          <p:nvPr/>
        </p:nvSpPr>
        <p:spPr>
          <a:xfrm>
            <a:off x="955964" y="1005840"/>
            <a:ext cx="10280072" cy="5262979"/>
          </a:xfrm>
          <a:prstGeom prst="rect">
            <a:avLst/>
          </a:prstGeom>
          <a:noFill/>
        </p:spPr>
        <p:txBody>
          <a:bodyPr wrap="square">
            <a:spAutoFit/>
          </a:bodyPr>
          <a:lstStyle/>
          <a:p>
            <a:r>
              <a:rPr lang="en-US" sz="1600" i="1" dirty="0">
                <a:latin typeface="+mj-lt"/>
              </a:rPr>
              <a:t>Clear Channel v. </a:t>
            </a:r>
            <a:r>
              <a:rPr lang="en-US" sz="1600" i="1" dirty="0" err="1">
                <a:latin typeface="+mj-lt"/>
              </a:rPr>
              <a:t>Knupfer</a:t>
            </a:r>
            <a:r>
              <a:rPr lang="en-US" sz="1600" dirty="0">
                <a:latin typeface="+mj-lt"/>
              </a:rPr>
              <a:t>, 391 B.R. 25 (B. A. P. 9th Cir. 2008)</a:t>
            </a:r>
          </a:p>
          <a:p>
            <a:r>
              <a:rPr lang="en-US" sz="1600" i="1" dirty="0" err="1">
                <a:latin typeface="+mj-lt"/>
              </a:rPr>
              <a:t>Czyzewski</a:t>
            </a:r>
            <a:r>
              <a:rPr lang="en-US" sz="1600" i="1" dirty="0">
                <a:latin typeface="+mj-lt"/>
              </a:rPr>
              <a:t> v. </a:t>
            </a:r>
            <a:r>
              <a:rPr lang="en-US" sz="1600" i="1" dirty="0" err="1">
                <a:latin typeface="+mj-lt"/>
              </a:rPr>
              <a:t>Jevic</a:t>
            </a:r>
            <a:r>
              <a:rPr lang="en-US" sz="1600" i="1" dirty="0">
                <a:latin typeface="+mj-lt"/>
              </a:rPr>
              <a:t> Holding Corp.,</a:t>
            </a:r>
            <a:r>
              <a:rPr lang="en-US" sz="1600" dirty="0">
                <a:latin typeface="+mj-lt"/>
              </a:rPr>
              <a:t> 137 S. Ct. 973 (2017)</a:t>
            </a:r>
          </a:p>
          <a:p>
            <a:r>
              <a:rPr lang="en-US" sz="1600" i="1" dirty="0">
                <a:latin typeface="+mj-lt"/>
              </a:rPr>
              <a:t>In re Ample Hills, Inc</a:t>
            </a:r>
            <a:r>
              <a:rPr lang="en-US" sz="1600" dirty="0">
                <a:latin typeface="+mj-lt"/>
              </a:rPr>
              <a:t>., USBC Case No. 20-41559 (E.D.N.Y.)</a:t>
            </a:r>
          </a:p>
          <a:p>
            <a:r>
              <a:rPr lang="en-US" sz="1600" i="1" dirty="0">
                <a:latin typeface="+mj-lt"/>
              </a:rPr>
              <a:t>In re </a:t>
            </a:r>
            <a:r>
              <a:rPr lang="en-US" sz="1600" i="1" dirty="0" err="1">
                <a:latin typeface="+mj-lt"/>
              </a:rPr>
              <a:t>Braniff</a:t>
            </a:r>
            <a:r>
              <a:rPr lang="en-US" sz="1600" i="1" dirty="0">
                <a:latin typeface="+mj-lt"/>
              </a:rPr>
              <a:t> Airways</a:t>
            </a:r>
            <a:r>
              <a:rPr lang="en-US" sz="1600" dirty="0">
                <a:latin typeface="+mj-lt"/>
              </a:rPr>
              <a:t>, Inc., 700 F.2d 935 (5th Cir. 1983)</a:t>
            </a:r>
          </a:p>
          <a:p>
            <a:r>
              <a:rPr lang="en-US" sz="1600" i="1" dirty="0">
                <a:latin typeface="+mj-lt"/>
              </a:rPr>
              <a:t>In re Chrysler LLC, </a:t>
            </a:r>
            <a:r>
              <a:rPr lang="en-US" sz="1600" dirty="0">
                <a:latin typeface="+mj-lt"/>
              </a:rPr>
              <a:t>576 F.3d 108 (2009)</a:t>
            </a:r>
          </a:p>
          <a:p>
            <a:r>
              <a:rPr lang="en-US" sz="1600" i="1" dirty="0">
                <a:latin typeface="+mj-lt"/>
              </a:rPr>
              <a:t>In re Gen. Motors Corp., </a:t>
            </a:r>
            <a:r>
              <a:rPr lang="en-US" sz="1600" dirty="0">
                <a:latin typeface="+mj-lt"/>
              </a:rPr>
              <a:t>407 B.R. 463 (</a:t>
            </a:r>
            <a:r>
              <a:rPr lang="en-US" sz="1600" dirty="0" err="1">
                <a:latin typeface="+mj-lt"/>
              </a:rPr>
              <a:t>Bankr</a:t>
            </a:r>
            <a:r>
              <a:rPr lang="en-US" sz="1600" dirty="0">
                <a:latin typeface="+mj-lt"/>
              </a:rPr>
              <a:t>. S.D.N.Y. 2009)</a:t>
            </a:r>
          </a:p>
          <a:p>
            <a:r>
              <a:rPr lang="en-US" sz="1600" i="1" dirty="0">
                <a:latin typeface="+mj-lt"/>
              </a:rPr>
              <a:t>In re George Walsh Chevrolet, Inc., </a:t>
            </a:r>
            <a:r>
              <a:rPr lang="en-US" sz="1600" dirty="0">
                <a:latin typeface="+mj-lt"/>
              </a:rPr>
              <a:t>118 B.R. 99 (</a:t>
            </a:r>
            <a:r>
              <a:rPr lang="en-US" sz="1600" dirty="0" err="1">
                <a:latin typeface="+mj-lt"/>
              </a:rPr>
              <a:t>Bankr</a:t>
            </a:r>
            <a:r>
              <a:rPr lang="en-US" sz="1600" dirty="0">
                <a:latin typeface="+mj-lt"/>
              </a:rPr>
              <a:t>. E.D. Mo. 1990)</a:t>
            </a:r>
          </a:p>
          <a:p>
            <a:r>
              <a:rPr lang="en-US" sz="1600" i="1" dirty="0">
                <a:latin typeface="+mj-lt"/>
              </a:rPr>
              <a:t>In re Indus. Valley Refrigeration &amp; Air Conditioning Supplies, Inc.</a:t>
            </a:r>
            <a:r>
              <a:rPr lang="en-US" sz="1600" dirty="0">
                <a:latin typeface="+mj-lt"/>
              </a:rPr>
              <a:t>, 77 B.R. 15 (</a:t>
            </a:r>
            <a:r>
              <a:rPr lang="en-US" sz="1600" dirty="0" err="1">
                <a:latin typeface="+mj-lt"/>
              </a:rPr>
              <a:t>Bankr</a:t>
            </a:r>
            <a:r>
              <a:rPr lang="en-US" sz="1600" dirty="0">
                <a:latin typeface="+mj-lt"/>
              </a:rPr>
              <a:t>. E.D. Pa. 1987)</a:t>
            </a:r>
          </a:p>
          <a:p>
            <a:r>
              <a:rPr lang="en-US" sz="1600" i="1" dirty="0">
                <a:latin typeface="+mj-lt"/>
              </a:rPr>
              <a:t>In re Lionel Corp</a:t>
            </a:r>
            <a:r>
              <a:rPr lang="en-US" sz="1600" dirty="0">
                <a:latin typeface="+mj-lt"/>
              </a:rPr>
              <a:t>., 722 F.2d 1063 (2d Cir. 1983)</a:t>
            </a:r>
          </a:p>
          <a:p>
            <a:r>
              <a:rPr lang="en-US" sz="1600" i="1" dirty="0">
                <a:latin typeface="+mj-lt"/>
              </a:rPr>
              <a:t>In re Pacific Lumber Co</a:t>
            </a:r>
            <a:r>
              <a:rPr lang="en-US" sz="1600" dirty="0">
                <a:latin typeface="+mj-lt"/>
              </a:rPr>
              <a:t>., 584 F.3d 229 (5th Cir. 2009)</a:t>
            </a:r>
          </a:p>
          <a:p>
            <a:r>
              <a:rPr lang="en-US" sz="1600" i="1" dirty="0">
                <a:latin typeface="+mj-lt"/>
              </a:rPr>
              <a:t>In re Philadelphia Newspapers, LLC, </a:t>
            </a:r>
            <a:r>
              <a:rPr lang="en-US" sz="1600" dirty="0">
                <a:latin typeface="+mj-lt"/>
              </a:rPr>
              <a:t>599 F.3d 298 (3d Cir. 2010) </a:t>
            </a:r>
            <a:endParaRPr lang="en-US" sz="1600" i="1" dirty="0">
              <a:latin typeface="+mj-lt"/>
            </a:endParaRPr>
          </a:p>
          <a:p>
            <a:r>
              <a:rPr lang="en-US" sz="1600" i="1" dirty="0">
                <a:latin typeface="+mj-lt"/>
              </a:rPr>
              <a:t>In re River East Plaza, LLC, </a:t>
            </a:r>
            <a:r>
              <a:rPr lang="en-US" sz="1600" dirty="0">
                <a:latin typeface="+mj-lt"/>
              </a:rPr>
              <a:t>669 F.3d 826 (7th Cir. 2012)</a:t>
            </a:r>
          </a:p>
          <a:p>
            <a:r>
              <a:rPr lang="en-US" sz="1600" i="1" dirty="0">
                <a:latin typeface="+mj-lt"/>
              </a:rPr>
              <a:t>In re Saint Michael’s Medical Center, Inc., </a:t>
            </a:r>
            <a:r>
              <a:rPr lang="en-US" sz="1600" dirty="0">
                <a:latin typeface="+mj-lt"/>
              </a:rPr>
              <a:t>USBC Case No. 15-24999 (N.J.)</a:t>
            </a:r>
          </a:p>
          <a:p>
            <a:r>
              <a:rPr lang="en-US" sz="1600" i="1" dirty="0">
                <a:latin typeface="+mj-lt"/>
              </a:rPr>
              <a:t>In re Strike, LLC</a:t>
            </a:r>
            <a:r>
              <a:rPr lang="en-US" sz="1600" dirty="0">
                <a:latin typeface="+mj-lt"/>
              </a:rPr>
              <a:t>, USBC Case No. 21-90054 (S.D. Tex.)</a:t>
            </a:r>
          </a:p>
          <a:p>
            <a:r>
              <a:rPr lang="en-US" sz="1600" i="1" dirty="0">
                <a:latin typeface="+mj-lt"/>
              </a:rPr>
              <a:t>In re Whitehall Jewelers Holdings, Inc.</a:t>
            </a:r>
            <a:r>
              <a:rPr lang="en-US" sz="1600" dirty="0">
                <a:latin typeface="+mj-lt"/>
              </a:rPr>
              <a:t>, No. 08-11261 (</a:t>
            </a:r>
            <a:r>
              <a:rPr lang="en-US" sz="1600" dirty="0" err="1">
                <a:latin typeface="+mj-lt"/>
              </a:rPr>
              <a:t>Bankr</a:t>
            </a:r>
            <a:r>
              <a:rPr lang="en-US" sz="1600" dirty="0">
                <a:latin typeface="+mj-lt"/>
              </a:rPr>
              <a:t>. D. Del. July 28, 2008)</a:t>
            </a:r>
          </a:p>
          <a:p>
            <a:r>
              <a:rPr lang="en-US" sz="1600" i="1" dirty="0" err="1">
                <a:latin typeface="+mj-lt"/>
              </a:rPr>
              <a:t>RadLAX</a:t>
            </a:r>
            <a:r>
              <a:rPr lang="en-US" sz="1600" i="1" dirty="0">
                <a:latin typeface="+mj-lt"/>
              </a:rPr>
              <a:t> Gateway Hotel v. Amalgamated Bank, </a:t>
            </a:r>
            <a:r>
              <a:rPr lang="en-US" sz="1600" dirty="0">
                <a:latin typeface="+mj-lt"/>
              </a:rPr>
              <a:t>132 S. Ct. 2065 (2012) </a:t>
            </a:r>
          </a:p>
          <a:p>
            <a:endParaRPr lang="en-US" sz="1600" dirty="0">
              <a:latin typeface="+mj-lt"/>
            </a:endParaRPr>
          </a:p>
          <a:p>
            <a:r>
              <a:rPr lang="en-US" sz="1600" dirty="0">
                <a:latin typeface="+mj-lt"/>
              </a:rPr>
              <a:t>Baird, Douglas G.  &amp; Robert K. Rasmussen, </a:t>
            </a:r>
            <a:r>
              <a:rPr lang="en-US" sz="1600" i="1" dirty="0">
                <a:latin typeface="+mj-lt"/>
              </a:rPr>
              <a:t>The End of Bankruptcy</a:t>
            </a:r>
            <a:r>
              <a:rPr lang="en-US" sz="1600" dirty="0">
                <a:latin typeface="+mj-lt"/>
              </a:rPr>
              <a:t>, 55 Stanford Law Review 751 (2002)</a:t>
            </a:r>
          </a:p>
          <a:p>
            <a:r>
              <a:rPr lang="en-US" sz="1600" dirty="0">
                <a:latin typeface="+mj-lt"/>
              </a:rPr>
              <a:t>Rosen, Kenneth A., </a:t>
            </a:r>
            <a:r>
              <a:rPr lang="en-US" sz="1600" i="1" dirty="0">
                <a:latin typeface="+mj-lt"/>
              </a:rPr>
              <a:t>What Does Chapter 11 Really Cost?, </a:t>
            </a:r>
            <a:r>
              <a:rPr lang="en-US" sz="1600" dirty="0">
                <a:latin typeface="+mj-lt"/>
              </a:rPr>
              <a:t>The Bureau of National Affairs (Apr. 20, 2016)</a:t>
            </a:r>
          </a:p>
          <a:p>
            <a:r>
              <a:rPr lang="en-US" sz="1600" dirty="0">
                <a:latin typeface="+mj-lt"/>
              </a:rPr>
              <a:t>Wolf, Amy R., Scott K. Charles &amp; Alexander B. Lees, </a:t>
            </a:r>
            <a:r>
              <a:rPr lang="en-US" sz="1600" i="1" dirty="0">
                <a:latin typeface="+mj-lt"/>
              </a:rPr>
              <a:t>Recent Developments in Bankruptcy Code Section 363</a:t>
            </a:r>
          </a:p>
          <a:p>
            <a:pPr lvl="1"/>
            <a:r>
              <a:rPr lang="en-US" sz="1600" i="1" dirty="0">
                <a:latin typeface="+mj-lt"/>
              </a:rPr>
              <a:t> Sales</a:t>
            </a:r>
            <a:r>
              <a:rPr lang="en-US" sz="1600" dirty="0">
                <a:latin typeface="+mj-lt"/>
              </a:rPr>
              <a:t>, The Review of Banking &amp; Financial Services, Vol. 26, 2010.</a:t>
            </a:r>
          </a:p>
        </p:txBody>
      </p:sp>
    </p:spTree>
    <p:extLst>
      <p:ext uri="{BB962C8B-B14F-4D97-AF65-F5344CB8AC3E}">
        <p14:creationId xmlns:p14="http://schemas.microsoft.com/office/powerpoint/2010/main" val="1782279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B0EC6D-03DD-4CEE-9979-34A964DCA45D}"/>
              </a:ext>
            </a:extLst>
          </p:cNvPr>
          <p:cNvSpPr>
            <a:spLocks noGrp="1"/>
          </p:cNvSpPr>
          <p:nvPr>
            <p:ph type="title"/>
          </p:nvPr>
        </p:nvSpPr>
        <p:spPr>
          <a:xfrm>
            <a:off x="6096000" y="2895600"/>
            <a:ext cx="5759919" cy="1828800"/>
          </a:xfrm>
        </p:spPr>
        <p:txBody>
          <a:bodyPr/>
          <a:lstStyle/>
          <a:p>
            <a:r>
              <a:rPr lang="en-US">
                <a:latin typeface="Bell MT" panose="02020503060305020303" pitchFamily="18" charset="0"/>
              </a:rPr>
              <a:t>Thank you!</a:t>
            </a:r>
          </a:p>
        </p:txBody>
      </p:sp>
      <p:sp>
        <p:nvSpPr>
          <p:cNvPr id="2" name="Rectangle 1">
            <a:extLst>
              <a:ext uri="{FF2B5EF4-FFF2-40B4-BE49-F238E27FC236}">
                <a16:creationId xmlns:a16="http://schemas.microsoft.com/office/drawing/2014/main" id="{E640ACAB-C510-A1ED-F8EA-A91D072E6D27}"/>
              </a:ext>
            </a:extLst>
          </p:cNvPr>
          <p:cNvSpPr/>
          <p:nvPr/>
        </p:nvSpPr>
        <p:spPr>
          <a:xfrm>
            <a:off x="6289206" y="4456103"/>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Placeholder 16" descr="A picture containing text, furniture, rug, porcelain&#10;&#10;Description automatically generated">
            <a:extLst>
              <a:ext uri="{FF2B5EF4-FFF2-40B4-BE49-F238E27FC236}">
                <a16:creationId xmlns:a16="http://schemas.microsoft.com/office/drawing/2014/main" id="{BB2DA7C5-D875-83F5-67EF-7C850B2A7969}"/>
              </a:ext>
            </a:extLst>
          </p:cNvPr>
          <p:cNvPicPr>
            <a:picLocks noGrp="1" noChangeAspect="1"/>
          </p:cNvPicPr>
          <p:nvPr>
            <p:ph type="pic" sz="quarter" idx="10"/>
          </p:nvPr>
        </p:nvPicPr>
        <p:blipFill>
          <a:blip r:embed="rId3"/>
          <a:srcRect/>
          <a:stretch>
            <a:fillRect/>
          </a:stretch>
        </p:blipFill>
        <p:spPr/>
      </p:pic>
      <p:sp>
        <p:nvSpPr>
          <p:cNvPr id="18" name="TextBox 17">
            <a:extLst>
              <a:ext uri="{FF2B5EF4-FFF2-40B4-BE49-F238E27FC236}">
                <a16:creationId xmlns:a16="http://schemas.microsoft.com/office/drawing/2014/main" id="{1CEAFCAE-6162-456E-19C0-03368CE5BF63}"/>
              </a:ext>
            </a:extLst>
          </p:cNvPr>
          <p:cNvSpPr txBox="1"/>
          <p:nvPr/>
        </p:nvSpPr>
        <p:spPr>
          <a:xfrm>
            <a:off x="5334000" y="4278010"/>
            <a:ext cx="6600718" cy="769441"/>
          </a:xfrm>
          <a:prstGeom prst="rect">
            <a:avLst/>
          </a:prstGeom>
          <a:noFill/>
        </p:spPr>
        <p:txBody>
          <a:bodyPr wrap="none" rtlCol="0">
            <a:spAutoFit/>
          </a:bodyPr>
          <a:lstStyle/>
          <a:p>
            <a:r>
              <a:rPr lang="en-US" sz="4400">
                <a:latin typeface="Bell MT" panose="02020503060305020303" pitchFamily="18" charset="0"/>
              </a:rPr>
              <a:t>And thank you to our hosts!</a:t>
            </a:r>
          </a:p>
        </p:txBody>
      </p:sp>
      <p:sp>
        <p:nvSpPr>
          <p:cNvPr id="19" name="TextBox 18">
            <a:extLst>
              <a:ext uri="{FF2B5EF4-FFF2-40B4-BE49-F238E27FC236}">
                <a16:creationId xmlns:a16="http://schemas.microsoft.com/office/drawing/2014/main" id="{35FC3ECC-EB2E-963A-C701-83A214806564}"/>
              </a:ext>
            </a:extLst>
          </p:cNvPr>
          <p:cNvSpPr txBox="1"/>
          <p:nvPr/>
        </p:nvSpPr>
        <p:spPr>
          <a:xfrm>
            <a:off x="6289206" y="1749588"/>
            <a:ext cx="1870184" cy="82296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92880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B532-EB3E-428B-9224-EFA237D16A73}"/>
              </a:ext>
            </a:extLst>
          </p:cNvPr>
          <p:cNvSpPr>
            <a:spLocks noGrp="1"/>
          </p:cNvSpPr>
          <p:nvPr>
            <p:ph type="title"/>
          </p:nvPr>
        </p:nvSpPr>
        <p:spPr/>
        <p:txBody>
          <a:bodyPr anchor="t"/>
          <a:lstStyle/>
          <a:p>
            <a:pPr algn="ctr"/>
            <a:r>
              <a:rPr lang="en-US">
                <a:latin typeface="Bell MT" panose="02020503060305020303" pitchFamily="18" charset="0"/>
              </a:rPr>
              <a:t>BANKRUPTCY cases filed</a:t>
            </a:r>
          </a:p>
        </p:txBody>
      </p:sp>
      <p:sp>
        <p:nvSpPr>
          <p:cNvPr id="7" name="Rectangle 6">
            <a:extLst>
              <a:ext uri="{FF2B5EF4-FFF2-40B4-BE49-F238E27FC236}">
                <a16:creationId xmlns:a16="http://schemas.microsoft.com/office/drawing/2014/main" id="{421E55D8-44E0-099C-3848-C6B6CCF0A4E5}"/>
              </a:ext>
            </a:extLst>
          </p:cNvPr>
          <p:cNvSpPr/>
          <p:nvPr/>
        </p:nvSpPr>
        <p:spPr>
          <a:xfrm>
            <a:off x="350982" y="6234545"/>
            <a:ext cx="1431636" cy="623455"/>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B18CB156-F898-1782-8826-39A89C258D79}"/>
              </a:ext>
            </a:extLst>
          </p:cNvPr>
          <p:cNvSpPr txBox="1"/>
          <p:nvPr/>
        </p:nvSpPr>
        <p:spPr>
          <a:xfrm>
            <a:off x="8509108" y="1435129"/>
            <a:ext cx="3331910" cy="4062651"/>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mj-lt"/>
              </a:rPr>
              <a:t>Most filings in the last 10 years have been Chapter 7 or Chapter 13</a:t>
            </a:r>
          </a:p>
          <a:p>
            <a:pPr marL="285750" indent="-285750">
              <a:buFont typeface="Arial" panose="020B0604020202020204" pitchFamily="34" charset="0"/>
              <a:buChar char="•"/>
            </a:pPr>
            <a:r>
              <a:rPr lang="en-US" sz="2400">
                <a:latin typeface="+mj-lt"/>
              </a:rPr>
              <a:t>Chapter 11 filings average ~7000 per year </a:t>
            </a:r>
          </a:p>
          <a:p>
            <a:pPr marL="285750" indent="-285750">
              <a:buFont typeface="Arial" panose="020B0604020202020204" pitchFamily="34" charset="0"/>
              <a:buChar char="•"/>
            </a:pPr>
            <a:r>
              <a:rPr lang="en-US" sz="2400">
                <a:latin typeface="+mj-lt"/>
              </a:rPr>
              <a:t>Since February 2020, approx. 3000 Subchapter V filings</a:t>
            </a:r>
          </a:p>
          <a:p>
            <a:endParaRPr lang="en-US"/>
          </a:p>
        </p:txBody>
      </p:sp>
      <p:graphicFrame>
        <p:nvGraphicFramePr>
          <p:cNvPr id="4" name="Chart 3">
            <a:extLst>
              <a:ext uri="{FF2B5EF4-FFF2-40B4-BE49-F238E27FC236}">
                <a16:creationId xmlns:a16="http://schemas.microsoft.com/office/drawing/2014/main" id="{AF961849-0FC7-142B-C628-3BE24F210AAC}"/>
              </a:ext>
            </a:extLst>
          </p:cNvPr>
          <p:cNvGraphicFramePr/>
          <p:nvPr>
            <p:extLst>
              <p:ext uri="{D42A27DB-BD31-4B8C-83A1-F6EECF244321}">
                <p14:modId xmlns:p14="http://schemas.microsoft.com/office/powerpoint/2010/main" val="1329250966"/>
              </p:ext>
            </p:extLst>
          </p:nvPr>
        </p:nvGraphicFramePr>
        <p:xfrm>
          <a:off x="886692" y="1435129"/>
          <a:ext cx="7490690" cy="4684921"/>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Right 5">
            <a:extLst>
              <a:ext uri="{FF2B5EF4-FFF2-40B4-BE49-F238E27FC236}">
                <a16:creationId xmlns:a16="http://schemas.microsoft.com/office/drawing/2014/main" id="{B07BF6C8-FCCA-2E79-4C7A-45E15EEE8D7B}"/>
              </a:ext>
            </a:extLst>
          </p:cNvPr>
          <p:cNvSpPr/>
          <p:nvPr/>
        </p:nvSpPr>
        <p:spPr>
          <a:xfrm rot="12618183">
            <a:off x="8019903" y="5541124"/>
            <a:ext cx="978408" cy="484632"/>
          </a:xfrm>
          <a:prstGeom prst="rightArrow">
            <a:avLst/>
          </a:prstGeom>
          <a:solidFill>
            <a:srgbClr val="FF0000"/>
          </a:solidFill>
          <a:ln w="12700" cap="flat" algn="ctr">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9BC352-7222-BCA6-975C-B6A849830B84}"/>
              </a:ext>
            </a:extLst>
          </p:cNvPr>
          <p:cNvSpPr txBox="1"/>
          <p:nvPr/>
        </p:nvSpPr>
        <p:spPr>
          <a:xfrm>
            <a:off x="9053737" y="5622942"/>
            <a:ext cx="2517997" cy="923330"/>
          </a:xfrm>
          <a:prstGeom prst="rect">
            <a:avLst/>
          </a:prstGeom>
          <a:noFill/>
        </p:spPr>
        <p:txBody>
          <a:bodyPr wrap="none" rtlCol="0">
            <a:spAutoFit/>
          </a:bodyPr>
          <a:lstStyle/>
          <a:p>
            <a:r>
              <a:rPr lang="en-US">
                <a:latin typeface="+mj-lt"/>
              </a:rPr>
              <a:t>Chapter 11 only</a:t>
            </a:r>
          </a:p>
          <a:p>
            <a:r>
              <a:rPr lang="en-US">
                <a:latin typeface="+mj-lt"/>
              </a:rPr>
              <a:t>0.8 - 1.7% of bankruptcy </a:t>
            </a:r>
          </a:p>
          <a:p>
            <a:r>
              <a:rPr lang="en-US">
                <a:latin typeface="+mj-lt"/>
              </a:rPr>
              <a:t>filings </a:t>
            </a:r>
          </a:p>
        </p:txBody>
      </p:sp>
    </p:spTree>
    <p:extLst>
      <p:ext uri="{BB962C8B-B14F-4D97-AF65-F5344CB8AC3E}">
        <p14:creationId xmlns:p14="http://schemas.microsoft.com/office/powerpoint/2010/main" val="356673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B532-EB3E-428B-9224-EFA237D16A73}"/>
              </a:ext>
            </a:extLst>
          </p:cNvPr>
          <p:cNvSpPr>
            <a:spLocks noGrp="1"/>
          </p:cNvSpPr>
          <p:nvPr>
            <p:ph type="title"/>
          </p:nvPr>
        </p:nvSpPr>
        <p:spPr/>
        <p:txBody>
          <a:bodyPr anchor="t"/>
          <a:lstStyle/>
          <a:p>
            <a:pPr algn="ctr"/>
            <a:r>
              <a:rPr lang="en-US">
                <a:latin typeface="Bell MT" panose="02020503060305020303" pitchFamily="18" charset="0"/>
              </a:rPr>
              <a:t>HOPE ABOUNDS FOR PROFESSIONALS WHO THRIVE ON ECONOMIC PAIN</a:t>
            </a:r>
          </a:p>
        </p:txBody>
      </p:sp>
      <p:sp>
        <p:nvSpPr>
          <p:cNvPr id="7" name="Rectangle 6">
            <a:extLst>
              <a:ext uri="{FF2B5EF4-FFF2-40B4-BE49-F238E27FC236}">
                <a16:creationId xmlns:a16="http://schemas.microsoft.com/office/drawing/2014/main" id="{421E55D8-44E0-099C-3848-C6B6CCF0A4E5}"/>
              </a:ext>
            </a:extLst>
          </p:cNvPr>
          <p:cNvSpPr/>
          <p:nvPr/>
        </p:nvSpPr>
        <p:spPr>
          <a:xfrm>
            <a:off x="350982" y="6234545"/>
            <a:ext cx="1431636" cy="623455"/>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a:extLst>
              <a:ext uri="{FF2B5EF4-FFF2-40B4-BE49-F238E27FC236}">
                <a16:creationId xmlns:a16="http://schemas.microsoft.com/office/drawing/2014/main" id="{D29CCD92-8789-382E-C77D-A9730075835A}"/>
              </a:ext>
            </a:extLst>
          </p:cNvPr>
          <p:cNvPicPr>
            <a:picLocks noChangeAspect="1"/>
          </p:cNvPicPr>
          <p:nvPr/>
        </p:nvPicPr>
        <p:blipFill>
          <a:blip r:embed="rId3"/>
          <a:srcRect/>
          <a:stretch>
            <a:fillRect/>
          </a:stretch>
        </p:blipFill>
        <p:spPr>
          <a:xfrm rot="-780000">
            <a:off x="1045085" y="1702532"/>
            <a:ext cx="3608626" cy="4297680"/>
          </a:xfrm>
          <a:prstGeom prst="rect">
            <a:avLst/>
          </a:prstGeom>
          <a:ln>
            <a:solidFill>
              <a:schemeClr val="tx1"/>
            </a:solidFill>
          </a:ln>
        </p:spPr>
      </p:pic>
      <p:sp>
        <p:nvSpPr>
          <p:cNvPr id="11" name="TextBox 10">
            <a:extLst>
              <a:ext uri="{FF2B5EF4-FFF2-40B4-BE49-F238E27FC236}">
                <a16:creationId xmlns:a16="http://schemas.microsoft.com/office/drawing/2014/main" id="{FFBE1598-6C4A-7B43-7684-DC1442CD83B7}"/>
              </a:ext>
            </a:extLst>
          </p:cNvPr>
          <p:cNvSpPr txBox="1"/>
          <p:nvPr/>
        </p:nvSpPr>
        <p:spPr>
          <a:xfrm>
            <a:off x="6257925" y="2274838"/>
            <a:ext cx="4162425" cy="2677656"/>
          </a:xfrm>
          <a:prstGeom prst="rect">
            <a:avLst/>
          </a:prstGeom>
          <a:noFill/>
        </p:spPr>
        <p:txBody>
          <a:bodyPr wrap="square" rtlCol="0">
            <a:spAutoFit/>
          </a:bodyPr>
          <a:lstStyle/>
          <a:p>
            <a:r>
              <a:rPr lang="en-US" sz="2400">
                <a:latin typeface="+mj-lt"/>
              </a:rPr>
              <a:t>“Defaults on so-called leveraged loans hit $6 billion in August [2022], the highest monthly total since October 2020, when pandemic shutdowns hobbled the U.S. Economy.”</a:t>
            </a:r>
          </a:p>
        </p:txBody>
      </p:sp>
    </p:spTree>
    <p:extLst>
      <p:ext uri="{BB962C8B-B14F-4D97-AF65-F5344CB8AC3E}">
        <p14:creationId xmlns:p14="http://schemas.microsoft.com/office/powerpoint/2010/main" val="392967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246621"/>
            <a:ext cx="11150600" cy="920336"/>
          </a:xfrm>
        </p:spPr>
        <p:txBody>
          <a:bodyPr anchor="b">
            <a:normAutofit/>
          </a:bodyPr>
          <a:lstStyle/>
          <a:p>
            <a:r>
              <a:rPr lang="en-US">
                <a:latin typeface="Bell MT" panose="02020503060305020303" pitchFamily="18" charset="0"/>
              </a:rPr>
              <a:t>Issues with MIDDLE MARKET chapter 11</a:t>
            </a:r>
            <a:br>
              <a:rPr lang="en-US">
                <a:latin typeface="Bell MT" panose="02020503060305020303" pitchFamily="18" charset="0"/>
              </a:rPr>
            </a:br>
            <a:endParaRPr lang="en-US">
              <a:latin typeface="Bell MT" panose="02020503060305020303" pitchFamily="18" charset="0"/>
            </a:endParaRPr>
          </a:p>
        </p:txBody>
      </p:sp>
      <p:pic>
        <p:nvPicPr>
          <p:cNvPr id="7" name="Content Placeholder 6" descr="Text, letter&#10;&#10;Description automatically generated">
            <a:extLst>
              <a:ext uri="{FF2B5EF4-FFF2-40B4-BE49-F238E27FC236}">
                <a16:creationId xmlns:a16="http://schemas.microsoft.com/office/drawing/2014/main" id="{8884A431-8198-26EF-AC0B-78FA1C407F6C}"/>
              </a:ext>
            </a:extLst>
          </p:cNvPr>
          <p:cNvPicPr>
            <a:picLocks noGrp="1" noChangeAspect="1"/>
          </p:cNvPicPr>
          <p:nvPr>
            <p:ph sz="half" idx="1"/>
          </p:nvPr>
        </p:nvPicPr>
        <p:blipFill>
          <a:blip r:embed="rId3"/>
          <a:srcRect/>
          <a:stretch>
            <a:fillRect/>
          </a:stretch>
        </p:blipFill>
        <p:spPr>
          <a:xfrm rot="20788024">
            <a:off x="1281871" y="1597950"/>
            <a:ext cx="3362397" cy="4351338"/>
          </a:xfrm>
          <a:ln>
            <a:solidFill>
              <a:schemeClr val="tx1"/>
            </a:solidFill>
          </a:ln>
        </p:spPr>
      </p:pic>
      <p:sp>
        <p:nvSpPr>
          <p:cNvPr id="8" name="TextBox 7">
            <a:extLst>
              <a:ext uri="{FF2B5EF4-FFF2-40B4-BE49-F238E27FC236}">
                <a16:creationId xmlns:a16="http://schemas.microsoft.com/office/drawing/2014/main" id="{C336809E-6D0F-D70D-730D-B7FF917D7CA1}"/>
              </a:ext>
            </a:extLst>
          </p:cNvPr>
          <p:cNvSpPr txBox="1"/>
          <p:nvPr/>
        </p:nvSpPr>
        <p:spPr>
          <a:xfrm>
            <a:off x="6434100" y="1023161"/>
            <a:ext cx="4572000" cy="4062651"/>
          </a:xfrm>
          <a:prstGeom prst="rect">
            <a:avLst/>
          </a:prstGeom>
          <a:noFill/>
        </p:spPr>
        <p:txBody>
          <a:bodyPr wrap="square">
            <a:spAutoFit/>
          </a:bodyPr>
          <a:lstStyle/>
          <a:p>
            <a:r>
              <a:rPr lang="en-US" sz="2000">
                <a:latin typeface="+mj-lt"/>
              </a:rPr>
              <a:t>Higher </a:t>
            </a:r>
            <a:r>
              <a:rPr lang="en-US" sz="2000" b="1">
                <a:latin typeface="+mj-lt"/>
              </a:rPr>
              <a:t>costs</a:t>
            </a:r>
            <a:r>
              <a:rPr lang="en-US" sz="2000">
                <a:latin typeface="+mj-lt"/>
              </a:rPr>
              <a:t> of middle market Chapter 11 relative to business enterprise value</a:t>
            </a:r>
          </a:p>
          <a:p>
            <a:pPr marL="742950" lvl="1" indent="-285750">
              <a:buFont typeface="Arial" panose="020B0604020202020204" pitchFamily="34" charset="0"/>
              <a:buChar char="•"/>
            </a:pPr>
            <a:r>
              <a:rPr lang="en-US" sz="2000">
                <a:latin typeface="+mj-lt"/>
              </a:rPr>
              <a:t>1-2% of value of debtor’s assets in larger cases</a:t>
            </a:r>
          </a:p>
          <a:p>
            <a:pPr marL="742950" lvl="1" indent="-285750">
              <a:buFont typeface="Arial" panose="020B0604020202020204" pitchFamily="34" charset="0"/>
              <a:buChar char="•"/>
            </a:pPr>
            <a:r>
              <a:rPr lang="en-US" sz="2000">
                <a:latin typeface="+mj-lt"/>
              </a:rPr>
              <a:t>4-5% of value of debtor’s assets in smaller cases</a:t>
            </a:r>
          </a:p>
          <a:p>
            <a:pPr marL="285750" indent="-285750">
              <a:buFont typeface="Arial" panose="020B0604020202020204" pitchFamily="34" charset="0"/>
              <a:buChar char="•"/>
            </a:pPr>
            <a:r>
              <a:rPr lang="en-US" sz="2000" b="1">
                <a:latin typeface="+mj-lt"/>
              </a:rPr>
              <a:t>Duration</a:t>
            </a:r>
            <a:r>
              <a:rPr lang="en-US" sz="2000">
                <a:latin typeface="+mj-lt"/>
              </a:rPr>
              <a:t> of bankruptcy proceedings from filing to plan confirmation</a:t>
            </a:r>
          </a:p>
          <a:p>
            <a:pPr marL="742950" lvl="1" indent="-285750">
              <a:buFont typeface="Arial" panose="020B0604020202020204" pitchFamily="34" charset="0"/>
              <a:buChar char="•"/>
            </a:pPr>
            <a:r>
              <a:rPr lang="en-US" sz="2000">
                <a:latin typeface="+mj-lt"/>
              </a:rPr>
              <a:t>Average is 232 days (in M.D. Fla) to 598 (in E.D.N.Y)</a:t>
            </a:r>
          </a:p>
          <a:p>
            <a:pPr marL="285750" indent="-285750">
              <a:buFont typeface="Arial" panose="020B0604020202020204" pitchFamily="34" charset="0"/>
              <a:buChar char="•"/>
            </a:pPr>
            <a:r>
              <a:rPr lang="en-US" sz="2000">
                <a:latin typeface="+mj-lt"/>
              </a:rPr>
              <a:t>Increase in § 363 sales = decrease in reorganizations</a:t>
            </a:r>
          </a:p>
          <a:p>
            <a:pPr lvl="1"/>
            <a:endParaRPr lang="en-US"/>
          </a:p>
        </p:txBody>
      </p:sp>
      <p:sp>
        <p:nvSpPr>
          <p:cNvPr id="5" name="Rectangle 4">
            <a:extLst>
              <a:ext uri="{FF2B5EF4-FFF2-40B4-BE49-F238E27FC236}">
                <a16:creationId xmlns:a16="http://schemas.microsoft.com/office/drawing/2014/main" id="{3EE2C23F-EB0E-82BA-83E1-20C640E96B97}"/>
              </a:ext>
            </a:extLst>
          </p:cNvPr>
          <p:cNvSpPr/>
          <p:nvPr/>
        </p:nvSpPr>
        <p:spPr>
          <a:xfrm>
            <a:off x="433353" y="5795375"/>
            <a:ext cx="1201484"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Speech Bubble: Rectangle 2">
            <a:extLst>
              <a:ext uri="{FF2B5EF4-FFF2-40B4-BE49-F238E27FC236}">
                <a16:creationId xmlns:a16="http://schemas.microsoft.com/office/drawing/2014/main" id="{A2139EDC-FE52-D4E3-7115-AF8C706DD414}"/>
              </a:ext>
            </a:extLst>
          </p:cNvPr>
          <p:cNvSpPr/>
          <p:nvPr/>
        </p:nvSpPr>
        <p:spPr>
          <a:xfrm>
            <a:off x="5468936" y="5360702"/>
            <a:ext cx="2793682" cy="1188720"/>
          </a:xfrm>
          <a:prstGeom prst="wedgeRectCallout">
            <a:avLst>
              <a:gd name="adj1" fmla="val -81043"/>
              <a:gd name="adj2" fmla="val -212717"/>
            </a:avLst>
          </a:prstGeom>
          <a:ln w="12700" cap="flat" algn="ctr">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i="1"/>
              <a:t>What Does Chapter 11 Really Cost? </a:t>
            </a:r>
          </a:p>
          <a:p>
            <a:pPr algn="ctr"/>
            <a:r>
              <a:rPr lang="en-US"/>
              <a:t>by Kenneth A. Rosen</a:t>
            </a:r>
          </a:p>
        </p:txBody>
      </p:sp>
    </p:spTree>
    <p:extLst>
      <p:ext uri="{BB962C8B-B14F-4D97-AF65-F5344CB8AC3E}">
        <p14:creationId xmlns:p14="http://schemas.microsoft.com/office/powerpoint/2010/main" val="231174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487345" y="241161"/>
            <a:ext cx="11610869" cy="718458"/>
          </a:xfrm>
        </p:spPr>
        <p:txBody>
          <a:bodyPr anchor="b">
            <a:noAutofit/>
          </a:bodyPr>
          <a:lstStyle/>
          <a:p>
            <a:r>
              <a:rPr lang="en-US" sz="2600">
                <a:latin typeface="Bell MT" panose="02020503060305020303" pitchFamily="18" charset="0"/>
              </a:rPr>
              <a:t>Little space left for chapter 11 – large or Middle-Market</a:t>
            </a:r>
            <a:br>
              <a:rPr lang="en-US" sz="2600">
                <a:latin typeface="Bell MT" panose="02020503060305020303" pitchFamily="18" charset="0"/>
              </a:rPr>
            </a:br>
            <a:endParaRPr lang="en-US" sz="2600">
              <a:latin typeface="Bell MT" panose="02020503060305020303" pitchFamily="18" charset="0"/>
            </a:endParaRPr>
          </a:p>
        </p:txBody>
      </p:sp>
      <p:sp>
        <p:nvSpPr>
          <p:cNvPr id="10" name="TextBox 9">
            <a:extLst>
              <a:ext uri="{FF2B5EF4-FFF2-40B4-BE49-F238E27FC236}">
                <a16:creationId xmlns:a16="http://schemas.microsoft.com/office/drawing/2014/main" id="{978E6E7D-2ACD-ADC6-5DB2-55CBF4663C66}"/>
              </a:ext>
            </a:extLst>
          </p:cNvPr>
          <p:cNvSpPr txBox="1"/>
          <p:nvPr/>
        </p:nvSpPr>
        <p:spPr>
          <a:xfrm>
            <a:off x="6218199" y="877021"/>
            <a:ext cx="5439957" cy="5940088"/>
          </a:xfrm>
          <a:prstGeom prst="rect">
            <a:avLst/>
          </a:prstGeom>
          <a:noFill/>
        </p:spPr>
        <p:txBody>
          <a:bodyPr wrap="square" rtlCol="0">
            <a:spAutoFit/>
          </a:bodyPr>
          <a:lstStyle/>
          <a:p>
            <a:pPr marL="285750" indent="-285750">
              <a:buFont typeface="Arial" panose="020B0604020202020204" pitchFamily="34" charset="0"/>
              <a:buChar char="•"/>
            </a:pPr>
            <a:r>
              <a:rPr lang="en-US" sz="1900">
                <a:latin typeface="+mj-lt"/>
              </a:rPr>
              <a:t>“Giant corporations make headlines when they file for Chapter 11, but they are no longer using it to rescue a firm from imminent failure. Many use Chapter 11 merely to sell their assets and divide up the proceeds.”  </a:t>
            </a:r>
          </a:p>
          <a:p>
            <a:pPr marL="285750" indent="-285750">
              <a:buFont typeface="Arial" panose="020B0604020202020204" pitchFamily="34" charset="0"/>
              <a:buChar char="•"/>
            </a:pPr>
            <a:r>
              <a:rPr lang="en-US" sz="1900">
                <a:latin typeface="+mj-lt"/>
              </a:rPr>
              <a:t>Central idea of corporate reorganization is for firm to continue as a “going-concern, to preserve the value of the firm above and beyond the liquidation of its assets</a:t>
            </a:r>
          </a:p>
          <a:p>
            <a:pPr marL="285750" indent="-285750">
              <a:buFont typeface="Arial" panose="020B0604020202020204" pitchFamily="34" charset="0"/>
              <a:buChar char="•"/>
            </a:pPr>
            <a:r>
              <a:rPr lang="en-US" sz="1900">
                <a:latin typeface="+mj-lt"/>
              </a:rPr>
              <a:t>If assets can be </a:t>
            </a:r>
            <a:r>
              <a:rPr lang="en-US" sz="1900" b="1">
                <a:latin typeface="+mj-lt"/>
              </a:rPr>
              <a:t>more profitably employed</a:t>
            </a:r>
            <a:r>
              <a:rPr lang="en-US" sz="1900">
                <a:latin typeface="+mj-lt"/>
              </a:rPr>
              <a:t> elsewhere, sometimes standalone restructuring is not value maximizing, especially when considering business plan execution risk</a:t>
            </a:r>
          </a:p>
          <a:p>
            <a:pPr marL="285750" indent="-285750">
              <a:buFont typeface="Arial" panose="020B0604020202020204" pitchFamily="34" charset="0"/>
              <a:buChar char="•"/>
            </a:pPr>
            <a:r>
              <a:rPr lang="en-US" sz="1900">
                <a:latin typeface="+mj-lt"/>
              </a:rPr>
              <a:t>Firm in financial distress now turn to Chapter 11 not to rehabilitate and reorganize, but to dispose of it</a:t>
            </a:r>
          </a:p>
          <a:p>
            <a:pPr marL="285750" indent="-285750">
              <a:buFont typeface="Arial" panose="020B0604020202020204" pitchFamily="34" charset="0"/>
              <a:buChar char="•"/>
            </a:pPr>
            <a:r>
              <a:rPr lang="en-US" sz="1900">
                <a:latin typeface="+mj-lt"/>
              </a:rPr>
              <a:t>Only space left for Chapter 11 is in firms where specialized assets exist, assets must remain within a particular firm, control rights are badly allocated and/or going-concern sales not possible</a:t>
            </a:r>
          </a:p>
        </p:txBody>
      </p:sp>
      <p:sp>
        <p:nvSpPr>
          <p:cNvPr id="3" name="Rectangle 2">
            <a:extLst>
              <a:ext uri="{FF2B5EF4-FFF2-40B4-BE49-F238E27FC236}">
                <a16:creationId xmlns:a16="http://schemas.microsoft.com/office/drawing/2014/main" id="{D8DE3EBE-3296-C790-5161-3DD9D79B1D62}"/>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Content Placeholder 8" descr="Graphical user interface, text, application, email&#10;&#10;Description automatically generated">
            <a:extLst>
              <a:ext uri="{FF2B5EF4-FFF2-40B4-BE49-F238E27FC236}">
                <a16:creationId xmlns:a16="http://schemas.microsoft.com/office/drawing/2014/main" id="{A739D058-11D1-A1C4-5D87-1F51F6736C5A}"/>
              </a:ext>
            </a:extLst>
          </p:cNvPr>
          <p:cNvPicPr>
            <a:picLocks noGrp="1" noChangeAspect="1"/>
          </p:cNvPicPr>
          <p:nvPr>
            <p:ph sz="half" idx="1"/>
          </p:nvPr>
        </p:nvPicPr>
        <p:blipFill>
          <a:blip r:embed="rId3"/>
          <a:srcRect/>
          <a:stretch>
            <a:fillRect/>
          </a:stretch>
        </p:blipFill>
        <p:spPr>
          <a:xfrm rot="20940000">
            <a:off x="626311" y="1354699"/>
            <a:ext cx="3361408" cy="4351338"/>
          </a:xfrm>
          <a:noFill/>
          <a:ln>
            <a:solidFill>
              <a:schemeClr val="tx1"/>
            </a:solidFill>
          </a:ln>
        </p:spPr>
      </p:pic>
      <p:sp>
        <p:nvSpPr>
          <p:cNvPr id="5" name="Speech Bubble: Rectangle 4">
            <a:extLst>
              <a:ext uri="{FF2B5EF4-FFF2-40B4-BE49-F238E27FC236}">
                <a16:creationId xmlns:a16="http://schemas.microsoft.com/office/drawing/2014/main" id="{254DC1E9-EA7E-5FB8-3A2D-6EBD08442D3B}"/>
              </a:ext>
            </a:extLst>
          </p:cNvPr>
          <p:cNvSpPr/>
          <p:nvPr/>
        </p:nvSpPr>
        <p:spPr>
          <a:xfrm>
            <a:off x="4476751" y="4901259"/>
            <a:ext cx="1837842" cy="1554480"/>
          </a:xfrm>
          <a:prstGeom prst="wedgeRectCallout">
            <a:avLst>
              <a:gd name="adj1" fmla="val -91053"/>
              <a:gd name="adj2" fmla="val -230210"/>
            </a:avLst>
          </a:prstGeom>
          <a:ln w="12700" cap="flat" algn="ctr">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en-US" i="1"/>
              <a:t>The End of Bankruptcy</a:t>
            </a:r>
          </a:p>
          <a:p>
            <a:pPr algn="ctr"/>
            <a:r>
              <a:rPr lang="en-US"/>
              <a:t>by Douglas G. Baird and Robert K. Rasmussen</a:t>
            </a:r>
          </a:p>
        </p:txBody>
      </p:sp>
    </p:spTree>
    <p:extLst>
      <p:ext uri="{BB962C8B-B14F-4D97-AF65-F5344CB8AC3E}">
        <p14:creationId xmlns:p14="http://schemas.microsoft.com/office/powerpoint/2010/main" val="43356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F843DB1-1664-D450-D02E-AE98422315BB}"/>
              </a:ext>
            </a:extLst>
          </p:cNvPr>
          <p:cNvSpPr/>
          <p:nvPr/>
        </p:nvSpPr>
        <p:spPr>
          <a:xfrm>
            <a:off x="7947158" y="742294"/>
            <a:ext cx="3657600" cy="914400"/>
          </a:xfrm>
          <a:prstGeom prst="roundRect">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D6F04C54-3F35-41A3-A7D4-839592FD6CDE}"/>
              </a:ext>
            </a:extLst>
          </p:cNvPr>
          <p:cNvSpPr/>
          <p:nvPr/>
        </p:nvSpPr>
        <p:spPr>
          <a:xfrm>
            <a:off x="7947158" y="2971800"/>
            <a:ext cx="3657600" cy="914400"/>
          </a:xfrm>
          <a:prstGeom prst="roundRect">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DC14270-1F49-01FB-E32D-66F9D19C68A6}"/>
              </a:ext>
            </a:extLst>
          </p:cNvPr>
          <p:cNvSpPr/>
          <p:nvPr/>
        </p:nvSpPr>
        <p:spPr>
          <a:xfrm>
            <a:off x="7919746" y="5277567"/>
            <a:ext cx="3657600" cy="914400"/>
          </a:xfrm>
          <a:prstGeom prst="roundRect">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246621"/>
            <a:ext cx="11150600" cy="920336"/>
          </a:xfrm>
        </p:spPr>
        <p:txBody>
          <a:bodyPr anchor="b">
            <a:normAutofit/>
          </a:bodyPr>
          <a:lstStyle/>
          <a:p>
            <a:r>
              <a:rPr lang="en-US">
                <a:latin typeface="Bell MT" panose="02020503060305020303" pitchFamily="18" charset="0"/>
              </a:rPr>
              <a:t>RESTRUCTURING </a:t>
            </a:r>
            <a:br>
              <a:rPr lang="en-US">
                <a:latin typeface="Bell MT" panose="02020503060305020303" pitchFamily="18" charset="0"/>
              </a:rPr>
            </a:br>
            <a:r>
              <a:rPr lang="en-US">
                <a:latin typeface="Bell MT" panose="02020503060305020303" pitchFamily="18" charset="0"/>
              </a:rPr>
              <a:t>ALTERNATIVES</a:t>
            </a:r>
          </a:p>
        </p:txBody>
      </p:sp>
      <p:sp>
        <p:nvSpPr>
          <p:cNvPr id="5" name="Oval 4">
            <a:extLst>
              <a:ext uri="{FF2B5EF4-FFF2-40B4-BE49-F238E27FC236}">
                <a16:creationId xmlns:a16="http://schemas.microsoft.com/office/drawing/2014/main" id="{B8A37F9B-7D19-89E7-04A8-B443F39A44D9}"/>
              </a:ext>
            </a:extLst>
          </p:cNvPr>
          <p:cNvSpPr>
            <a:spLocks noChangeAspect="1"/>
          </p:cNvSpPr>
          <p:nvPr/>
        </p:nvSpPr>
        <p:spPr>
          <a:xfrm>
            <a:off x="763298" y="2057400"/>
            <a:ext cx="2743200" cy="274320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Restructuring</a:t>
            </a:r>
          </a:p>
          <a:p>
            <a:pPr algn="ctr"/>
            <a:r>
              <a:rPr lang="en-US">
                <a:latin typeface="+mj-lt"/>
              </a:rPr>
              <a:t>Alternatives</a:t>
            </a:r>
          </a:p>
        </p:txBody>
      </p:sp>
      <p:sp>
        <p:nvSpPr>
          <p:cNvPr id="6" name="Oval 5">
            <a:extLst>
              <a:ext uri="{FF2B5EF4-FFF2-40B4-BE49-F238E27FC236}">
                <a16:creationId xmlns:a16="http://schemas.microsoft.com/office/drawing/2014/main" id="{34F9FCCA-1B63-E62C-DA1A-DCB650A34050}"/>
              </a:ext>
            </a:extLst>
          </p:cNvPr>
          <p:cNvSpPr>
            <a:spLocks noChangeAspect="1"/>
          </p:cNvSpPr>
          <p:nvPr/>
        </p:nvSpPr>
        <p:spPr>
          <a:xfrm>
            <a:off x="5181600" y="4814306"/>
            <a:ext cx="1828800" cy="182880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mj-lt"/>
              </a:rPr>
              <a:t>UCC Foreclosures and  Assignments for Benefit of Creditors</a:t>
            </a:r>
          </a:p>
        </p:txBody>
      </p:sp>
      <p:sp>
        <p:nvSpPr>
          <p:cNvPr id="7" name="Oval 6">
            <a:extLst>
              <a:ext uri="{FF2B5EF4-FFF2-40B4-BE49-F238E27FC236}">
                <a16:creationId xmlns:a16="http://schemas.microsoft.com/office/drawing/2014/main" id="{4C233497-BCE3-0B40-FCEA-7D1C2861637E}"/>
              </a:ext>
            </a:extLst>
          </p:cNvPr>
          <p:cNvSpPr>
            <a:spLocks noChangeAspect="1"/>
          </p:cNvSpPr>
          <p:nvPr/>
        </p:nvSpPr>
        <p:spPr>
          <a:xfrm>
            <a:off x="5181600" y="2514600"/>
            <a:ext cx="1828800" cy="182880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363 Sales</a:t>
            </a:r>
          </a:p>
        </p:txBody>
      </p:sp>
      <p:sp>
        <p:nvSpPr>
          <p:cNvPr id="8" name="Oval 7">
            <a:extLst>
              <a:ext uri="{FF2B5EF4-FFF2-40B4-BE49-F238E27FC236}">
                <a16:creationId xmlns:a16="http://schemas.microsoft.com/office/drawing/2014/main" id="{D9060FB9-00BD-62B4-B342-A0CE931C0DD6}"/>
              </a:ext>
            </a:extLst>
          </p:cNvPr>
          <p:cNvSpPr>
            <a:spLocks noChangeAspect="1"/>
          </p:cNvSpPr>
          <p:nvPr/>
        </p:nvSpPr>
        <p:spPr>
          <a:xfrm>
            <a:off x="5176838" y="285094"/>
            <a:ext cx="1828800" cy="1828800"/>
          </a:xfrm>
          <a:prstGeom prst="ellipse">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Traditional Chapter 11</a:t>
            </a:r>
          </a:p>
          <a:p>
            <a:pPr algn="ctr"/>
            <a:r>
              <a:rPr lang="en-US">
                <a:latin typeface="+mj-lt"/>
              </a:rPr>
              <a:t>Reorgs.</a:t>
            </a:r>
          </a:p>
        </p:txBody>
      </p:sp>
      <p:sp>
        <p:nvSpPr>
          <p:cNvPr id="9" name="Arrow: Right 8">
            <a:extLst>
              <a:ext uri="{FF2B5EF4-FFF2-40B4-BE49-F238E27FC236}">
                <a16:creationId xmlns:a16="http://schemas.microsoft.com/office/drawing/2014/main" id="{942C1271-D58D-6639-98B9-9833B6F7D8CC}"/>
              </a:ext>
            </a:extLst>
          </p:cNvPr>
          <p:cNvSpPr/>
          <p:nvPr/>
        </p:nvSpPr>
        <p:spPr>
          <a:xfrm rot="19705586">
            <a:off x="3034915" y="2094024"/>
            <a:ext cx="2454058" cy="484632"/>
          </a:xfrm>
          <a:prstGeom prst="righ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AEBA417-84EC-00B5-AE92-F7670B210B3B}"/>
              </a:ext>
            </a:extLst>
          </p:cNvPr>
          <p:cNvSpPr/>
          <p:nvPr/>
        </p:nvSpPr>
        <p:spPr>
          <a:xfrm>
            <a:off x="3438524" y="3186684"/>
            <a:ext cx="1738313" cy="484632"/>
          </a:xfrm>
          <a:prstGeom prst="righ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6DABC07-3E14-BA96-D5DD-7143F5EE1C11}"/>
              </a:ext>
            </a:extLst>
          </p:cNvPr>
          <p:cNvSpPr/>
          <p:nvPr/>
        </p:nvSpPr>
        <p:spPr>
          <a:xfrm rot="1922740">
            <a:off x="3118890" y="4493543"/>
            <a:ext cx="2298316" cy="484632"/>
          </a:xfrm>
          <a:prstGeom prst="righ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04D94B7-91BF-C4DA-793D-A216549BEFAC}"/>
              </a:ext>
            </a:extLst>
          </p:cNvPr>
          <p:cNvSpPr txBox="1"/>
          <p:nvPr/>
        </p:nvSpPr>
        <p:spPr>
          <a:xfrm>
            <a:off x="8113472" y="766806"/>
            <a:ext cx="3270148" cy="923330"/>
          </a:xfrm>
          <a:prstGeom prst="rect">
            <a:avLst/>
          </a:prstGeom>
          <a:noFill/>
        </p:spPr>
        <p:txBody>
          <a:bodyPr wrap="square" rtlCol="0">
            <a:spAutoFit/>
          </a:bodyPr>
          <a:lstStyle/>
          <a:p>
            <a:r>
              <a:rPr lang="en-US">
                <a:solidFill>
                  <a:schemeClr val="bg1"/>
                </a:solidFill>
                <a:latin typeface="+mj-lt"/>
              </a:rPr>
              <a:t>Higher fees in Middle-Market Cases - Little left for Unsecured Trade Creditors</a:t>
            </a:r>
          </a:p>
        </p:txBody>
      </p:sp>
      <p:sp>
        <p:nvSpPr>
          <p:cNvPr id="13" name="TextBox 12">
            <a:extLst>
              <a:ext uri="{FF2B5EF4-FFF2-40B4-BE49-F238E27FC236}">
                <a16:creationId xmlns:a16="http://schemas.microsoft.com/office/drawing/2014/main" id="{E3262AF6-BE7A-157E-E7C7-F71D1E16172B}"/>
              </a:ext>
            </a:extLst>
          </p:cNvPr>
          <p:cNvSpPr txBox="1"/>
          <p:nvPr/>
        </p:nvSpPr>
        <p:spPr>
          <a:xfrm>
            <a:off x="8177335" y="3093408"/>
            <a:ext cx="3380221" cy="646331"/>
          </a:xfrm>
          <a:prstGeom prst="rect">
            <a:avLst/>
          </a:prstGeom>
          <a:noFill/>
        </p:spPr>
        <p:txBody>
          <a:bodyPr wrap="none" rtlCol="0">
            <a:spAutoFit/>
          </a:bodyPr>
          <a:lstStyle/>
          <a:p>
            <a:r>
              <a:rPr lang="en-US">
                <a:solidFill>
                  <a:schemeClr val="bg1"/>
                </a:solidFill>
                <a:latin typeface="+mj-lt"/>
              </a:rPr>
              <a:t>Fulcrum Security Holder Cleanses </a:t>
            </a:r>
          </a:p>
          <a:p>
            <a:r>
              <a:rPr lang="en-US">
                <a:solidFill>
                  <a:schemeClr val="bg1"/>
                </a:solidFill>
                <a:latin typeface="+mj-lt"/>
              </a:rPr>
              <a:t>Debt Structure</a:t>
            </a:r>
          </a:p>
        </p:txBody>
      </p:sp>
      <p:sp>
        <p:nvSpPr>
          <p:cNvPr id="14" name="TextBox 13">
            <a:extLst>
              <a:ext uri="{FF2B5EF4-FFF2-40B4-BE49-F238E27FC236}">
                <a16:creationId xmlns:a16="http://schemas.microsoft.com/office/drawing/2014/main" id="{F5EA7B14-E571-EB5C-4FDC-C55498A35D60}"/>
              </a:ext>
            </a:extLst>
          </p:cNvPr>
          <p:cNvSpPr txBox="1"/>
          <p:nvPr/>
        </p:nvSpPr>
        <p:spPr>
          <a:xfrm>
            <a:off x="8228025" y="5390406"/>
            <a:ext cx="3328475" cy="646331"/>
          </a:xfrm>
          <a:prstGeom prst="rect">
            <a:avLst/>
          </a:prstGeom>
          <a:noFill/>
        </p:spPr>
        <p:txBody>
          <a:bodyPr wrap="none" rtlCol="0">
            <a:spAutoFit/>
          </a:bodyPr>
          <a:lstStyle/>
          <a:p>
            <a:r>
              <a:rPr lang="en-US">
                <a:solidFill>
                  <a:schemeClr val="bg1"/>
                </a:solidFill>
                <a:latin typeface="+mj-lt"/>
              </a:rPr>
              <a:t>Secured Lender takes a Loss and </a:t>
            </a:r>
          </a:p>
          <a:p>
            <a:r>
              <a:rPr lang="en-US">
                <a:solidFill>
                  <a:schemeClr val="bg1"/>
                </a:solidFill>
                <a:latin typeface="+mj-lt"/>
              </a:rPr>
              <a:t>Re-lends Money Recovered</a:t>
            </a:r>
          </a:p>
        </p:txBody>
      </p:sp>
      <p:sp>
        <p:nvSpPr>
          <p:cNvPr id="20" name="Arrow: Right 19">
            <a:extLst>
              <a:ext uri="{FF2B5EF4-FFF2-40B4-BE49-F238E27FC236}">
                <a16:creationId xmlns:a16="http://schemas.microsoft.com/office/drawing/2014/main" id="{F893B1D8-3DC8-19F7-F3C4-D6FA74C783C8}"/>
              </a:ext>
            </a:extLst>
          </p:cNvPr>
          <p:cNvSpPr/>
          <p:nvPr/>
        </p:nvSpPr>
        <p:spPr>
          <a:xfrm>
            <a:off x="6968750" y="935552"/>
            <a:ext cx="978408" cy="484632"/>
          </a:xfrm>
          <a:prstGeom prst="righ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D8EC66CE-4577-F6FF-1F57-CAA4AEDB16AF}"/>
              </a:ext>
            </a:extLst>
          </p:cNvPr>
          <p:cNvSpPr/>
          <p:nvPr/>
        </p:nvSpPr>
        <p:spPr>
          <a:xfrm>
            <a:off x="6968750" y="3152241"/>
            <a:ext cx="978408" cy="484632"/>
          </a:xfrm>
          <a:prstGeom prst="righ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1CE8807A-533D-9954-2C05-766D6264FA0D}"/>
              </a:ext>
            </a:extLst>
          </p:cNvPr>
          <p:cNvSpPr/>
          <p:nvPr/>
        </p:nvSpPr>
        <p:spPr>
          <a:xfrm>
            <a:off x="6941338" y="5551646"/>
            <a:ext cx="978408" cy="484632"/>
          </a:xfrm>
          <a:prstGeom prst="righ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10F00EC8-2916-84AD-9765-E7A94F9B83C5}"/>
              </a:ext>
            </a:extLst>
          </p:cNvPr>
          <p:cNvSpPr/>
          <p:nvPr/>
        </p:nvSpPr>
        <p:spPr>
          <a:xfrm rot="3060000">
            <a:off x="6315890" y="4301167"/>
            <a:ext cx="1973094" cy="484632"/>
          </a:xfrm>
          <a:prstGeom prst="righ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B55F16D1-9768-3EC2-8D34-82DBE3CAD71E}"/>
              </a:ext>
            </a:extLst>
          </p:cNvPr>
          <p:cNvSpPr/>
          <p:nvPr/>
        </p:nvSpPr>
        <p:spPr>
          <a:xfrm rot="19081800">
            <a:off x="6437323" y="4333747"/>
            <a:ext cx="1925712" cy="484632"/>
          </a:xfrm>
          <a:prstGeom prst="right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E1CCD24-3B1D-3C48-96B3-3FA0F71EFDB7}"/>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0447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246621"/>
            <a:ext cx="11150600" cy="920336"/>
          </a:xfrm>
        </p:spPr>
        <p:txBody>
          <a:bodyPr anchor="b">
            <a:normAutofit/>
          </a:bodyPr>
          <a:lstStyle/>
          <a:p>
            <a:pPr algn="ctr"/>
            <a:r>
              <a:rPr lang="en-US">
                <a:latin typeface="Bell MT" panose="02020503060305020303" pitchFamily="18" charset="0"/>
              </a:rPr>
              <a:t>THE PARADIGM OF THE MELTING ICE CUBES –</a:t>
            </a:r>
            <a:br>
              <a:rPr lang="en-US">
                <a:latin typeface="Bell MT" panose="02020503060305020303" pitchFamily="18" charset="0"/>
              </a:rPr>
            </a:br>
            <a:r>
              <a:rPr lang="en-US">
                <a:latin typeface="Bell MT" panose="02020503060305020303" pitchFamily="18" charset="0"/>
              </a:rPr>
              <a:t>Non-monied creditors squeezed out</a:t>
            </a:r>
          </a:p>
        </p:txBody>
      </p:sp>
      <p:sp>
        <p:nvSpPr>
          <p:cNvPr id="6" name="TextBox 5">
            <a:extLst>
              <a:ext uri="{FF2B5EF4-FFF2-40B4-BE49-F238E27FC236}">
                <a16:creationId xmlns:a16="http://schemas.microsoft.com/office/drawing/2014/main" id="{4BD36677-2A79-291B-A617-938897016183}"/>
              </a:ext>
            </a:extLst>
          </p:cNvPr>
          <p:cNvSpPr txBox="1"/>
          <p:nvPr/>
        </p:nvSpPr>
        <p:spPr>
          <a:xfrm>
            <a:off x="1515015" y="1166842"/>
            <a:ext cx="9161970" cy="5632311"/>
          </a:xfrm>
          <a:prstGeom prst="rect">
            <a:avLst/>
          </a:prstGeom>
          <a:noFill/>
        </p:spPr>
        <p:txBody>
          <a:bodyPr wrap="square" rtlCol="0">
            <a:spAutoFit/>
          </a:bodyPr>
          <a:lstStyle/>
          <a:p>
            <a:pPr marL="285750" indent="-285750">
              <a:buFont typeface="Arial" panose="020B0604020202020204" pitchFamily="34" charset="0"/>
              <a:buChar char="•"/>
            </a:pPr>
            <a:r>
              <a:rPr lang="en-US">
                <a:latin typeface="+mj-lt"/>
              </a:rPr>
              <a:t>With the high costs of Chapter 11 relative to middle-market enterprise value, this generally results in one of two outcomes:</a:t>
            </a:r>
          </a:p>
          <a:p>
            <a:pPr marL="742950" lvl="1" indent="-285750">
              <a:buFont typeface="Arial" panose="020B0604020202020204" pitchFamily="34" charset="0"/>
              <a:buChar char="•"/>
            </a:pPr>
            <a:r>
              <a:rPr lang="en-US">
                <a:latin typeface="+mj-lt"/>
              </a:rPr>
              <a:t>Many businesses are sold or liquidated with junior stakeholders and trade creditors </a:t>
            </a:r>
            <a:br>
              <a:rPr lang="en-US">
                <a:latin typeface="+mj-lt"/>
              </a:rPr>
            </a:br>
            <a:r>
              <a:rPr lang="en-US">
                <a:latin typeface="+mj-lt"/>
              </a:rPr>
              <a:t>deprived of material recovery value; or</a:t>
            </a:r>
          </a:p>
          <a:p>
            <a:pPr marL="742950" lvl="1" indent="-285750">
              <a:buFont typeface="Arial" panose="020B0604020202020204" pitchFamily="34" charset="0"/>
              <a:buChar char="•"/>
            </a:pPr>
            <a:r>
              <a:rPr lang="en-US">
                <a:latin typeface="+mj-lt"/>
              </a:rPr>
              <a:t>Process drives the fulcrum security up the priority ladder, depriving lower-tier stakeholder of shares in the recovery</a:t>
            </a:r>
          </a:p>
          <a:p>
            <a:pPr lvl="1"/>
            <a:endParaRPr lang="en-US">
              <a:latin typeface="+mj-lt"/>
            </a:endParaRPr>
          </a:p>
          <a:p>
            <a:pPr marL="285750" indent="-285750">
              <a:buFont typeface="Arial" panose="020B0604020202020204" pitchFamily="34" charset="0"/>
              <a:buChar char="•"/>
            </a:pPr>
            <a:r>
              <a:rPr lang="en-US">
                <a:latin typeface="+mj-lt"/>
              </a:rPr>
              <a:t>Sub-debt and second lien leverage model means all potential </a:t>
            </a:r>
          </a:p>
          <a:p>
            <a:r>
              <a:rPr lang="en-US">
                <a:latin typeface="+mj-lt"/>
              </a:rPr>
              <a:t>      sources of liquidity on the balance sheet are fully encumbered</a:t>
            </a:r>
          </a:p>
          <a:p>
            <a:endParaRPr lang="en-US">
              <a:latin typeface="+mj-lt"/>
            </a:endParaRPr>
          </a:p>
          <a:p>
            <a:pPr marL="285750" indent="-285750">
              <a:buFont typeface="Arial" panose="020B0604020202020204" pitchFamily="34" charset="0"/>
              <a:buChar char="•"/>
            </a:pPr>
            <a:r>
              <a:rPr lang="en-US">
                <a:latin typeface="+mj-lt"/>
              </a:rPr>
              <a:t>Bank debt is typically first out, so the decades-old strategy of not </a:t>
            </a:r>
          </a:p>
          <a:p>
            <a:r>
              <a:rPr lang="en-US">
                <a:latin typeface="+mj-lt"/>
              </a:rPr>
              <a:t>      paying the junior principal and the junior interest does not generate </a:t>
            </a:r>
          </a:p>
          <a:p>
            <a:r>
              <a:rPr lang="en-US">
                <a:latin typeface="+mj-lt"/>
              </a:rPr>
              <a:t>      enough liquidity to fund the reorganization</a:t>
            </a:r>
          </a:p>
          <a:p>
            <a:endParaRPr lang="en-US">
              <a:latin typeface="+mj-lt"/>
            </a:endParaRPr>
          </a:p>
          <a:p>
            <a:pPr marL="285750" indent="-285750">
              <a:buFont typeface="Arial" panose="020B0604020202020204" pitchFamily="34" charset="0"/>
              <a:buChar char="•"/>
            </a:pPr>
            <a:r>
              <a:rPr lang="en-US">
                <a:latin typeface="+mj-lt"/>
              </a:rPr>
              <a:t>So, if there is going to be a reorganization that fixes a broken business, some </a:t>
            </a:r>
          </a:p>
          <a:p>
            <a:pPr marL="285750" indent="-285750"/>
            <a:r>
              <a:rPr lang="en-US">
                <a:latin typeface="+mj-lt"/>
              </a:rPr>
              <a:t>      stakeholder typically has to inject new funds.  This is often through a 363 process, which deprives the junior stakeholders of recovery from the value of the business being fixed.               </a:t>
            </a:r>
          </a:p>
          <a:p>
            <a:pPr marL="285750" indent="-285750"/>
            <a:r>
              <a:rPr lang="en-US">
                <a:latin typeface="+mj-lt"/>
              </a:rPr>
              <a:t>      Sometimes this “fix” is as simple as a rebound in a commodity price, which was    </a:t>
            </a:r>
          </a:p>
          <a:p>
            <a:pPr marL="285750" indent="-285750"/>
            <a:r>
              <a:rPr lang="en-US">
                <a:latin typeface="+mj-lt"/>
              </a:rPr>
              <a:t>      temporarily distressed.</a:t>
            </a:r>
          </a:p>
          <a:p>
            <a:endParaRPr lang="en-US">
              <a:latin typeface="Amasis MT Pro Medium" panose="02040604050005020304" pitchFamily="18" charset="0"/>
            </a:endParaRPr>
          </a:p>
        </p:txBody>
      </p:sp>
      <p:sp>
        <p:nvSpPr>
          <p:cNvPr id="3" name="Rectangle 2">
            <a:extLst>
              <a:ext uri="{FF2B5EF4-FFF2-40B4-BE49-F238E27FC236}">
                <a16:creationId xmlns:a16="http://schemas.microsoft.com/office/drawing/2014/main" id="{ECFA680B-F6A4-2D68-7F11-60BE2AE38CAE}"/>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20651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246621"/>
            <a:ext cx="11150600" cy="920336"/>
          </a:xfrm>
        </p:spPr>
        <p:txBody>
          <a:bodyPr anchor="b">
            <a:normAutofit/>
          </a:bodyPr>
          <a:lstStyle/>
          <a:p>
            <a:pPr algn="ctr"/>
            <a:r>
              <a:rPr lang="en-US">
                <a:latin typeface="Bell MT" panose="02020503060305020303" pitchFamily="18" charset="0"/>
              </a:rPr>
              <a:t>THE PARADIGM OF THE MELTING ICE CUBES –</a:t>
            </a:r>
            <a:br>
              <a:rPr lang="en-US">
                <a:latin typeface="Bell MT" panose="02020503060305020303" pitchFamily="18" charset="0"/>
              </a:rPr>
            </a:br>
            <a:r>
              <a:rPr lang="en-US">
                <a:latin typeface="Bell MT" panose="02020503060305020303" pitchFamily="18" charset="0"/>
              </a:rPr>
              <a:t>NON-MONIED CREDITORS SQUEEZED OUT</a:t>
            </a:r>
          </a:p>
        </p:txBody>
      </p:sp>
      <p:sp>
        <p:nvSpPr>
          <p:cNvPr id="3" name="TextBox 2">
            <a:extLst>
              <a:ext uri="{FF2B5EF4-FFF2-40B4-BE49-F238E27FC236}">
                <a16:creationId xmlns:a16="http://schemas.microsoft.com/office/drawing/2014/main" id="{64A7724B-B897-F824-E721-4627F50C4F68}"/>
              </a:ext>
            </a:extLst>
          </p:cNvPr>
          <p:cNvSpPr txBox="1"/>
          <p:nvPr/>
        </p:nvSpPr>
        <p:spPr>
          <a:xfrm>
            <a:off x="1678075" y="1266091"/>
            <a:ext cx="8571244" cy="5016758"/>
          </a:xfrm>
          <a:prstGeom prst="rect">
            <a:avLst/>
          </a:prstGeom>
          <a:noFill/>
        </p:spPr>
        <p:txBody>
          <a:bodyPr wrap="square" rtlCol="0">
            <a:spAutoFit/>
          </a:bodyPr>
          <a:lstStyle/>
          <a:p>
            <a:r>
              <a:rPr lang="en-US" sz="2000" dirty="0">
                <a:latin typeface="+mj-lt"/>
              </a:rPr>
              <a:t>Takeaway and Questions:</a:t>
            </a:r>
          </a:p>
          <a:p>
            <a:endParaRPr lang="en-US" sz="2000" dirty="0">
              <a:latin typeface="+mj-lt"/>
            </a:endParaRPr>
          </a:p>
          <a:p>
            <a:pPr marL="285750" indent="-285750">
              <a:buFont typeface="Arial" panose="020B0604020202020204" pitchFamily="34" charset="0"/>
              <a:buChar char="•"/>
            </a:pPr>
            <a:r>
              <a:rPr lang="en-US" sz="2000" dirty="0">
                <a:latin typeface="+mj-lt"/>
              </a:rPr>
              <a:t>Disconnect between total enterprise value and debt capacity</a:t>
            </a:r>
            <a:br>
              <a:rPr lang="en-US" sz="2000" dirty="0">
                <a:latin typeface="+mj-lt"/>
              </a:rPr>
            </a:br>
            <a:endParaRPr lang="en-US" sz="2000" dirty="0">
              <a:latin typeface="+mj-lt"/>
            </a:endParaRPr>
          </a:p>
          <a:p>
            <a:pPr marL="285750" indent="-285750">
              <a:buFont typeface="Arial" panose="020B0604020202020204" pitchFamily="34" charset="0"/>
              <a:buChar char="•"/>
            </a:pPr>
            <a:r>
              <a:rPr lang="en-US" sz="2000" dirty="0">
                <a:latin typeface="+mj-lt"/>
              </a:rPr>
              <a:t>Middle-market businesses are valued by plan proponents in Chapter 11 on a distressed liquidating basis (including a going-concern liquidation), not on a reorganized basis, sometimes creating windfalls and depressing recovery values (liquidity problem vs. solvency problem)</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Do opportunistic stakeholders use this dynamic</a:t>
            </a:r>
            <a:r>
              <a:rPr lang="en-US" sz="2000">
                <a:latin typeface="+mj-lt"/>
              </a:rPr>
              <a:t>/opportunity to </a:t>
            </a:r>
            <a:r>
              <a:rPr lang="en-US" sz="2000" dirty="0">
                <a:latin typeface="+mj-lt"/>
              </a:rPr>
              <a:t>game the system?</a:t>
            </a:r>
          </a:p>
          <a:p>
            <a:pPr marL="285750" indent="-285750">
              <a:buFont typeface="Arial" panose="020B0604020202020204" pitchFamily="34" charset="0"/>
              <a:buChar char="•"/>
            </a:pPr>
            <a:endParaRPr lang="en-US" sz="2000" dirty="0">
              <a:latin typeface="+mj-lt"/>
            </a:endParaRPr>
          </a:p>
          <a:p>
            <a:r>
              <a:rPr lang="en-US" sz="2000" dirty="0">
                <a:latin typeface="+mj-lt"/>
              </a:rPr>
              <a:t>- OR - </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Is the owner/buyer of the fulcrum security merely being compensated at the market rate for the risk of investment?</a:t>
            </a:r>
          </a:p>
        </p:txBody>
      </p:sp>
      <p:sp>
        <p:nvSpPr>
          <p:cNvPr id="5" name="Rectangle 4">
            <a:extLst>
              <a:ext uri="{FF2B5EF4-FFF2-40B4-BE49-F238E27FC236}">
                <a16:creationId xmlns:a16="http://schemas.microsoft.com/office/drawing/2014/main" id="{1760F5A1-A2B4-12EC-793A-75A0AE911BCE}"/>
              </a:ext>
            </a:extLst>
          </p:cNvPr>
          <p:cNvSpPr/>
          <p:nvPr/>
        </p:nvSpPr>
        <p:spPr>
          <a:xfrm>
            <a:off x="433352" y="5795375"/>
            <a:ext cx="1340571" cy="914400"/>
          </a:xfrm>
          <a:prstGeom prst="rect">
            <a:avLst/>
          </a:prstGeom>
          <a:ln w="12700" cap="flat" algn="ctr">
            <a:solidFill>
              <a:schemeClr val="bg1"/>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84501232"/>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A9B47F-3DD8-4645-81DC-B88780643C07}">
  <ds:schemaRefs>
    <ds:schemaRef ds:uri="http://schemas.microsoft.com/office/2006/documentManagement/types"/>
    <ds:schemaRef ds:uri="http://purl.org/dc/dcmitype/"/>
    <ds:schemaRef ds:uri="http://purl.org/dc/terms/"/>
    <ds:schemaRef ds:uri="16c05727-aa75-4e4a-9b5f-8a80a1165891"/>
    <ds:schemaRef ds:uri="http://www.w3.org/XML/1998/namespace"/>
    <ds:schemaRef ds:uri="http://purl.org/dc/elements/1.1/"/>
    <ds:schemaRef ds:uri="http://schemas.microsoft.com/office/infopath/2007/PartnerControls"/>
    <ds:schemaRef ds:uri="71af3243-3dd4-4a8d-8c0d-dd76da1f02a5"/>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38</TotalTime>
  <Words>2743</Words>
  <Application>Microsoft Office PowerPoint</Application>
  <PresentationFormat>Widescreen</PresentationFormat>
  <Paragraphs>275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Amasis MT Pro Medium</vt:lpstr>
      <vt:lpstr>Arial</vt:lpstr>
      <vt:lpstr>Bell MT</vt:lpstr>
      <vt:lpstr>Calibri</vt:lpstr>
      <vt:lpstr>Corbel</vt:lpstr>
      <vt:lpstr>Office Theme</vt:lpstr>
      <vt:lpstr>Can Chapter 11 Still serve the middle market?</vt:lpstr>
      <vt:lpstr>PANELISTS</vt:lpstr>
      <vt:lpstr>BANKRUPTCY cases filed</vt:lpstr>
      <vt:lpstr>HOPE ABOUNDS FOR PROFESSIONALS WHO THRIVE ON ECONOMIC PAIN</vt:lpstr>
      <vt:lpstr>Issues with MIDDLE MARKET chapter 11 </vt:lpstr>
      <vt:lpstr>Little space left for chapter 11 – large or Middle-Market </vt:lpstr>
      <vt:lpstr>RESTRUCTURING  ALTERNATIVES</vt:lpstr>
      <vt:lpstr>THE PARADIGM OF THE MELTING ICE CUBES – Non-monied creditors squeezed out</vt:lpstr>
      <vt:lpstr>THE PARADIGM OF THE MELTING ICE CUBES – NON-MONIED CREDITORS SQUEEZED OUT</vt:lpstr>
      <vt:lpstr>Courts generally clear the way to allow cleansing of the capital structure (without recoveries to lower-tier stakeholders) when there are appropriate circumstances </vt:lpstr>
      <vt:lpstr>How did we get here?</vt:lpstr>
      <vt:lpstr>How did we get here?</vt:lpstr>
      <vt:lpstr>CASE STUDIES: Recent Examples Not Involving 363 Sales</vt:lpstr>
      <vt:lpstr>RUBY TUESDAY </vt:lpstr>
      <vt:lpstr>Ruby Tuesday</vt:lpstr>
      <vt:lpstr>EMERGE ENERGY SERVICES</vt:lpstr>
      <vt:lpstr>EMERGE ENERGY SERVICES</vt:lpstr>
      <vt:lpstr>IN-SHAPE HOLDINGS</vt:lpstr>
      <vt:lpstr>IN-SHAPE HOLDINGS</vt:lpstr>
      <vt:lpstr>AMSTERDAM HOUSE CONTINUING  CARE RETIREMENT COMMUNITY</vt:lpstr>
      <vt:lpstr>Amsterdam HOUSE</vt:lpstr>
      <vt:lpstr>LORD &amp; TAYLOR </vt:lpstr>
      <vt:lpstr>LORD &amp; TAYLOR</vt:lpstr>
      <vt:lpstr>BIBLIOGRAPHY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Chapter 11 Still serve the middle market?</dc:title>
  <dc:creator>kdurgan</dc:creator>
  <cp:lastModifiedBy>Kiera Durgan</cp:lastModifiedBy>
  <cp:revision>8</cp:revision>
  <cp:lastPrinted>1900-01-01T00:00:00Z</cp:lastPrinted>
  <dcterms:created xsi:type="dcterms:W3CDTF">1900-01-01T00:00:00Z</dcterms:created>
  <dcterms:modified xsi:type="dcterms:W3CDTF">2022-09-08T20:41:46Z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