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86027-B45C-4EF1-90E9-5E236F8379B8}" v="3" dt="2024-04-08T14:28:05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2.xml" Id="rId3" /><Relationship Type="http://schemas.openxmlformats.org/officeDocument/2006/relationships/presProps" Target="presProps.xml" Id="rId7" /><Relationship Type="http://schemas.microsoft.com/office/2015/10/relationships/revisionInfo" Target="revisionInfo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notesMaster" Target="notesMasters/notesMaster1.xml" Id="rId6" /><Relationship Type="http://schemas.microsoft.com/office/2016/11/relationships/changesInfo" Target="changesInfos/changesInfo1.xml" Id="rId11" /><Relationship Type="http://schemas.openxmlformats.org/officeDocument/2006/relationships/slide" Target="slides/slide4.xml" Id="rId5" /><Relationship Type="http://schemas.openxmlformats.org/officeDocument/2006/relationships/tableStyles" Target="tableStyles.xml" Id="rId10" /><Relationship Type="http://schemas.openxmlformats.org/officeDocument/2006/relationships/slide" Target="slides/slide3.xml" Id="rId4" /><Relationship Type="http://schemas.openxmlformats.org/officeDocument/2006/relationships/theme" Target="theme/theme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sman, Sydney" userId="d68e2f20-0f5c-42bb-92e2-ba760200f6c3" providerId="ADAL" clId="{BA786027-B45C-4EF1-90E9-5E236F8379B8}"/>
    <pc:docChg chg="modMainMaster">
      <pc:chgData name="Gosman, Sydney" userId="d68e2f20-0f5c-42bb-92e2-ba760200f6c3" providerId="ADAL" clId="{BA786027-B45C-4EF1-90E9-5E236F8379B8}" dt="2024-04-08T14:28:05.559" v="2"/>
      <pc:docMkLst>
        <pc:docMk/>
      </pc:docMkLst>
      <pc:sldMasterChg chg="addSp modSp modSldLayout">
        <pc:chgData name="Gosman, Sydney" userId="d68e2f20-0f5c-42bb-92e2-ba760200f6c3" providerId="ADAL" clId="{BA786027-B45C-4EF1-90E9-5E236F8379B8}" dt="2024-04-08T14:28:05.559" v="2"/>
        <pc:sldMasterMkLst>
          <pc:docMk/>
          <pc:sldMasterMk cId="4159225512" sldId="2147483702"/>
        </pc:sldMasterMkLst>
        <pc:picChg chg="add mod">
          <ac:chgData name="Gosman, Sydney" userId="d68e2f20-0f5c-42bb-92e2-ba760200f6c3" providerId="ADAL" clId="{BA786027-B45C-4EF1-90E9-5E236F8379B8}" dt="2024-04-08T14:28:03.670" v="1"/>
          <ac:picMkLst>
            <pc:docMk/>
            <pc:sldMasterMk cId="4159225512" sldId="2147483702"/>
            <ac:picMk id="8" creationId="{460B4459-B61C-4791-AE0C-C92278AC3D22}"/>
          </ac:picMkLst>
        </pc:picChg>
        <pc:picChg chg="add mod">
          <ac:chgData name="Gosman, Sydney" userId="d68e2f20-0f5c-42bb-92e2-ba760200f6c3" providerId="ADAL" clId="{BA786027-B45C-4EF1-90E9-5E236F8379B8}" dt="2024-04-08T14:28:03.670" v="1"/>
          <ac:picMkLst>
            <pc:docMk/>
            <pc:sldMasterMk cId="4159225512" sldId="2147483702"/>
            <ac:picMk id="11" creationId="{9733E0E1-CE9E-1532-C6C2-62AC148685A6}"/>
          </ac:picMkLst>
        </pc:picChg>
        <pc:sldLayoutChg chg="addSp delSp modSp">
          <pc:chgData name="Gosman, Sydney" userId="d68e2f20-0f5c-42bb-92e2-ba760200f6c3" providerId="ADAL" clId="{BA786027-B45C-4EF1-90E9-5E236F8379B8}" dt="2024-04-08T14:28:05.559" v="2"/>
          <pc:sldLayoutMkLst>
            <pc:docMk/>
            <pc:sldMasterMk cId="4159225512" sldId="2147483702"/>
            <pc:sldLayoutMk cId="3063214349" sldId="2147483703"/>
          </pc:sldLayoutMkLst>
          <pc:picChg chg="del">
            <ac:chgData name="Gosman, Sydney" userId="d68e2f20-0f5c-42bb-92e2-ba760200f6c3" providerId="ADAL" clId="{BA786027-B45C-4EF1-90E9-5E236F8379B8}" dt="2024-04-08T14:28:01.118" v="0" actId="21"/>
            <ac:picMkLst>
              <pc:docMk/>
              <pc:sldMasterMk cId="4159225512" sldId="2147483702"/>
              <pc:sldLayoutMk cId="3063214349" sldId="2147483703"/>
              <ac:picMk id="10" creationId="{EA2C98A4-BAD0-E924-C167-ADCEB221ABB1}"/>
            </ac:picMkLst>
          </pc:picChg>
          <pc:picChg chg="del">
            <ac:chgData name="Gosman, Sydney" userId="d68e2f20-0f5c-42bb-92e2-ba760200f6c3" providerId="ADAL" clId="{BA786027-B45C-4EF1-90E9-5E236F8379B8}" dt="2024-04-08T14:28:01.118" v="0" actId="21"/>
            <ac:picMkLst>
              <pc:docMk/>
              <pc:sldMasterMk cId="4159225512" sldId="2147483702"/>
              <pc:sldLayoutMk cId="3063214349" sldId="2147483703"/>
              <ac:picMk id="11" creationId="{6AC759E3-B04F-CE5A-809B-7AEA7B21052C}"/>
            </ac:picMkLst>
          </pc:picChg>
          <pc:picChg chg="add mod">
            <ac:chgData name="Gosman, Sydney" userId="d68e2f20-0f5c-42bb-92e2-ba760200f6c3" providerId="ADAL" clId="{BA786027-B45C-4EF1-90E9-5E236F8379B8}" dt="2024-04-08T14:28:05.559" v="2"/>
            <ac:picMkLst>
              <pc:docMk/>
              <pc:sldMasterMk cId="4159225512" sldId="2147483702"/>
              <pc:sldLayoutMk cId="3063214349" sldId="2147483703"/>
              <ac:picMk id="12" creationId="{69FE329E-1296-8537-679F-B66907725540}"/>
            </ac:picMkLst>
          </pc:picChg>
          <pc:picChg chg="add mod">
            <ac:chgData name="Gosman, Sydney" userId="d68e2f20-0f5c-42bb-92e2-ba760200f6c3" providerId="ADAL" clId="{BA786027-B45C-4EF1-90E9-5E236F8379B8}" dt="2024-04-08T14:28:05.559" v="2"/>
            <ac:picMkLst>
              <pc:docMk/>
              <pc:sldMasterMk cId="4159225512" sldId="2147483702"/>
              <pc:sldLayoutMk cId="3063214349" sldId="2147483703"/>
              <ac:picMk id="13" creationId="{783C2EA9-3247-B1A4-4ABB-BCEE99E13AB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A3B71-0604-41F3-B7B9-854BF4E957E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84EFC-CE62-4309-9709-057C4876D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2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8643-C8FD-42A7-B666-40A021522BBC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logo of a college law&#10;&#10;Description automatically generated">
            <a:extLst>
              <a:ext uri="{FF2B5EF4-FFF2-40B4-BE49-F238E27FC236}">
                <a16:creationId xmlns:a16="http://schemas.microsoft.com/office/drawing/2014/main" id="{69FE329E-1296-8537-679F-B669077255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3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783C2EA9-3247-B1A4-4ABB-BCEE99E13A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214349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F36B-0433-4279-8184-FCB30D57A0F4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01899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8108-2364-4047-8C84-F193CC188767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09446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ED7E-718B-4D8F-830D-AAC9D2EF0B83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2834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FAC-F560-4E8B-B9C2-C5C019896D27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100318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41FD-14AA-4845-8696-4545FBB3C9A5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1638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E9F8-84AD-429B-98C8-DE3389E5F9E1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034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299D-2CE1-49B5-B005-5F2C9AD38BFE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4808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492A-E67A-4D1D-B673-801025ECDC8A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10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A0C93B2-4B7F-4FA6-8FF5-1C78422AA413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1513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004-E24D-4E6D-B9D8-F9E6252B2AA8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158DF-C93A-4E82-A137-5877828120D5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of a college law&#10;&#10;Description automatically generated">
            <a:extLst>
              <a:ext uri="{FF2B5EF4-FFF2-40B4-BE49-F238E27FC236}">
                <a16:creationId xmlns:a16="http://schemas.microsoft.com/office/drawing/2014/main" id="{460B4459-B61C-4791-AE0C-C92278AC3D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1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9733E0E1-CE9E-1532-C6C2-62AC148685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9DF1-B3A4-3774-EEFA-94A37A36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543799" cy="3566160"/>
          </a:xfrm>
        </p:spPr>
        <p:txBody>
          <a:bodyPr>
            <a:normAutofit/>
          </a:bodyPr>
          <a:lstStyle/>
          <a:p>
            <a:r>
              <a:rPr lang="en-US" sz="4800" dirty="0"/>
              <a:t>The State of the Industry and What to Expect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556C1-D174-AD48-FBD9-ED1B61B2A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59" y="4580667"/>
            <a:ext cx="7543800" cy="1319948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David Kirshner</a:t>
            </a:r>
          </a:p>
          <a:p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Managing Partner, 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LogicSource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Former Treasurer, and CFO,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Boston Children’s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69073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2600" b="0" i="0" u="none" strike="noStrike" kern="1200" cap="none" spc="-2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Post Pandemic Financial Picture of Health Systems:  </a:t>
            </a:r>
            <a:br>
              <a:rPr kumimoji="0" lang="en-US" sz="2600" b="0" i="0" u="none" strike="noStrike" kern="1200" cap="none" spc="-2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</a:br>
            <a:r>
              <a:rPr kumimoji="0" lang="en-US" sz="2600" b="1" i="0" u="none" strike="noStrike" kern="1200" cap="none" spc="-2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/>
              </a:rPr>
              <a:t>A World of "Have’s" and "Have Not’s"</a:t>
            </a:r>
            <a:endParaRPr lang="en-US" sz="2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BA70D-D73F-DAED-3808-15C468EB8AA1}"/>
              </a:ext>
            </a:extLst>
          </p:cNvPr>
          <p:cNvSpPr/>
          <p:nvPr/>
        </p:nvSpPr>
        <p:spPr>
          <a:xfrm>
            <a:off x="534988" y="2015836"/>
            <a:ext cx="3777239" cy="399010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3E4E53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D05B48"/>
                </a:solidFill>
                <a:effectLst/>
                <a:uLnTx/>
                <a:uFillTx/>
                <a:latin typeface="Futura" panose="020B0602020204020303" pitchFamily="34" charset="-79"/>
                <a:ea typeface="+mn-ea"/>
                <a:cs typeface="Futura" panose="020B0602020204020303" pitchFamily="34" charset="-79"/>
              </a:rPr>
              <a:t>Weakest Hospitals: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D05B48"/>
              </a:solidFill>
              <a:effectLst/>
              <a:uLnTx/>
              <a:uFillTx/>
              <a:latin typeface="Futura" panose="020B0602020204020303" pitchFamily="34" charset="-79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05B48"/>
              </a:buClr>
              <a:buSzTx/>
              <a:buFont typeface="System Font Regular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Small, rural, limited services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05B48"/>
              </a:buClr>
              <a:buSzTx/>
              <a:buFont typeface="System Font Regular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Limited labor pool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05B48"/>
              </a:buClr>
              <a:buSzTx/>
              <a:buFont typeface="System Font Regular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High government payor mix: disproportionately Medicaid and Medicare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05B48"/>
              </a:buClr>
              <a:buSzTx/>
              <a:buFont typeface="System Font Regular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Aging facilities and unsophisticated IT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05B48"/>
              </a:buClr>
              <a:buSzTx/>
              <a:buFont typeface="System Font Regular"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Limited access to philanthropic equity and debt 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08C42-207D-13BA-4B60-1C4D9141769F}"/>
              </a:ext>
            </a:extLst>
          </p:cNvPr>
          <p:cNvSpPr/>
          <p:nvPr/>
        </p:nvSpPr>
        <p:spPr>
          <a:xfrm>
            <a:off x="4831775" y="2015836"/>
            <a:ext cx="3964276" cy="399010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3E4E53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44A790"/>
                </a:solidFill>
                <a:effectLst/>
                <a:uLnTx/>
                <a:uFillTx/>
                <a:latin typeface="Futura" panose="020B0602020204020303" pitchFamily="34" charset="-79"/>
                <a:ea typeface="+mn-ea"/>
                <a:cs typeface="Futura" panose="020B0602020204020303" pitchFamily="34" charset="-79"/>
              </a:rPr>
              <a:t>Strongest Health Systems: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D05B48"/>
              </a:solidFill>
              <a:effectLst/>
              <a:uLnTx/>
              <a:uFillTx/>
              <a:latin typeface="Futura" panose="020B0602020204020303" pitchFamily="34" charset="-79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4A790"/>
              </a:buClr>
              <a:buSzTx/>
              <a:buFont typeface="System Font Regular"/>
              <a:buChar char="+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International, national, regional service lines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4A790"/>
              </a:buClr>
              <a:buSzTx/>
              <a:buFont typeface="System Font Regular"/>
              <a:buChar char="+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Work force supported by strong educational affiliations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4A790"/>
              </a:buClr>
              <a:buSzTx/>
              <a:buFont typeface="System Font Regular"/>
              <a:buChar char="+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Diverse portfolio of payors – essential for insurance network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 panose="02000603030000020004" pitchFamily="2" charset="77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4A790"/>
              </a:buClr>
              <a:buSzTx/>
              <a:buFont typeface="System Font Regular"/>
              <a:buChar char="+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Strong endowment support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/>
              <a:ea typeface="+mn-ea"/>
              <a:cs typeface="Futura" panose="020B0602020204020303" pitchFamily="34" charset="-79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4A790"/>
              </a:buClr>
              <a:buSzTx/>
              <a:buFont typeface="System Font Regular"/>
              <a:buChar char="+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E4E53"/>
                </a:solidFill>
                <a:effectLst/>
                <a:uLnTx/>
                <a:uFillTx/>
                <a:latin typeface="Gotham Light"/>
                <a:ea typeface="+mn-ea"/>
                <a:cs typeface="Futura"/>
              </a:rPr>
              <a:t>Stable bond rating and outlook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3E4E53"/>
              </a:solidFill>
              <a:effectLst/>
              <a:uLnTx/>
              <a:uFillTx/>
              <a:latin typeface="Gotham Light"/>
              <a:ea typeface="+mn-ea"/>
              <a:cs typeface="Futura" panose="020B0602020204020303" pitchFamily="34" charset="-79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D05B48"/>
              </a:solidFill>
              <a:effectLst/>
              <a:uLnTx/>
              <a:uFillTx/>
              <a:latin typeface="Futura" panose="020B0602020204020303" pitchFamily="34" charset="-79"/>
              <a:ea typeface="+mn-ea"/>
              <a:cs typeface="Futura" panose="020B0602020204020303" pitchFamily="34" charset="-79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D05B48"/>
              </a:solidFill>
              <a:effectLst/>
              <a:uLnTx/>
              <a:uFillTx/>
              <a:latin typeface="Futura" panose="020B0602020204020303" pitchFamily="34" charset="-79"/>
              <a:ea typeface="+mn-ea"/>
              <a:cs typeface="Futura" panose="020B0602020204020303" pitchFamily="34" charset="-79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BCF595-FA7F-350E-CC38-C7F28173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66376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C100-9FEC-B97A-4C80-B0A4A7259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286604"/>
            <a:ext cx="7666413" cy="1450757"/>
          </a:xfrm>
        </p:spPr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Historical Financial Drivers of Hospital Bankruptcies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77D52-D5B1-1507-0315-01C48B78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791" y="1845734"/>
            <a:ext cx="7441969" cy="4023360"/>
          </a:xfrm>
        </p:spPr>
        <p:txBody>
          <a:bodyPr>
            <a:normAutofit fontScale="85000" lnSpcReduction="20000"/>
          </a:bodyPr>
          <a:lstStyle/>
          <a:p>
            <a:pPr marL="0" marR="0" lvl="0" indent="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 charset="0"/>
              </a:rPr>
              <a:t>A checklist from McKinsey worth referencing …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2C0DD"/>
                </a:solidFill>
                <a:effectLst/>
                <a:uLnTx/>
                <a:uFillTx/>
                <a:latin typeface="Gotham Bold" panose="02000603030000020004" pitchFamily="2" charset="77"/>
              </a:rPr>
              <a:t>Changes in Reimbursement Policies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Uncompensated Care Costs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Declining Patient Volume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2C0DD"/>
                </a:solidFill>
                <a:effectLst/>
                <a:uLnTx/>
                <a:uFillTx/>
                <a:latin typeface="Gotham Bold" panose="02000603030000020004" pitchFamily="2" charset="77"/>
              </a:rPr>
              <a:t>Rising Operating Expenses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2C0DD"/>
                </a:solidFill>
                <a:effectLst/>
                <a:uLnTx/>
                <a:uFillTx/>
                <a:latin typeface="Gotham Bold" panose="02000603030000020004" pitchFamily="2" charset="77"/>
              </a:rPr>
              <a:t>Capital Investment and Debt Burden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Regulatory Compliance Costs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Litigation and Legal Costs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2C0DD"/>
                </a:solidFill>
                <a:effectLst/>
                <a:uLnTx/>
                <a:uFillTx/>
                <a:latin typeface="Gotham Bold" panose="02000603030000020004" pitchFamily="2" charset="77"/>
              </a:rPr>
              <a:t>Market Consolidation and Competition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Economic Downturns</a:t>
            </a:r>
          </a:p>
          <a:p>
            <a:pPr marL="342900" marR="0" lvl="0" indent="-34290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Pandemics and Public Health Crises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84B58"/>
              </a:solidFill>
              <a:effectLst/>
              <a:uLnTx/>
              <a:uFillTx/>
              <a:latin typeface="Gotham Light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610E5-EE92-0794-E673-9E1849DA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7832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D000-3F2C-340C-C6A1-6F6329B7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What to Expect in the Years Ahead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BDAF0-D591-030D-96B1-2E2F625FC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45734"/>
            <a:ext cx="7452360" cy="4212166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 panose="02000603030000020004" pitchFamily="2" charset="77"/>
              </a:rPr>
              <a:t>Changes in Reimbursement Policies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Medicare Advantage Tsunami and Medicaid Equity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ACO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 Programs                           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Little to no rate or pricing flexibility from federal and state government payers                                 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Risk of diminished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340b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 pharmacy discounts          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84B58"/>
              </a:solidFill>
              <a:effectLst/>
              <a:uLnTx/>
              <a:uFillTx/>
              <a:latin typeface="Gotham Light" charset="0"/>
            </a:endParaRPr>
          </a:p>
          <a:p>
            <a:pPr marL="0" marR="0" lvl="0" indent="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 panose="02000603030000020004" pitchFamily="2" charset="77"/>
              </a:rPr>
              <a:t>Rising Operating Expenses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Rising labor costs and declining labor pool        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Focus on purchased services and supply chain to reduce cost structure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Focus on growing IT cybersecurity and data science capabilities with AI 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Physician organizational structure key to work force retention and recruitment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84B58"/>
              </a:solidFill>
              <a:effectLst/>
              <a:uLnTx/>
              <a:uFillTx/>
              <a:latin typeface="Gotham Light" charset="0"/>
            </a:endParaRPr>
          </a:p>
          <a:p>
            <a:pPr marL="0" marR="0" lvl="0" indent="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 panose="02000603030000020004" pitchFamily="2" charset="77"/>
              </a:rPr>
              <a:t>Capital Investment and Debt Burden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  <a:t>Bond ratings continue to deteriorate with an emphasis on "operating cash flow margin” - &gt;8%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Capital spending ratio &gt;100% is key to maintaining facilities and adopting IT innovation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84B58"/>
              </a:solidFill>
              <a:effectLst/>
              <a:uLnTx/>
              <a:uFillTx/>
              <a:latin typeface="Gotham Light"/>
            </a:endParaRPr>
          </a:p>
          <a:p>
            <a:pPr marL="0" marR="0" lvl="0" indent="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Bold" panose="02000603030000020004" pitchFamily="2" charset="77"/>
              </a:rPr>
              <a:t>Market Consolidation and Competition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New entrants focused on picking off affluent insured consumers in high margin service lines</a:t>
            </a:r>
          </a:p>
          <a:p>
            <a:pPr marL="251460" marR="0" lvl="0" indent="-251460" algn="l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.HelveticaNeueDeskInterface-Regular" charset="-12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/>
              </a:rPr>
              <a:t>FTC remains an obstacle to achieving scale through Mergers &amp; Acquisitions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84B58"/>
                </a:solidFill>
                <a:effectLst/>
                <a:uLnTx/>
                <a:uFillTx/>
                <a:latin typeface="Gotham Light" charset="0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84B58"/>
              </a:solidFill>
              <a:effectLst/>
              <a:uLnTx/>
              <a:uFillTx/>
              <a:latin typeface="Gotham Light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FF618-65D4-A406-CDE1-C71C55B3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66968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1900-01-01T05:00:00.0000000Z</dcterms:created>
  <dcterms:modified xsi:type="dcterms:W3CDTF">1900-01-01T05:00:00.0000000Z</dcterms:modified>
</coreProperties>
</file>