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&#65279;<?xml version="1.0" encoding="utf-8"?><Relationships xmlns="http://schemas.openxmlformats.org/package/2006/relationships"><Relationship Type="http://schemas.openxmlformats.org/package/2006/relationships/metadata/core-properties" Target="docProps/core.xml" Id="rId3" /><Relationship Type="http://schemas.openxmlformats.org/officeDocument/2006/relationships/officeDocument" Target="ppt/presentation.xml" Id="rId1" /><Relationship Type="http://schemas.openxmlformats.org/officeDocument/2006/relationships/extended-properties" Target="docProps/app.xml" Id="rId4" 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2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786027-B45C-4EF1-90E9-5E236F8379B8}" v="3" dt="2024-04-08T14:28:05.5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viewProps" Target="viewProps.xml" Id="rId8" /><Relationship Type="http://schemas.openxmlformats.org/officeDocument/2006/relationships/slide" Target="slides/slide2.xml" Id="rId3" /><Relationship Type="http://schemas.openxmlformats.org/officeDocument/2006/relationships/presProps" Target="presProps.xml" Id="rId7" /><Relationship Type="http://schemas.microsoft.com/office/2015/10/relationships/revisionInfo" Target="revisionInfo.xml" Id="rId12" /><Relationship Type="http://schemas.openxmlformats.org/officeDocument/2006/relationships/slide" Target="slides/slide1.xml" Id="rId2" /><Relationship Type="http://schemas.openxmlformats.org/officeDocument/2006/relationships/slideMaster" Target="slideMasters/slideMaster1.xml" Id="rId1" /><Relationship Type="http://schemas.openxmlformats.org/officeDocument/2006/relationships/notesMaster" Target="notesMasters/notesMaster1.xml" Id="rId6" /><Relationship Type="http://schemas.microsoft.com/office/2016/11/relationships/changesInfo" Target="changesInfos/changesInfo1.xml" Id="rId11" /><Relationship Type="http://schemas.openxmlformats.org/officeDocument/2006/relationships/slide" Target="slides/slide4.xml" Id="rId5" /><Relationship Type="http://schemas.openxmlformats.org/officeDocument/2006/relationships/tableStyles" Target="tableStyles.xml" Id="rId10" /><Relationship Type="http://schemas.openxmlformats.org/officeDocument/2006/relationships/slide" Target="slides/slide3.xml" Id="rId4" /><Relationship Type="http://schemas.openxmlformats.org/officeDocument/2006/relationships/theme" Target="theme/theme1.xml" Id="rId9" 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osman, Sydney" userId="d68e2f20-0f5c-42bb-92e2-ba760200f6c3" providerId="ADAL" clId="{BA786027-B45C-4EF1-90E9-5E236F8379B8}"/>
    <pc:docChg chg="modMainMaster">
      <pc:chgData name="Gosman, Sydney" userId="d68e2f20-0f5c-42bb-92e2-ba760200f6c3" providerId="ADAL" clId="{BA786027-B45C-4EF1-90E9-5E236F8379B8}" dt="2024-04-08T14:28:05.559" v="2"/>
      <pc:docMkLst>
        <pc:docMk/>
      </pc:docMkLst>
      <pc:sldMasterChg chg="addSp modSp modSldLayout">
        <pc:chgData name="Gosman, Sydney" userId="d68e2f20-0f5c-42bb-92e2-ba760200f6c3" providerId="ADAL" clId="{BA786027-B45C-4EF1-90E9-5E236F8379B8}" dt="2024-04-08T14:28:05.559" v="2"/>
        <pc:sldMasterMkLst>
          <pc:docMk/>
          <pc:sldMasterMk cId="4159225512" sldId="2147483702"/>
        </pc:sldMasterMkLst>
        <pc:picChg chg="add mod">
          <ac:chgData name="Gosman, Sydney" userId="d68e2f20-0f5c-42bb-92e2-ba760200f6c3" providerId="ADAL" clId="{BA786027-B45C-4EF1-90E9-5E236F8379B8}" dt="2024-04-08T14:28:03.670" v="1"/>
          <ac:picMkLst>
            <pc:docMk/>
            <pc:sldMasterMk cId="4159225512" sldId="2147483702"/>
            <ac:picMk id="8" creationId="{460B4459-B61C-4791-AE0C-C92278AC3D22}"/>
          </ac:picMkLst>
        </pc:picChg>
        <pc:picChg chg="add mod">
          <ac:chgData name="Gosman, Sydney" userId="d68e2f20-0f5c-42bb-92e2-ba760200f6c3" providerId="ADAL" clId="{BA786027-B45C-4EF1-90E9-5E236F8379B8}" dt="2024-04-08T14:28:03.670" v="1"/>
          <ac:picMkLst>
            <pc:docMk/>
            <pc:sldMasterMk cId="4159225512" sldId="2147483702"/>
            <ac:picMk id="11" creationId="{9733E0E1-CE9E-1532-C6C2-62AC148685A6}"/>
          </ac:picMkLst>
        </pc:picChg>
        <pc:sldLayoutChg chg="addSp delSp modSp">
          <pc:chgData name="Gosman, Sydney" userId="d68e2f20-0f5c-42bb-92e2-ba760200f6c3" providerId="ADAL" clId="{BA786027-B45C-4EF1-90E9-5E236F8379B8}" dt="2024-04-08T14:28:05.559" v="2"/>
          <pc:sldLayoutMkLst>
            <pc:docMk/>
            <pc:sldMasterMk cId="4159225512" sldId="2147483702"/>
            <pc:sldLayoutMk cId="3063214349" sldId="2147483703"/>
          </pc:sldLayoutMkLst>
          <pc:picChg chg="del">
            <ac:chgData name="Gosman, Sydney" userId="d68e2f20-0f5c-42bb-92e2-ba760200f6c3" providerId="ADAL" clId="{BA786027-B45C-4EF1-90E9-5E236F8379B8}" dt="2024-04-08T14:28:01.118" v="0" actId="21"/>
            <ac:picMkLst>
              <pc:docMk/>
              <pc:sldMasterMk cId="4159225512" sldId="2147483702"/>
              <pc:sldLayoutMk cId="3063214349" sldId="2147483703"/>
              <ac:picMk id="10" creationId="{EA2C98A4-BAD0-E924-C167-ADCEB221ABB1}"/>
            </ac:picMkLst>
          </pc:picChg>
          <pc:picChg chg="del">
            <ac:chgData name="Gosman, Sydney" userId="d68e2f20-0f5c-42bb-92e2-ba760200f6c3" providerId="ADAL" clId="{BA786027-B45C-4EF1-90E9-5E236F8379B8}" dt="2024-04-08T14:28:01.118" v="0" actId="21"/>
            <ac:picMkLst>
              <pc:docMk/>
              <pc:sldMasterMk cId="4159225512" sldId="2147483702"/>
              <pc:sldLayoutMk cId="3063214349" sldId="2147483703"/>
              <ac:picMk id="11" creationId="{6AC759E3-B04F-CE5A-809B-7AEA7B21052C}"/>
            </ac:picMkLst>
          </pc:picChg>
          <pc:picChg chg="add mod">
            <ac:chgData name="Gosman, Sydney" userId="d68e2f20-0f5c-42bb-92e2-ba760200f6c3" providerId="ADAL" clId="{BA786027-B45C-4EF1-90E9-5E236F8379B8}" dt="2024-04-08T14:28:05.559" v="2"/>
            <ac:picMkLst>
              <pc:docMk/>
              <pc:sldMasterMk cId="4159225512" sldId="2147483702"/>
              <pc:sldLayoutMk cId="3063214349" sldId="2147483703"/>
              <ac:picMk id="12" creationId="{69FE329E-1296-8537-679F-B66907725540}"/>
            </ac:picMkLst>
          </pc:picChg>
          <pc:picChg chg="add mod">
            <ac:chgData name="Gosman, Sydney" userId="d68e2f20-0f5c-42bb-92e2-ba760200f6c3" providerId="ADAL" clId="{BA786027-B45C-4EF1-90E9-5E236F8379B8}" dt="2024-04-08T14:28:05.559" v="2"/>
            <ac:picMkLst>
              <pc:docMk/>
              <pc:sldMasterMk cId="4159225512" sldId="2147483702"/>
              <pc:sldLayoutMk cId="3063214349" sldId="2147483703"/>
              <ac:picMk id="13" creationId="{783C2EA9-3247-B1A4-4ABB-BCEE99E13ABC}"/>
            </ac:picMkLst>
          </pc:pic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DA3B71-0604-41F3-B7B9-854BF4E957ED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884EFC-CE62-4309-9709-057C4876DA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527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16="http://schemas.microsoft.com/office/drawing/2014/main"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08643-C8FD-42A7-B666-40A021522BBC}" type="datetime1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C085A-88B1-4C52-9F40-021E220E99F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A logo of a college law&#10;&#10;Description automatically generated">
            <a:extLst>
              <a:ext uri="{FF2B5EF4-FFF2-40B4-BE49-F238E27FC236}">
                <a16:creationId xmlns:a16="http://schemas.microsoft.com/office/drawing/2014/main" id="{69FE329E-1296-8537-679F-B6690772554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41" b="8361"/>
          <a:stretch/>
        </p:blipFill>
        <p:spPr>
          <a:xfrm>
            <a:off x="8001000" y="199866"/>
            <a:ext cx="879224" cy="746443"/>
          </a:xfrm>
          <a:prstGeom prst="rect">
            <a:avLst/>
          </a:prstGeom>
        </p:spPr>
      </p:pic>
      <p:pic>
        <p:nvPicPr>
          <p:cNvPr id="13" name="Picture 2" descr="IWIRC on LinkedIn: The American College of Bankruptcy will hold its Class  35 Induction…">
            <a:extLst>
              <a:ext uri="{FF2B5EF4-FFF2-40B4-BE49-F238E27FC236}">
                <a16:creationId xmlns:a16="http://schemas.microsoft.com/office/drawing/2014/main" id="{783C2EA9-3247-B1A4-4ABB-BCEE99E13AB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0772" y="416667"/>
            <a:ext cx="1865438" cy="480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3214349"/>
      </p:ext>
    </p:extLst>
  </p:cSld>
  <p:clrMapOvr>
    <a:masterClrMapping/>
  </p:clrMapOvr>
</p:sldLayout>
</file>

<file path=ppt/slideLayouts/slideLayout10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3F36B-0433-4279-8184-FCB30D57A0F4}" type="datetime1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C085A-88B1-4C52-9F40-021E220E9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301899"/>
      </p:ext>
    </p:extLst>
  </p:cSld>
  <p:clrMapOvr>
    <a:masterClrMapping/>
  </p:clrMapOvr>
</p:sldLayout>
</file>

<file path=ppt/slideLayouts/slideLayout11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08108-2364-4047-8C84-F193CC188767}" type="datetime1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C085A-88B1-4C52-9F40-021E220E9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109446"/>
      </p:ext>
    </p:extLst>
  </p:cSld>
  <p:clrMapOvr>
    <a:masterClrMapping/>
  </p:clrMapOvr>
</p:sldLayout>
</file>

<file path=ppt/slideLayouts/slideLayout2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7ED7E-718B-4D8F-830D-AAC9D2EF0B83}" type="datetime1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C085A-88B1-4C52-9F40-021E220E9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312834"/>
      </p:ext>
    </p:extLst>
  </p:cSld>
  <p:clrMapOvr>
    <a:masterClrMapping/>
  </p:clrMapOvr>
</p:sldLayout>
</file>

<file path=ppt/slideLayouts/slideLayout3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FEFAC-F560-4E8B-B9C2-C5C019896D27}" type="datetime1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C085A-88B1-4C52-9F40-021E220E99F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7100318"/>
      </p:ext>
    </p:extLst>
  </p:cSld>
  <p:clrMapOvr>
    <a:masterClrMapping/>
  </p:clrMapOvr>
</p:sldLayout>
</file>

<file path=ppt/slideLayouts/slideLayout4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D41FD-14AA-4845-8696-4545FBB3C9A5}" type="datetime1">
              <a:rPr lang="en-US" smtClean="0"/>
              <a:t>4/24/2024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C085A-88B1-4C52-9F40-021E220E9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501638"/>
      </p:ext>
    </p:extLst>
  </p:cSld>
  <p:clrMapOvr>
    <a:masterClrMapping/>
  </p:clrMapOvr>
</p:sldLayout>
</file>

<file path=ppt/slideLayouts/slideLayout5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2E9F8-84AD-429B-98C8-DE3389E5F9E1}" type="datetime1">
              <a:rPr lang="en-US" smtClean="0"/>
              <a:t>4/24/2024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C085A-88B1-4C52-9F40-021E220E9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090340"/>
      </p:ext>
    </p:extLst>
  </p:cSld>
  <p:clrMapOvr>
    <a:masterClrMapping/>
  </p:clrMapOvr>
</p:sldLayout>
</file>

<file path=ppt/slideLayouts/slideLayout6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0299D-2CE1-49B5-B005-5F2C9AD38BFE}" type="datetime1">
              <a:rPr lang="en-US" smtClean="0"/>
              <a:t>4/24/2024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C085A-88B1-4C52-9F40-021E220E9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674808"/>
      </p:ext>
    </p:extLst>
  </p:cSld>
  <p:clrMapOvr>
    <a:masterClrMapping/>
  </p:clrMapOvr>
</p:sldLayout>
</file>

<file path=ppt/slideLayouts/slideLayout7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C492A-E67A-4D1D-B673-801025ECDC8A}" type="datetime1">
              <a:rPr lang="en-US" smtClean="0"/>
              <a:t>4/24/2024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C085A-88B1-4C52-9F40-021E220E9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8210"/>
      </p:ext>
    </p:extLst>
  </p:cSld>
  <p:clrMapOvr>
    <a:masterClrMapping/>
  </p:clrMapOvr>
</p:sldLayout>
</file>

<file path=ppt/slideLayouts/slideLayout8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EA0C93B2-4B7F-4FA6-8FF5-1C78422AA413}" type="datetime1">
              <a:rPr lang="en-US" smtClean="0"/>
              <a:t>4/24/2024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91C085A-88B1-4C52-9F40-021E220E9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941513"/>
      </p:ext>
    </p:extLst>
  </p:cSld>
  <p:clrMapOvr>
    <a:masterClrMapping/>
  </p:clrMapOvr>
</p:sldLayout>
</file>

<file path=ppt/slideLayouts/slideLayout9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2E004-E24D-4E6D-B9D8-F9E6252B2AA8}" type="datetime1">
              <a:rPr lang="en-US" smtClean="0"/>
              <a:t>4/24/2024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C085A-88B1-4C52-9F40-021E220E9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229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16="http://schemas.microsoft.com/office/drawing/2014/main"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9F158DF-C93A-4E82-A137-5877828120D5}" type="datetime1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91C085A-88B1-4C52-9F40-021E220E99F8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A logo of a college law&#10;&#10;Description automatically generated">
            <a:extLst>
              <a:ext uri="{FF2B5EF4-FFF2-40B4-BE49-F238E27FC236}">
                <a16:creationId xmlns:a16="http://schemas.microsoft.com/office/drawing/2014/main" id="{460B4459-B61C-4791-AE0C-C92278AC3D2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41" b="8361"/>
          <a:stretch/>
        </p:blipFill>
        <p:spPr>
          <a:xfrm>
            <a:off x="8001000" y="199866"/>
            <a:ext cx="879224" cy="746443"/>
          </a:xfrm>
          <a:prstGeom prst="rect">
            <a:avLst/>
          </a:prstGeom>
        </p:spPr>
      </p:pic>
      <p:pic>
        <p:nvPicPr>
          <p:cNvPr id="11" name="Picture 2" descr="IWIRC on LinkedIn: The American College of Bankruptcy will hold its Class  35 Induction…">
            <a:extLst>
              <a:ext uri="{FF2B5EF4-FFF2-40B4-BE49-F238E27FC236}">
                <a16:creationId xmlns:a16="http://schemas.microsoft.com/office/drawing/2014/main" id="{9733E0E1-CE9E-1532-C6C2-62AC148685A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0772" y="416667"/>
            <a:ext cx="1865438" cy="480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9225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B9DF1-B3A4-3774-EEFA-94A37A3602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2959" y="758952"/>
            <a:ext cx="7543799" cy="3566160"/>
          </a:xfrm>
        </p:spPr>
        <p:txBody>
          <a:bodyPr>
            <a:normAutofit/>
          </a:bodyPr>
          <a:lstStyle/>
          <a:p>
            <a:r>
              <a:rPr lang="en-US" sz="4800" dirty="0"/>
              <a:t>The State of the Industry and What to Expect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E556C1-D174-AD48-FBD9-ED1B61B2AA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2959" y="4580667"/>
            <a:ext cx="7543800" cy="1319948"/>
          </a:xfrm>
        </p:spPr>
        <p:txBody>
          <a:bodyPr>
            <a:normAutofit fontScale="70000" lnSpcReduction="20000"/>
          </a:bodyPr>
          <a:lstStyle/>
          <a:p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David Kirshner</a:t>
            </a:r>
          </a:p>
          <a:p>
            <a:b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n-US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Managing Partner, 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LogicSource</a:t>
            </a:r>
            <a:b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n-US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Former Treasurer, and CFO,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Boston Children’s Hospital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469073"/>
      </p:ext>
    </p:extLst>
  </p:cSld>
  <p:clrMapOvr>
    <a:masterClrMapping/>
  </p:clrMapOvr>
</p:sld>
</file>

<file path=ppt/slides/slide2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56A7A6-97EF-55EE-4CB8-6B58F69C2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0" lang="en-US" sz="2600" b="0" i="0" u="none" strike="noStrike" kern="1200" cap="none" spc="-20" normalizeH="0" baseline="0" noProof="0" dirty="0">
                <a:ln>
                  <a:noFill/>
                </a:ln>
                <a:solidFill>
                  <a:srgbClr val="384B58"/>
                </a:solidFill>
                <a:effectLst/>
                <a:uLnTx/>
                <a:uFillTx/>
                <a:latin typeface="Gotham Light"/>
              </a:rPr>
              <a:t>Post Pandemic Financial Picture of Health Systems:  </a:t>
            </a:r>
            <a:br>
              <a:rPr kumimoji="0" lang="en-US" sz="2600" b="0" i="0" u="none" strike="noStrike" kern="1200" cap="none" spc="-20" normalizeH="0" baseline="0" noProof="0" dirty="0">
                <a:ln>
                  <a:noFill/>
                </a:ln>
                <a:solidFill>
                  <a:srgbClr val="384B58"/>
                </a:solidFill>
                <a:effectLst/>
                <a:uLnTx/>
                <a:uFillTx/>
                <a:latin typeface="Gotham Light" charset="0"/>
              </a:rPr>
            </a:br>
            <a:r>
              <a:rPr kumimoji="0" lang="en-US" sz="2600" b="1" i="0" u="none" strike="noStrike" kern="1200" cap="none" spc="-20" normalizeH="0" baseline="0" noProof="0" dirty="0">
                <a:ln>
                  <a:noFill/>
                </a:ln>
                <a:solidFill>
                  <a:srgbClr val="384B58"/>
                </a:solidFill>
                <a:effectLst/>
                <a:uLnTx/>
                <a:uFillTx/>
                <a:latin typeface="Gotham Bold"/>
              </a:rPr>
              <a:t>A World of "Have’s" and "Have Not’s"</a:t>
            </a:r>
            <a:endParaRPr lang="en-US" sz="26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F7BA70D-D73F-DAED-3808-15C468EB8AA1}"/>
              </a:ext>
            </a:extLst>
          </p:cNvPr>
          <p:cNvSpPr/>
          <p:nvPr/>
        </p:nvSpPr>
        <p:spPr>
          <a:xfrm>
            <a:off x="534988" y="2015836"/>
            <a:ext cx="3777239" cy="3990108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3E4E53">
                <a:lumMod val="40000"/>
                <a:lumOff val="60000"/>
              </a:srgbClr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 rtlCol="0" anchor="t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D05B48"/>
                </a:solidFill>
                <a:effectLst/>
                <a:uLnTx/>
                <a:uFillTx/>
                <a:latin typeface="Futura" panose="020B0602020204020303" pitchFamily="34" charset="-79"/>
                <a:ea typeface="+mn-ea"/>
                <a:cs typeface="Futura" panose="020B0602020204020303" pitchFamily="34" charset="-79"/>
              </a:rPr>
              <a:t>Weakest Hospitals: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D05B48"/>
              </a:solidFill>
              <a:effectLst/>
              <a:uLnTx/>
              <a:uFillTx/>
              <a:latin typeface="Futura" panose="020B0602020204020303" pitchFamily="34" charset="-79"/>
              <a:ea typeface="+mn-ea"/>
              <a:cs typeface="Futura" panose="020B0602020204020303" pitchFamily="34" charset="-79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D05B48"/>
              </a:buClr>
              <a:buSzTx/>
              <a:buFont typeface="System Font Regular"/>
              <a:buChar char="-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3E4E53"/>
                </a:solidFill>
                <a:effectLst/>
                <a:uLnTx/>
                <a:uFillTx/>
                <a:latin typeface="Gotham Light"/>
                <a:ea typeface="+mn-ea"/>
                <a:cs typeface="Futura"/>
              </a:rPr>
              <a:t>Small, rural, limited services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3E4E53"/>
              </a:solidFill>
              <a:effectLst/>
              <a:uLnTx/>
              <a:uFillTx/>
              <a:latin typeface="Gotham Light" panose="02000603030000020004" pitchFamily="2" charset="77"/>
              <a:ea typeface="+mn-ea"/>
              <a:cs typeface="Futura" panose="020B0602020204020303" pitchFamily="34" charset="-79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D05B48"/>
              </a:buClr>
              <a:buSzTx/>
              <a:buFont typeface="System Font Regular"/>
              <a:buChar char="-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3E4E53"/>
                </a:solidFill>
                <a:effectLst/>
                <a:uLnTx/>
                <a:uFillTx/>
                <a:latin typeface="Gotham Light"/>
                <a:ea typeface="+mn-ea"/>
                <a:cs typeface="Futura"/>
              </a:rPr>
              <a:t>Limited labor pool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3E4E53"/>
              </a:solidFill>
              <a:effectLst/>
              <a:uLnTx/>
              <a:uFillTx/>
              <a:latin typeface="Gotham Light" panose="02000603030000020004" pitchFamily="2" charset="77"/>
              <a:ea typeface="+mn-ea"/>
              <a:cs typeface="Futura" panose="020B0602020204020303" pitchFamily="34" charset="-79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D05B48"/>
              </a:buClr>
              <a:buSzTx/>
              <a:buFont typeface="System Font Regular"/>
              <a:buChar char="-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3E4E53"/>
                </a:solidFill>
                <a:effectLst/>
                <a:uLnTx/>
                <a:uFillTx/>
                <a:latin typeface="Gotham Light"/>
                <a:ea typeface="+mn-ea"/>
                <a:cs typeface="Futura"/>
              </a:rPr>
              <a:t>High government payor mix: disproportionately Medicaid and Medicare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D05B48"/>
              </a:buClr>
              <a:buSzTx/>
              <a:buFont typeface="System Font Regular"/>
              <a:buChar char="-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3E4E53"/>
                </a:solidFill>
                <a:effectLst/>
                <a:uLnTx/>
                <a:uFillTx/>
                <a:latin typeface="Gotham Light"/>
                <a:ea typeface="+mn-ea"/>
                <a:cs typeface="Futura"/>
              </a:rPr>
              <a:t>Aging facilities and unsophisticated IT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D05B48"/>
              </a:buClr>
              <a:buSzTx/>
              <a:buFont typeface="System Font Regular"/>
              <a:buChar char="-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3E4E53"/>
                </a:solidFill>
                <a:effectLst/>
                <a:uLnTx/>
                <a:uFillTx/>
                <a:latin typeface="Gotham Light"/>
                <a:ea typeface="+mn-ea"/>
                <a:cs typeface="Futura"/>
              </a:rPr>
              <a:t>Limited access to philanthropic equity and debt 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3E4E53"/>
              </a:solidFill>
              <a:effectLst/>
              <a:uLnTx/>
              <a:uFillTx/>
              <a:latin typeface="Gotham Light" panose="02000603030000020004" pitchFamily="2" charset="77"/>
              <a:ea typeface="+mn-ea"/>
              <a:cs typeface="Futura" panose="020B0602020204020303" pitchFamily="34" charset="-79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A308C42-207D-13BA-4B60-1C4D9141769F}"/>
              </a:ext>
            </a:extLst>
          </p:cNvPr>
          <p:cNvSpPr/>
          <p:nvPr/>
        </p:nvSpPr>
        <p:spPr>
          <a:xfrm>
            <a:off x="4831775" y="2015836"/>
            <a:ext cx="3964276" cy="3990108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3E4E53">
                <a:lumMod val="40000"/>
                <a:lumOff val="60000"/>
              </a:srgbClr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 rtlCol="0" anchor="t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>
                <a:ln>
                  <a:noFill/>
                </a:ln>
                <a:solidFill>
                  <a:srgbClr val="44A790"/>
                </a:solidFill>
                <a:effectLst/>
                <a:uLnTx/>
                <a:uFillTx/>
                <a:latin typeface="Futura" panose="020B0602020204020303" pitchFamily="34" charset="-79"/>
                <a:ea typeface="+mn-ea"/>
                <a:cs typeface="Futura" panose="020B0602020204020303" pitchFamily="34" charset="-79"/>
              </a:rPr>
              <a:t>Strongest Health Systems: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>
              <a:ln>
                <a:noFill/>
              </a:ln>
              <a:solidFill>
                <a:srgbClr val="D05B48"/>
              </a:solidFill>
              <a:effectLst/>
              <a:uLnTx/>
              <a:uFillTx/>
              <a:latin typeface="Futura" panose="020B0602020204020303" pitchFamily="34" charset="-79"/>
              <a:ea typeface="+mn-ea"/>
              <a:cs typeface="Futura" panose="020B0602020204020303" pitchFamily="34" charset="-79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44A790"/>
              </a:buClr>
              <a:buSzTx/>
              <a:buFont typeface="System Font Regular"/>
              <a:buChar char="+"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3E4E53"/>
                </a:solidFill>
                <a:effectLst/>
                <a:uLnTx/>
                <a:uFillTx/>
                <a:latin typeface="Gotham Light"/>
                <a:ea typeface="+mn-ea"/>
                <a:cs typeface="Futura"/>
              </a:rPr>
              <a:t>International, national, regional service lines</a:t>
            </a: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3E4E53"/>
              </a:solidFill>
              <a:effectLst/>
              <a:uLnTx/>
              <a:uFillTx/>
              <a:latin typeface="Gotham Light" panose="02000603030000020004" pitchFamily="2" charset="77"/>
              <a:ea typeface="+mn-ea"/>
              <a:cs typeface="Futura" panose="020B0602020204020303" pitchFamily="34" charset="-79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44A790"/>
              </a:buClr>
              <a:buSzTx/>
              <a:buFont typeface="System Font Regular"/>
              <a:buChar char="+"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3E4E53"/>
                </a:solidFill>
                <a:effectLst/>
                <a:uLnTx/>
                <a:uFillTx/>
                <a:latin typeface="Gotham Light"/>
                <a:ea typeface="+mn-ea"/>
                <a:cs typeface="Futura"/>
              </a:rPr>
              <a:t>Work force supported by strong educational affiliations</a:t>
            </a: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3E4E53"/>
              </a:solidFill>
              <a:effectLst/>
              <a:uLnTx/>
              <a:uFillTx/>
              <a:latin typeface="Gotham Light" panose="02000603030000020004" pitchFamily="2" charset="77"/>
              <a:ea typeface="+mn-ea"/>
              <a:cs typeface="Futura" panose="020B0602020204020303" pitchFamily="34" charset="-79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44A790"/>
              </a:buClr>
              <a:buSzTx/>
              <a:buFont typeface="System Font Regular"/>
              <a:buChar char="+"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3E4E53"/>
                </a:solidFill>
                <a:effectLst/>
                <a:uLnTx/>
                <a:uFillTx/>
                <a:latin typeface="Gotham Light"/>
                <a:ea typeface="+mn-ea"/>
                <a:cs typeface="Futura"/>
              </a:rPr>
              <a:t>Diverse portfolio of payors – essential for insurance network</a:t>
            </a: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3E4E53"/>
              </a:solidFill>
              <a:effectLst/>
              <a:uLnTx/>
              <a:uFillTx/>
              <a:latin typeface="Gotham Light" panose="02000603030000020004" pitchFamily="2" charset="77"/>
              <a:ea typeface="+mn-ea"/>
              <a:cs typeface="Futura" panose="020B0602020204020303" pitchFamily="34" charset="-79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44A790"/>
              </a:buClr>
              <a:buSzTx/>
              <a:buFont typeface="System Font Regular"/>
              <a:buChar char="+"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3E4E53"/>
                </a:solidFill>
                <a:effectLst/>
                <a:uLnTx/>
                <a:uFillTx/>
                <a:latin typeface="Gotham Light"/>
                <a:ea typeface="+mn-ea"/>
                <a:cs typeface="Futura"/>
              </a:rPr>
              <a:t>Strong endowment support</a:t>
            </a: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3E4E53"/>
              </a:solidFill>
              <a:effectLst/>
              <a:uLnTx/>
              <a:uFillTx/>
              <a:latin typeface="Gotham Light"/>
              <a:ea typeface="+mn-ea"/>
              <a:cs typeface="Futura" panose="020B0602020204020303" pitchFamily="34" charset="-79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44A790"/>
              </a:buClr>
              <a:buSzTx/>
              <a:buFont typeface="System Font Regular"/>
              <a:buChar char="+"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3E4E53"/>
                </a:solidFill>
                <a:effectLst/>
                <a:uLnTx/>
                <a:uFillTx/>
                <a:latin typeface="Gotham Light"/>
                <a:ea typeface="+mn-ea"/>
                <a:cs typeface="Futura"/>
              </a:rPr>
              <a:t>Stable bond rating and outlook</a:t>
            </a: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3E4E53"/>
              </a:solidFill>
              <a:effectLst/>
              <a:uLnTx/>
              <a:uFillTx/>
              <a:latin typeface="Gotham Light"/>
              <a:ea typeface="+mn-ea"/>
              <a:cs typeface="Futura" panose="020B0602020204020303" pitchFamily="34" charset="-79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>
              <a:ln>
                <a:noFill/>
              </a:ln>
              <a:solidFill>
                <a:srgbClr val="D05B48"/>
              </a:solidFill>
              <a:effectLst/>
              <a:uLnTx/>
              <a:uFillTx/>
              <a:latin typeface="Futura" panose="020B0602020204020303" pitchFamily="34" charset="-79"/>
              <a:ea typeface="+mn-ea"/>
              <a:cs typeface="Futura" panose="020B0602020204020303" pitchFamily="34" charset="-79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>
              <a:ln>
                <a:noFill/>
              </a:ln>
              <a:solidFill>
                <a:srgbClr val="D05B48"/>
              </a:solidFill>
              <a:effectLst/>
              <a:uLnTx/>
              <a:uFillTx/>
              <a:latin typeface="Futura" panose="020B0602020204020303" pitchFamily="34" charset="-79"/>
              <a:ea typeface="+mn-ea"/>
              <a:cs typeface="Futura" panose="020B0602020204020303" pitchFamily="34" charset="-79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CBCF595-FA7F-350E-CC38-C7F28173C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C085A-88B1-4C52-9F40-021E220E99F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166376"/>
      </p:ext>
    </p:extLst>
  </p:cSld>
  <p:clrMapOvr>
    <a:masterClrMapping/>
  </p:clrMapOvr>
</p:sld>
</file>

<file path=ppt/slides/slide3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3BC100-9FEC-B97A-4C80-B0A4A7259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59" y="286604"/>
            <a:ext cx="7666413" cy="1450757"/>
          </a:xfrm>
        </p:spPr>
        <p:txBody>
          <a:bodyPr/>
          <a:lstStyle/>
          <a:p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384B58"/>
                </a:solidFill>
                <a:effectLst/>
                <a:uLnTx/>
                <a:uFillTx/>
                <a:latin typeface="Gotham Light" charset="0"/>
              </a:rPr>
              <a:t>Historical Financial Drivers of Hospital Bankruptcies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C77D52-D5B1-1507-0315-01C48B78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4791" y="1845734"/>
            <a:ext cx="7441969" cy="4023360"/>
          </a:xfrm>
        </p:spPr>
        <p:txBody>
          <a:bodyPr>
            <a:normAutofit fontScale="85000" lnSpcReduction="20000"/>
          </a:bodyPr>
          <a:lstStyle/>
          <a:p>
            <a:pPr marL="0" marR="0" lvl="0" indent="0" algn="l" defTabSz="100584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.HelveticaNeueDeskInterface-Regular" charset="-120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84B58"/>
                </a:solidFill>
                <a:effectLst/>
                <a:uLnTx/>
                <a:uFillTx/>
                <a:latin typeface="Gotham Bold" charset="0"/>
              </a:rPr>
              <a:t>A checklist from McKinsey worth referencing …</a:t>
            </a:r>
          </a:p>
          <a:p>
            <a:pPr marL="0" indent="0">
              <a:buNone/>
            </a:pPr>
            <a:endParaRPr lang="en-US" dirty="0"/>
          </a:p>
          <a:p>
            <a:pPr marL="342900" marR="0" lvl="0" indent="-34290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62C0DD"/>
                </a:solidFill>
                <a:effectLst/>
                <a:uLnTx/>
                <a:uFillTx/>
                <a:latin typeface="Gotham Bold" panose="02000603030000020004" pitchFamily="2" charset="77"/>
              </a:rPr>
              <a:t>Changes in Reimbursement Policies</a:t>
            </a:r>
          </a:p>
          <a:p>
            <a:pPr marL="342900" marR="0" lvl="0" indent="-34290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384B58"/>
                </a:solidFill>
                <a:effectLst/>
                <a:uLnTx/>
                <a:uFillTx/>
                <a:latin typeface="Gotham Light" charset="0"/>
              </a:rPr>
              <a:t>Uncompensated Care Costs</a:t>
            </a:r>
          </a:p>
          <a:p>
            <a:pPr marL="342900" marR="0" lvl="0" indent="-34290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384B58"/>
                </a:solidFill>
                <a:effectLst/>
                <a:uLnTx/>
                <a:uFillTx/>
                <a:latin typeface="Gotham Light" charset="0"/>
              </a:rPr>
              <a:t>Declining Patient Volume</a:t>
            </a:r>
          </a:p>
          <a:p>
            <a:pPr marL="342900" marR="0" lvl="0" indent="-34290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62C0DD"/>
                </a:solidFill>
                <a:effectLst/>
                <a:uLnTx/>
                <a:uFillTx/>
                <a:latin typeface="Gotham Bold" panose="02000603030000020004" pitchFamily="2" charset="77"/>
              </a:rPr>
              <a:t>Rising Operating Expenses</a:t>
            </a:r>
          </a:p>
          <a:p>
            <a:pPr marL="342900" marR="0" lvl="0" indent="-34290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62C0DD"/>
                </a:solidFill>
                <a:effectLst/>
                <a:uLnTx/>
                <a:uFillTx/>
                <a:latin typeface="Gotham Bold" panose="02000603030000020004" pitchFamily="2" charset="77"/>
              </a:rPr>
              <a:t>Capital Investment and Debt Burden</a:t>
            </a:r>
          </a:p>
          <a:p>
            <a:pPr marL="342900" marR="0" lvl="0" indent="-34290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384B58"/>
                </a:solidFill>
                <a:effectLst/>
                <a:uLnTx/>
                <a:uFillTx/>
                <a:latin typeface="Gotham Light" charset="0"/>
              </a:rPr>
              <a:t>Regulatory Compliance Costs</a:t>
            </a:r>
          </a:p>
          <a:p>
            <a:pPr marL="342900" marR="0" lvl="0" indent="-34290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384B58"/>
                </a:solidFill>
                <a:effectLst/>
                <a:uLnTx/>
                <a:uFillTx/>
                <a:latin typeface="Gotham Light" charset="0"/>
              </a:rPr>
              <a:t>Litigation and Legal Costs</a:t>
            </a:r>
          </a:p>
          <a:p>
            <a:pPr marL="342900" marR="0" lvl="0" indent="-34290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62C0DD"/>
                </a:solidFill>
                <a:effectLst/>
                <a:uLnTx/>
                <a:uFillTx/>
                <a:latin typeface="Gotham Bold" panose="02000603030000020004" pitchFamily="2" charset="77"/>
              </a:rPr>
              <a:t>Market Consolidation and Competition</a:t>
            </a:r>
          </a:p>
          <a:p>
            <a:pPr marL="342900" marR="0" lvl="0" indent="-34290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384B58"/>
                </a:solidFill>
                <a:effectLst/>
                <a:uLnTx/>
                <a:uFillTx/>
                <a:latin typeface="Gotham Light" charset="0"/>
              </a:rPr>
              <a:t>Economic Downturns</a:t>
            </a:r>
          </a:p>
          <a:p>
            <a:pPr marL="342900" marR="0" lvl="0" indent="-342900" algn="l" defTabSz="100584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384B58"/>
                </a:solidFill>
                <a:effectLst/>
                <a:uLnTx/>
                <a:uFillTx/>
                <a:latin typeface="Gotham Light"/>
              </a:rPr>
              <a:t>Pandemics and Public Health Crises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384B58"/>
              </a:solidFill>
              <a:effectLst/>
              <a:uLnTx/>
              <a:uFillTx/>
              <a:latin typeface="Gotham Light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A610E5-EE92-0794-E673-9E1849DAF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C085A-88B1-4C52-9F40-021E220E99F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427832"/>
      </p:ext>
    </p:extLst>
  </p:cSld>
  <p:clrMapOvr>
    <a:masterClrMapping/>
  </p:clrMapOvr>
</p:sld>
</file>

<file path=ppt/slides/slide4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4D000-3F2C-340C-C6A1-6F6329B7A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384B58"/>
                </a:solidFill>
                <a:effectLst/>
                <a:uLnTx/>
                <a:uFillTx/>
                <a:latin typeface="Gotham Light" charset="0"/>
              </a:rPr>
              <a:t>What to Expect in the Years Ahead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8BDAF0-D591-030D-96B1-2E2F625FCA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845734"/>
            <a:ext cx="7452360" cy="4212166"/>
          </a:xfrm>
        </p:spPr>
        <p:txBody>
          <a:bodyPr>
            <a:normAutofit fontScale="92500" lnSpcReduction="20000"/>
          </a:bodyPr>
          <a:lstStyle/>
          <a:p>
            <a:pPr marL="0" marR="0" lvl="0" indent="0" algn="l" defTabSz="100584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.HelveticaNeueDeskInterface-Regular" charset="-120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384B58"/>
                </a:solidFill>
                <a:effectLst/>
                <a:uLnTx/>
                <a:uFillTx/>
                <a:latin typeface="Gotham Bold" panose="02000603030000020004" pitchFamily="2" charset="77"/>
              </a:rPr>
              <a:t>Changes in Reimbursement Policies</a:t>
            </a:r>
          </a:p>
          <a:p>
            <a:pPr marL="251460" marR="0" lvl="0" indent="-251460" algn="l" defTabSz="100584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.HelveticaNeueDeskInterface-Regular" charset="-120"/>
              <a:buChar char="»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384B58"/>
                </a:solidFill>
                <a:effectLst/>
                <a:uLnTx/>
                <a:uFillTx/>
                <a:latin typeface="Gotham Light" charset="0"/>
              </a:rPr>
              <a:t>Medicare Advantage Tsunami and Medicaid Equity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384B58"/>
                </a:solidFill>
                <a:effectLst/>
                <a:uLnTx/>
                <a:uFillTx/>
                <a:latin typeface="Gotham Light" charset="0"/>
              </a:rPr>
              <a:t>ACO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384B58"/>
                </a:solidFill>
                <a:effectLst/>
                <a:uLnTx/>
                <a:uFillTx/>
                <a:latin typeface="Gotham Light" charset="0"/>
              </a:rPr>
              <a:t> Programs                           </a:t>
            </a:r>
          </a:p>
          <a:p>
            <a:pPr marL="251460" marR="0" lvl="0" indent="-251460" algn="l" defTabSz="100584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.HelveticaNeueDeskInterface-Regular" charset="-120"/>
              <a:buChar char="»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384B58"/>
                </a:solidFill>
                <a:effectLst/>
                <a:uLnTx/>
                <a:uFillTx/>
                <a:latin typeface="Gotham Light"/>
              </a:rPr>
              <a:t>Little to no rate or pricing flexibility from federal and state government payers                                 </a:t>
            </a:r>
          </a:p>
          <a:p>
            <a:pPr marL="251460" marR="0" lvl="0" indent="-251460" algn="l" defTabSz="100584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.HelveticaNeueDeskInterface-Regular" charset="-120"/>
              <a:buChar char="»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384B58"/>
                </a:solidFill>
                <a:effectLst/>
                <a:uLnTx/>
                <a:uFillTx/>
                <a:latin typeface="Gotham Light"/>
              </a:rPr>
              <a:t>Risk of diminished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384B58"/>
                </a:solidFill>
                <a:effectLst/>
                <a:uLnTx/>
                <a:uFillTx/>
                <a:latin typeface="Gotham Light"/>
              </a:rPr>
              <a:t>340b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384B58"/>
                </a:solidFill>
                <a:effectLst/>
                <a:uLnTx/>
                <a:uFillTx/>
                <a:latin typeface="Gotham Light"/>
              </a:rPr>
              <a:t> pharmacy discounts          </a:t>
            </a:r>
            <a:b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384B58"/>
                </a:solidFill>
                <a:effectLst/>
                <a:uLnTx/>
                <a:uFillTx/>
                <a:latin typeface="Gotham Light" charset="0"/>
              </a:rPr>
            </a:b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384B58"/>
              </a:solidFill>
              <a:effectLst/>
              <a:uLnTx/>
              <a:uFillTx/>
              <a:latin typeface="Gotham Light" charset="0"/>
            </a:endParaRPr>
          </a:p>
          <a:p>
            <a:pPr marL="0" marR="0" lvl="0" indent="0" algn="l" defTabSz="100584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.HelveticaNeueDeskInterface-Regular" charset="-120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384B58"/>
                </a:solidFill>
                <a:effectLst/>
                <a:uLnTx/>
                <a:uFillTx/>
                <a:latin typeface="Gotham Bold" panose="02000603030000020004" pitchFamily="2" charset="77"/>
              </a:rPr>
              <a:t>Rising Operating Expenses</a:t>
            </a:r>
          </a:p>
          <a:p>
            <a:pPr marL="251460" marR="0" lvl="0" indent="-251460" algn="l" defTabSz="100584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.HelveticaNeueDeskInterface-Regular" charset="-120"/>
              <a:buChar char="»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384B58"/>
                </a:solidFill>
                <a:effectLst/>
                <a:uLnTx/>
                <a:uFillTx/>
                <a:latin typeface="Gotham Light" charset="0"/>
              </a:rPr>
              <a:t>Rising labor costs and declining labor pool        </a:t>
            </a:r>
          </a:p>
          <a:p>
            <a:pPr marL="251460" marR="0" lvl="0" indent="-251460" algn="l" defTabSz="100584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.HelveticaNeueDeskInterface-Regular" charset="-120"/>
              <a:buChar char="»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384B58"/>
                </a:solidFill>
                <a:effectLst/>
                <a:uLnTx/>
                <a:uFillTx/>
                <a:latin typeface="Gotham Light"/>
              </a:rPr>
              <a:t>Focus on purchased services and supply chain to reduce cost structure</a:t>
            </a:r>
          </a:p>
          <a:p>
            <a:pPr marL="251460" marR="0" lvl="0" indent="-251460" algn="l" defTabSz="100584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.HelveticaNeueDeskInterface-Regular" charset="-120"/>
              <a:buChar char="»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384B58"/>
                </a:solidFill>
                <a:effectLst/>
                <a:uLnTx/>
                <a:uFillTx/>
                <a:latin typeface="Gotham Light"/>
              </a:rPr>
              <a:t>Focus on growing IT cybersecurity and data science capabilities with AI </a:t>
            </a:r>
          </a:p>
          <a:p>
            <a:pPr marL="251460" marR="0" lvl="0" indent="-251460" algn="l" defTabSz="100584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.HelveticaNeueDeskInterface-Regular" charset="-120"/>
              <a:buChar char="»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384B58"/>
                </a:solidFill>
                <a:effectLst/>
                <a:uLnTx/>
                <a:uFillTx/>
                <a:latin typeface="Gotham Light"/>
              </a:rPr>
              <a:t>Physician organizational structure key to work force retention and recruitment</a:t>
            </a:r>
          </a:p>
          <a:p>
            <a:pPr marL="251460" marR="0" lvl="0" indent="-251460" algn="l" defTabSz="100584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.HelveticaNeueDeskInterface-Regular" charset="-120"/>
              <a:buChar char="»"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384B58"/>
              </a:solidFill>
              <a:effectLst/>
              <a:uLnTx/>
              <a:uFillTx/>
              <a:latin typeface="Gotham Light" charset="0"/>
            </a:endParaRPr>
          </a:p>
          <a:p>
            <a:pPr marL="0" marR="0" lvl="0" indent="0" algn="l" defTabSz="100584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.HelveticaNeueDeskInterface-Regular" charset="-120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384B58"/>
                </a:solidFill>
                <a:effectLst/>
                <a:uLnTx/>
                <a:uFillTx/>
                <a:latin typeface="Gotham Bold" panose="02000603030000020004" pitchFamily="2" charset="77"/>
              </a:rPr>
              <a:t>Capital Investment and Debt Burden</a:t>
            </a:r>
          </a:p>
          <a:p>
            <a:pPr marL="251460" marR="0" lvl="0" indent="-251460" algn="l" defTabSz="100584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.HelveticaNeueDeskInterface-Regular" charset="-120"/>
              <a:buChar char="»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384B58"/>
                </a:solidFill>
                <a:effectLst/>
                <a:uLnTx/>
                <a:uFillTx/>
                <a:latin typeface="Gotham Light" charset="0"/>
              </a:rPr>
              <a:t>Bond ratings continue to deteriorate with an emphasis on "operating cash flow margin” - &gt;8%</a:t>
            </a:r>
          </a:p>
          <a:p>
            <a:pPr marL="251460" marR="0" lvl="0" indent="-251460" algn="l" defTabSz="100584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.HelveticaNeueDeskInterface-Regular" charset="-120"/>
              <a:buChar char="»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384B58"/>
                </a:solidFill>
                <a:effectLst/>
                <a:uLnTx/>
                <a:uFillTx/>
                <a:latin typeface="Gotham Light"/>
              </a:rPr>
              <a:t>Capital spending ratio &gt;100% is key to maintaining facilities and adopting IT innovation</a:t>
            </a:r>
          </a:p>
          <a:p>
            <a:pPr marL="251460" marR="0" lvl="0" indent="-251460" algn="l" defTabSz="100584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.HelveticaNeueDeskInterface-Regular" charset="-120"/>
              <a:buChar char="»"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384B58"/>
              </a:solidFill>
              <a:effectLst/>
              <a:uLnTx/>
              <a:uFillTx/>
              <a:latin typeface="Gotham Light"/>
            </a:endParaRPr>
          </a:p>
          <a:p>
            <a:pPr marL="0" marR="0" lvl="0" indent="0" algn="l" defTabSz="100584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.HelveticaNeueDeskInterface-Regular" charset="-120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384B58"/>
                </a:solidFill>
                <a:effectLst/>
                <a:uLnTx/>
                <a:uFillTx/>
                <a:latin typeface="Gotham Bold" panose="02000603030000020004" pitchFamily="2" charset="77"/>
              </a:rPr>
              <a:t>Market Consolidation and Competition</a:t>
            </a:r>
          </a:p>
          <a:p>
            <a:pPr marL="251460" marR="0" lvl="0" indent="-251460" algn="l" defTabSz="100584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.HelveticaNeueDeskInterface-Regular" charset="-120"/>
              <a:buChar char="»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384B58"/>
                </a:solidFill>
                <a:effectLst/>
                <a:uLnTx/>
                <a:uFillTx/>
                <a:latin typeface="Gotham Light"/>
              </a:rPr>
              <a:t>New entrants focused on picking off affluent insured consumers in high margin service lines</a:t>
            </a:r>
          </a:p>
          <a:p>
            <a:pPr marL="251460" marR="0" lvl="0" indent="-251460" algn="l" defTabSz="100584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.HelveticaNeueDeskInterface-Regular" charset="-120"/>
              <a:buChar char="»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384B58"/>
                </a:solidFill>
                <a:effectLst/>
                <a:uLnTx/>
                <a:uFillTx/>
                <a:latin typeface="Gotham Light"/>
              </a:rPr>
              <a:t>FTC remains an obstacle to achieving scale through Mergers &amp; Acquisitions</a:t>
            </a:r>
            <a:b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384B58"/>
                </a:solidFill>
                <a:effectLst/>
                <a:uLnTx/>
                <a:uFillTx/>
                <a:latin typeface="Gotham Light" charset="0"/>
              </a:rPr>
            </a:b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384B58"/>
              </a:solidFill>
              <a:effectLst/>
              <a:uLnTx/>
              <a:uFillTx/>
              <a:latin typeface="Gotham Light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FFF618-65D4-A406-CDE1-C71C55B37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C085A-88B1-4C52-9F40-021E220E99F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366968"/>
      </p:ext>
    </p:extLst>
  </p:cSld>
  <p:clrMapOvr>
    <a:masterClrMapping/>
  </p:clrMapOvr>
</p:sld>
</file>

<file path=ppt/theme/theme1.xml><?xml version="1.0" encoding="utf-8"?>
<a:theme xmlns:thm15="http://schemas.microsoft.com/office/thememl/2012/main" xmlns:a="http://schemas.openxmlformats.org/drawingml/2006/main" name="Retrospect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ap:Properties xmlns:vt="http://schemas.openxmlformats.org/officeDocument/2006/docPropsVTypes" xmlns:ap="http://schemas.openxmlformats.org/officeDocument/2006/extended-properties"/>
</file>

<file path=docProps/core.xml><?xml version="1.0" encoding="utf-8"?>
<coreProperties xmlns:dc="http://purl.org/dc/elements/1.1/" xmlns:dcterms="http://purl.org/dc/terms/" xmlns:xsi="http://www.w3.org/2001/XMLSchema-instance" xmlns="http://schemas.openxmlformats.org/package/2006/metadata/core-properties">
  <dcterms:created xsi:type="dcterms:W3CDTF">1900-01-01T05:00:00.0000000Z</dcterms:created>
  <dcterms:modified xsi:type="dcterms:W3CDTF">1900-01-01T05:00:00.0000000Z</dcterms:modified>
</coreProperties>
</file>